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74" r:id="rId4"/>
    <p:sldId id="273" r:id="rId5"/>
    <p:sldId id="272" r:id="rId6"/>
    <p:sldId id="271" r:id="rId7"/>
    <p:sldId id="269" r:id="rId8"/>
    <p:sldId id="268" r:id="rId9"/>
    <p:sldId id="267" r:id="rId10"/>
    <p:sldId id="266" r:id="rId11"/>
    <p:sldId id="277" r:id="rId12"/>
    <p:sldId id="276" r:id="rId13"/>
    <p:sldId id="287" r:id="rId14"/>
    <p:sldId id="279" r:id="rId15"/>
    <p:sldId id="284" r:id="rId16"/>
    <p:sldId id="28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10" Type="http://schemas.openxmlformats.org/officeDocument/2006/relationships/image" Target="../media/image19.gif"/><Relationship Id="rId4" Type="http://schemas.openxmlformats.org/officeDocument/2006/relationships/image" Target="../media/image13.gif"/><Relationship Id="rId9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&#1082;&#1072;&#1088;&#1090;&#1080;&#1085;&#1082;&#1080;-%20&#1072;&#1085;&#1080;&#1084;&#1072;&#1096;&#1082;&#1080;%20&#1076;&#1077;&#1090;&#1080;&amp;stype=image&amp;lr=19&amp;source=wiz&amp;pos=24&amp;img_url=https://avatars.mds.yandex.net/get-pdb/225396/c2c64955-31c1-4b32-b142-b65284494f38/s600&amp;rpt=simag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yandex.ru/images/search?text=&#1082;&#1085;&#1080;&#1075;&#1072;%20&#1052;&#1072;&#1089;&#1072;&#1088;&#1091;%20&#1048;&#1073;&#1091;&#1082;&#1072;%20&amp;lr=19&amp;pos=0&amp;img_url=https://img.yakaboo.ua/media/catalog/product/cache/1/image/234c7c011ba026e66d29567e1be1d1f7/8/_/8_1_72.jpg&amp;rpt=simage" TargetMode="External"/><Relationship Id="rId4" Type="http://schemas.openxmlformats.org/officeDocument/2006/relationships/hyperlink" Target="https://yandex.ru/images/search?text=&#1089;&#1083;&#1072;&#1081;&#1076;&#1099;%20&#1089;%20&#1076;&#1077;&#1090;&#1100;&#1084;&#1080;%20&#1076;&#1083;&#1103;%20&#1087;&#1088;&#1077;&#1079;&#1077;&#1085;&#1090;&#1072;&#1094;&#1080;&#1081;&amp;lr=19&amp;p=1&amp;pos=30&amp;rpt=simage&amp;img_url=https://pandia.ru/text/80/089/images/image003_6.g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10" Type="http://schemas.openxmlformats.org/officeDocument/2006/relationships/image" Target="../media/image11.gif"/><Relationship Id="rId4" Type="http://schemas.openxmlformats.org/officeDocument/2006/relationships/image" Target="../media/image5.gif"/><Relationship Id="rId9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4" name="Picture 2" descr="C:\Users\ADmin\Desktop\шаблоны рамки дети\img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9144000" cy="60486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347864" y="1412776"/>
            <a:ext cx="44644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66"/>
                </a:solidFill>
                <a:latin typeface="Segoe Script" pitchFamily="34" charset="0"/>
                <a:cs typeface="Aharoni" pitchFamily="2" charset="-79"/>
              </a:rPr>
              <a:t>Развитие речи детей 2-3 лет</a:t>
            </a:r>
            <a:endParaRPr lang="ru-RU" sz="6000" dirty="0">
              <a:solidFill>
                <a:srgbClr val="FF0066"/>
              </a:solidFill>
              <a:latin typeface="Segoe Script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924944"/>
            <a:ext cx="8460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Segoe Script" pitchFamily="34" charset="0"/>
              </a:rPr>
              <a:t> « Дети - молчуны»</a:t>
            </a:r>
            <a:r>
              <a:rPr lang="ru-RU" sz="5400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endParaRPr lang="ru-RU" sz="5400" dirty="0">
              <a:solidFill>
                <a:srgbClr val="7030A0"/>
              </a:solidFill>
              <a:latin typeface="Segoe Script" pitchFamily="34" charset="0"/>
            </a:endParaRPr>
          </a:p>
        </p:txBody>
      </p:sp>
      <p:pic>
        <p:nvPicPr>
          <p:cNvPr id="2050" name="Picture 2" descr="C:\Users\ADmin\Desktop\говорун-молчун\04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599805"/>
            <a:ext cx="1584176" cy="1605060"/>
          </a:xfrm>
          <a:prstGeom prst="rect">
            <a:avLst/>
          </a:prstGeom>
          <a:noFill/>
        </p:spPr>
      </p:pic>
      <p:pic>
        <p:nvPicPr>
          <p:cNvPr id="2051" name="Picture 3" descr="C:\Users\ADmin\Desktop\говорун-молчун\14364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365104"/>
            <a:ext cx="735707" cy="1636390"/>
          </a:xfrm>
          <a:prstGeom prst="rect">
            <a:avLst/>
          </a:prstGeom>
          <a:noFill/>
        </p:spPr>
      </p:pic>
      <p:pic>
        <p:nvPicPr>
          <p:cNvPr id="8" name="Picture 3" descr="C:\Users\ADmin\Desktop\говорун-молчун\008g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717032"/>
            <a:ext cx="720080" cy="1368152"/>
          </a:xfrm>
          <a:prstGeom prst="rect">
            <a:avLst/>
          </a:prstGeom>
          <a:noFill/>
        </p:spPr>
      </p:pic>
      <p:pic>
        <p:nvPicPr>
          <p:cNvPr id="2055" name="Picture 7" descr="C:\Users\ADmin\Desktop\говорун-молчун\baby1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764704"/>
            <a:ext cx="930399" cy="1368152"/>
          </a:xfrm>
          <a:prstGeom prst="rect">
            <a:avLst/>
          </a:prstGeom>
          <a:noFill/>
        </p:spPr>
      </p:pic>
      <p:pic>
        <p:nvPicPr>
          <p:cNvPr id="11" name="Picture 6" descr="C:\Users\ADmin\Desktop\говорун-молчун\758708888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692696"/>
            <a:ext cx="1008112" cy="1555998"/>
          </a:xfrm>
          <a:prstGeom prst="rect">
            <a:avLst/>
          </a:prstGeom>
          <a:noFill/>
        </p:spPr>
      </p:pic>
      <p:pic>
        <p:nvPicPr>
          <p:cNvPr id="2056" name="Picture 8" descr="C:\Users\ADmin\Desktop\говорун-молчун\mal_topaet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1484784"/>
            <a:ext cx="864096" cy="1372741"/>
          </a:xfrm>
          <a:prstGeom prst="rect">
            <a:avLst/>
          </a:prstGeom>
          <a:noFill/>
        </p:spPr>
      </p:pic>
      <p:pic>
        <p:nvPicPr>
          <p:cNvPr id="2057" name="Picture 9" descr="C:\Users\ADmin\Desktop\говорун-молчун\menina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71800" y="4221088"/>
            <a:ext cx="936104" cy="1531615"/>
          </a:xfrm>
          <a:prstGeom prst="rect">
            <a:avLst/>
          </a:prstGeom>
          <a:noFill/>
        </p:spPr>
      </p:pic>
      <p:pic>
        <p:nvPicPr>
          <p:cNvPr id="2" name="Picture 2" descr="C:\Users\ADmin\Desktop\говорун-молчун\post-1628-1176549628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64288" y="4437112"/>
            <a:ext cx="1466850" cy="18764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2636912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endParaRPr lang="ru-RU" sz="6000" dirty="0">
              <a:solidFill>
                <a:srgbClr val="7030A0"/>
              </a:solidFill>
              <a:latin typeface="Segoe Script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698177">
            <a:off x="237822" y="2643826"/>
            <a:ext cx="98334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r>
              <a:rPr lang="ru-RU" sz="6000" b="1" dirty="0" smtClean="0">
                <a:solidFill>
                  <a:srgbClr val="7030A0"/>
                </a:solidFill>
                <a:latin typeface="Segoe Script" pitchFamily="34" charset="0"/>
              </a:rPr>
              <a:t>Ребенок  «молчун». </a:t>
            </a:r>
          </a:p>
          <a:p>
            <a:r>
              <a:rPr lang="ru-RU" sz="6000" b="1" dirty="0" smtClean="0">
                <a:solidFill>
                  <a:srgbClr val="7030A0"/>
                </a:solidFill>
                <a:latin typeface="Segoe Script" pitchFamily="34" charset="0"/>
              </a:rPr>
              <a:t>Что делать?</a:t>
            </a:r>
            <a:r>
              <a:rPr lang="ru-RU" sz="6000" dirty="0" smtClean="0"/>
              <a:t> </a:t>
            </a:r>
            <a:endParaRPr lang="ru-RU" sz="6000" dirty="0"/>
          </a:p>
        </p:txBody>
      </p:sp>
      <p:pic>
        <p:nvPicPr>
          <p:cNvPr id="4" name="Picture 2" descr="C:\Users\ADmin\Desktop\разные картинки\201421041301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140968"/>
            <a:ext cx="2016224" cy="2948682"/>
          </a:xfrm>
          <a:prstGeom prst="rect">
            <a:avLst/>
          </a:prstGeom>
          <a:noFill/>
        </p:spPr>
      </p:pic>
      <p:pic>
        <p:nvPicPr>
          <p:cNvPr id="1027" name="Picture 3" descr="C:\Users\ADmin\Desktop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692696"/>
            <a:ext cx="208823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2636912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endParaRPr lang="ru-RU" sz="6000" dirty="0">
              <a:solidFill>
                <a:srgbClr val="7030A0"/>
              </a:solidFill>
              <a:latin typeface="Segoe Script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9552" y="476672"/>
            <a:ext cx="7632848" cy="4829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latin typeface="Segoe Script" pitchFamily="34" charset="0"/>
              </a:rPr>
              <a:t>Тревожные факты: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rebuchet MS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Segoe Script" pitchFamily="34" charset="0"/>
              </a:rPr>
              <a:t> Ребенок все понимает, но не говорит; </a:t>
            </a:r>
            <a:endParaRPr lang="ru-RU" sz="2400" dirty="0" smtClean="0">
              <a:solidFill>
                <a:srgbClr val="7030A0"/>
              </a:solidFill>
              <a:latin typeface="Trebuchet MS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Segoe Script" pitchFamily="34" charset="0"/>
              </a:rPr>
              <a:t> Ребенок не проявляет интереса к речи окружающих;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rebuchet MS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Segoe Script" pitchFamily="34" charset="0"/>
              </a:rPr>
              <a:t> Отсутствует фразовая речь;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Segoe Script" pitchFamily="34" charset="0"/>
              </a:rPr>
              <a:t> Наблюдаются многократные повторы речи взрослого (эхолалии);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rebuchet MS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Segoe Script" pitchFamily="34" charset="0"/>
              </a:rPr>
              <a:t> Появляются стойкие запинки; </a:t>
            </a:r>
            <a:endParaRPr lang="ru-RU" sz="2400" dirty="0" smtClean="0">
              <a:solidFill>
                <a:srgbClr val="7030A0"/>
              </a:solidFill>
              <a:latin typeface="Trebuchet MS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Segoe Script" pitchFamily="34" charset="0"/>
              </a:rPr>
              <a:t> Речь непонятна близким людям;</a:t>
            </a:r>
            <a:endParaRPr lang="ru-RU" sz="2400" dirty="0" smtClean="0">
              <a:solidFill>
                <a:srgbClr val="7030A0"/>
              </a:solidFill>
              <a:latin typeface="Trebuchet MS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Segoe Script" pitchFamily="34" charset="0"/>
              </a:rPr>
              <a:t> Речь имеет носовой оттенок;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rgbClr val="7030A0"/>
              </a:solidFill>
              <a:latin typeface="Trebuchet MS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latin typeface="Segoe Script" pitchFamily="34" charset="0"/>
              </a:rPr>
              <a:t> В активном словаре достаточно слов, но они носят искаженный характер;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pic>
        <p:nvPicPr>
          <p:cNvPr id="2054" name="Picture 6" descr="C:\Users\ADmin\Desktop\93868406_sharikiprazdnik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5114925"/>
            <a:ext cx="4762500" cy="1743075"/>
          </a:xfrm>
          <a:prstGeom prst="rect">
            <a:avLst/>
          </a:prstGeom>
          <a:noFill/>
        </p:spPr>
      </p:pic>
      <p:pic>
        <p:nvPicPr>
          <p:cNvPr id="16" name="Picture 6" descr="C:\Users\ADmin\Desktop\93868406_sharikiprazdnik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5114925"/>
            <a:ext cx="4762500" cy="17430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2636912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endParaRPr lang="ru-RU" sz="6000" dirty="0">
              <a:solidFill>
                <a:srgbClr val="7030A0"/>
              </a:solidFill>
              <a:latin typeface="Segoe Script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575" y="764704"/>
            <a:ext cx="770485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r>
              <a:rPr lang="ru-RU" sz="4000" b="1" dirty="0" smtClean="0">
                <a:solidFill>
                  <a:srgbClr val="7030A0"/>
                </a:solidFill>
                <a:latin typeface="Segoe Script" pitchFamily="34" charset="0"/>
              </a:rPr>
              <a:t>Если «молчун»не заговорит к трем годам и если вас не устраивает речь вашего ребенка, то немедленно обращайтесь к невропатологу и к логопеду! </a:t>
            </a:r>
            <a:endParaRPr lang="ru-RU" sz="4000" b="1" dirty="0" smtClean="0">
              <a:solidFill>
                <a:srgbClr val="7030A0"/>
              </a:solidFill>
              <a:latin typeface="Segoe Script" pitchFamily="34" charset="0"/>
            </a:endParaRPr>
          </a:p>
        </p:txBody>
      </p:sp>
      <p:pic>
        <p:nvPicPr>
          <p:cNvPr id="4" name="Picture 2" descr="C:\Users\ADmin\Desktop\разные картинки\201421041301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653136"/>
            <a:ext cx="883172" cy="1291619"/>
          </a:xfrm>
          <a:prstGeom prst="rect">
            <a:avLst/>
          </a:prstGeom>
          <a:noFill/>
        </p:spPr>
      </p:pic>
      <p:pic>
        <p:nvPicPr>
          <p:cNvPr id="1027" name="Picture 3" descr="C:\Users\ADmin\Desktop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653136"/>
            <a:ext cx="1166953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2636912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endParaRPr lang="ru-RU" sz="6000" dirty="0">
              <a:solidFill>
                <a:srgbClr val="7030A0"/>
              </a:solidFill>
              <a:latin typeface="Segoe Script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698177">
            <a:off x="237822" y="3105490"/>
            <a:ext cx="98334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6000" b="1" dirty="0" smtClean="0">
              <a:solidFill>
                <a:srgbClr val="7030A0"/>
              </a:solidFill>
              <a:latin typeface="Segoe Script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916832"/>
            <a:ext cx="302433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23528" y="692696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Segoe Script" pitchFamily="34" charset="0"/>
              </a:rPr>
              <a:t>Прочитайте книгу Масару Ибука «После трех уже поздно»</a:t>
            </a:r>
            <a:r>
              <a:rPr lang="ru-RU" sz="3200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endParaRPr lang="ru-RU" sz="3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2" name="Picture 2" descr="C:\Users\ADmin\Desktop\АНИМАШКИ\благодарю\img19.jpg"/>
          <p:cNvPicPr>
            <a:picLocks noChangeAspect="1" noChangeArrowheads="1"/>
          </p:cNvPicPr>
          <p:nvPr/>
        </p:nvPicPr>
        <p:blipFill>
          <a:blip r:embed="rId3" cstate="print"/>
          <a:srcRect b="16401"/>
          <a:stretch>
            <a:fillRect/>
          </a:stretch>
        </p:blipFill>
        <p:spPr bwMode="auto">
          <a:xfrm>
            <a:off x="0" y="0"/>
            <a:ext cx="9144000" cy="65253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2636912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endParaRPr lang="ru-RU" sz="6000" dirty="0">
              <a:solidFill>
                <a:srgbClr val="7030A0"/>
              </a:solidFill>
              <a:latin typeface="Segoe Script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698177">
            <a:off x="237822" y="3105490"/>
            <a:ext cx="98334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6000" b="1" dirty="0" smtClean="0">
              <a:solidFill>
                <a:srgbClr val="7030A0"/>
              </a:solidFill>
              <a:latin typeface="Segoe Scrip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692696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Segoe Script" pitchFamily="34" charset="0"/>
              </a:rPr>
              <a:t>Интернет-ресурсы:</a:t>
            </a:r>
          </a:p>
          <a:p>
            <a:pPr algn="ctr"/>
            <a:endParaRPr lang="ru-RU" sz="3200" b="1" dirty="0" smtClean="0">
              <a:solidFill>
                <a:srgbClr val="7030A0"/>
              </a:solidFill>
              <a:latin typeface="Segoe Script" pitchFamily="34" charset="0"/>
            </a:endParaRPr>
          </a:p>
          <a:p>
            <a:pPr algn="ctr"/>
            <a:r>
              <a:rPr lang="ru-RU" sz="3200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268760"/>
            <a:ext cx="7920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https://yandex.ru/images/search?text=</a:t>
            </a:r>
            <a:r>
              <a:rPr lang="ru-RU" dirty="0" smtClean="0">
                <a:hlinkClick r:id="rId3"/>
              </a:rPr>
              <a:t>картинки-%20анимашки%20дети&amp;</a:t>
            </a:r>
            <a:r>
              <a:rPr lang="en-US" dirty="0" err="1" smtClean="0">
                <a:hlinkClick r:id="rId3"/>
              </a:rPr>
              <a:t>stype</a:t>
            </a:r>
            <a:r>
              <a:rPr lang="en-US" dirty="0" smtClean="0">
                <a:hlinkClick r:id="rId3"/>
              </a:rPr>
              <a:t>=</a:t>
            </a:r>
            <a:r>
              <a:rPr lang="en-US" dirty="0" err="1" smtClean="0">
                <a:hlinkClick r:id="rId3"/>
              </a:rPr>
              <a:t>image&amp;lr</a:t>
            </a:r>
            <a:r>
              <a:rPr lang="en-US" dirty="0" smtClean="0">
                <a:hlinkClick r:id="rId3"/>
              </a:rPr>
              <a:t>=19&amp;source=</a:t>
            </a:r>
            <a:r>
              <a:rPr lang="en-US" dirty="0" err="1" smtClean="0">
                <a:hlinkClick r:id="rId3"/>
              </a:rPr>
              <a:t>wiz&amp;pos</a:t>
            </a:r>
            <a:r>
              <a:rPr lang="en-US" dirty="0" smtClean="0">
                <a:hlinkClick r:id="rId3"/>
              </a:rPr>
              <a:t>=24&amp;img_url=https%3A%2F%2Favatars.mds.yandex.net%2Fget-pdb%2F225396%2Fc2c64955-31c1-4b32-b142-b65284494f38%2Fs600&amp;rpt=</a:t>
            </a:r>
            <a:r>
              <a:rPr lang="en-US" dirty="0" err="1" smtClean="0">
                <a:hlinkClick r:id="rId3"/>
              </a:rPr>
              <a:t>simage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2690336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https://yandex.ru/images/search?text=</a:t>
            </a:r>
            <a:r>
              <a:rPr lang="ru-RU" dirty="0" smtClean="0">
                <a:hlinkClick r:id="rId4"/>
              </a:rPr>
              <a:t>слайды%20с%20детьми%20для%20презентаций&amp;</a:t>
            </a:r>
            <a:r>
              <a:rPr lang="en-US" dirty="0" err="1" smtClean="0">
                <a:hlinkClick r:id="rId4"/>
              </a:rPr>
              <a:t>lr</a:t>
            </a:r>
            <a:r>
              <a:rPr lang="en-US" dirty="0" smtClean="0">
                <a:hlinkClick r:id="rId4"/>
              </a:rPr>
              <a:t>=19&amp;p=1&amp;pos=30&amp;rpt=</a:t>
            </a:r>
            <a:r>
              <a:rPr lang="en-US" dirty="0" err="1" smtClean="0">
                <a:hlinkClick r:id="rId4"/>
              </a:rPr>
              <a:t>simage&amp;img_url</a:t>
            </a:r>
            <a:r>
              <a:rPr lang="en-US" dirty="0" smtClean="0">
                <a:hlinkClick r:id="rId4"/>
              </a:rPr>
              <a:t>=https%3A%2F%2Fpandia.ru%2Ftext%2F80%2F089%2Fimages%2Fimage003_6.gi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3789040"/>
            <a:ext cx="80648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https://yandex.ru/images/search?text=</a:t>
            </a:r>
            <a:r>
              <a:rPr lang="ru-RU" dirty="0" smtClean="0">
                <a:hlinkClick r:id="rId5"/>
              </a:rPr>
              <a:t>книга%20Масару%20Ибука%20&amp;</a:t>
            </a:r>
            <a:r>
              <a:rPr lang="en-US" dirty="0" err="1" smtClean="0">
                <a:hlinkClick r:id="rId5"/>
              </a:rPr>
              <a:t>lr</a:t>
            </a:r>
            <a:r>
              <a:rPr lang="en-US" dirty="0" smtClean="0">
                <a:hlinkClick r:id="rId5"/>
              </a:rPr>
              <a:t>=19&amp;pos=0&amp;img_url=https%3A%2F%2Fimg.yakaboo.ua%2Fmedia%2Fcatalog%2Fproduct%2Fcache%2F1%2Fimage%2F234c7c011ba026e66d29567e1be1d1f7%2F8%2F_%2F8_1_72.jpg&amp;rpt=</a:t>
            </a:r>
            <a:r>
              <a:rPr lang="en-US" dirty="0" err="1" smtClean="0">
                <a:hlinkClick r:id="rId5"/>
              </a:rPr>
              <a:t>simage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6" name="Picture 2" descr="C:\Users\ADmin\Desktop\шаблоны рамки дети\shablon-deti-prevyu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9144000" cy="626469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259632" y="188640"/>
            <a:ext cx="69127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32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>
              <a:defRPr/>
            </a:pPr>
            <a:r>
              <a:rPr lang="ru-RU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Презентация для родителей</a:t>
            </a:r>
          </a:p>
          <a:p>
            <a:pPr algn="ctr">
              <a:defRPr/>
            </a:pPr>
            <a:r>
              <a:rPr lang="ru-RU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Автор : Королева Е.Л., </a:t>
            </a:r>
          </a:p>
          <a:p>
            <a:pPr algn="ctr">
              <a:defRPr/>
            </a:pPr>
            <a:r>
              <a:rPr lang="ru-RU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учитель - логопед</a:t>
            </a:r>
          </a:p>
          <a:p>
            <a:pPr algn="ctr">
              <a:defRPr/>
            </a:pPr>
            <a:r>
              <a:rPr lang="ru-RU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МДОУ </a:t>
            </a:r>
          </a:p>
          <a:p>
            <a:pPr algn="ctr">
              <a:defRPr/>
            </a:pPr>
            <a:r>
              <a:rPr lang="ru-RU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«Д/сад №14 компенсирующего вида» </a:t>
            </a:r>
          </a:p>
          <a:p>
            <a:pPr algn="ctr">
              <a:defRPr/>
            </a:pPr>
            <a:r>
              <a:rPr lang="ru-RU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г.Ухта</a:t>
            </a:r>
          </a:p>
          <a:p>
            <a:pPr algn="ctr">
              <a:defRPr/>
            </a:pPr>
            <a:r>
              <a:rPr lang="ru-RU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2019 год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980728"/>
          <a:ext cx="9144000" cy="5688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948105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 появления в норме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Показатели речевого развития</a:t>
                      </a:r>
                      <a:endParaRPr lang="ru-RU" dirty="0"/>
                    </a:p>
                  </a:txBody>
                  <a:tcPr/>
                </a:tc>
              </a:tr>
              <a:tr h="948105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1-2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А, У, О, И,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П, Б, 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81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2-3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года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Ы,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Э,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Ф, В, Т, Д, 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К, Г, Х, Й 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81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 3 году жизни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З, Ш, Ж, Ч, Щ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(у некоторых детей)</a:t>
                      </a:r>
                    </a:p>
                  </a:txBody>
                  <a:tcPr/>
                </a:tc>
              </a:tr>
              <a:tr h="9481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 3 году жизни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смягчение речи (ложечка - </a:t>
                      </a:r>
                      <a:r>
                        <a:rPr lang="ru-RU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лезецька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81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 3 году жизни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слова со стечением согласных –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тяжело произносить (апельсин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</a:t>
                      </a:r>
                      <a:r>
                        <a:rPr lang="ru-RU" i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аплесин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835696" y="332656"/>
            <a:ext cx="5688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Segoe Script" pitchFamily="34" charset="0"/>
                <a:ea typeface="Calibri" pitchFamily="34" charset="0"/>
                <a:cs typeface="Times New Roman" pitchFamily="18" charset="0"/>
              </a:rPr>
              <a:t>Звукопроизношение</a:t>
            </a:r>
            <a:endParaRPr lang="ru-RU" sz="2800" dirty="0" smtClean="0">
              <a:solidFill>
                <a:srgbClr val="002060"/>
              </a:solidFill>
              <a:latin typeface="Segoe Script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332656"/>
            <a:ext cx="6264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Segoe Script" pitchFamily="34" charset="0"/>
                <a:cs typeface="Times New Roman" pitchFamily="18" charset="0"/>
              </a:rPr>
              <a:t>Грамматический строй</a:t>
            </a:r>
            <a:endParaRPr lang="ru-RU" sz="2800" dirty="0" smtClean="0">
              <a:solidFill>
                <a:srgbClr val="002060"/>
              </a:solidFill>
              <a:latin typeface="Segoe Script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908720"/>
          <a:ext cx="9144000" cy="5790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11377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 появления в норме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 речевого развития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7726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от 2 лет 1 мес. до 2 лет 3 мес.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понимает, что у слов меняется окончание, пользуется одним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амым распространенным вариантом (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 </a:t>
                      </a:r>
                      <a:r>
                        <a:rPr lang="ru-RU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стулов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лужев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ежов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окнов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л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ожков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7726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старше 2 лет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личные местоимения – Я, МНЕ, МЕНЯ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7726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 2,5 годам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согласовывает прилагательные с существительными (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красное яблоко, синий мяч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7726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 2 до 3 лет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говоря о себе, путает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мужской и женский род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404664"/>
            <a:ext cx="6480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Segoe Script" pitchFamily="34" charset="0"/>
                <a:cs typeface="Times New Roman" pitchFamily="18" charset="0"/>
              </a:rPr>
              <a:t>Грамматический строй</a:t>
            </a:r>
            <a:endParaRPr lang="ru-RU" sz="2800" dirty="0" smtClean="0">
              <a:solidFill>
                <a:srgbClr val="002060"/>
              </a:solidFill>
              <a:latin typeface="Segoe Script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908720"/>
          <a:ext cx="9144000" cy="576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14401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 появления в норме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 речевого развития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144016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 2 лет 6 мес. до 3 лет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может строит высказывания,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используя союзы и союзные слова: 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и, то, а, </a:t>
                      </a:r>
                    </a:p>
                    <a:p>
                      <a:pPr algn="ctr"/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потому что, когда, чтобы, если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4016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 2 лет 3 мес.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употребляет предлоги: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В, НА, У, С, ПОД, ЗА</a:t>
                      </a:r>
                    </a:p>
                  </a:txBody>
                  <a:tcPr/>
                </a:tc>
              </a:tr>
              <a:tr h="144016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старше 2 лет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изменяет глаголы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 лицам, числам и наклонениям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06132" y="260648"/>
            <a:ext cx="3531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Segoe Script" pitchFamily="34" charset="0"/>
                <a:cs typeface="Times New Roman" pitchFamily="18" charset="0"/>
              </a:rPr>
              <a:t>Словарь</a:t>
            </a:r>
            <a:endParaRPr lang="ru-RU" sz="2800" dirty="0" smtClean="0">
              <a:solidFill>
                <a:srgbClr val="002060"/>
              </a:solidFill>
              <a:latin typeface="Segoe Script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836712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7984"/>
                <a:gridCol w="4716016"/>
              </a:tblGrid>
              <a:tr h="14401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 появления в норме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 речевого развития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144016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старше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 лет</a:t>
                      </a:r>
                    </a:p>
                    <a:p>
                      <a:pPr algn="ctr"/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протяжении 3 года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 притяжательные прилагательные (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мамина сумка, папин ремень)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 качественные прилагательные (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большой,</a:t>
                      </a:r>
                      <a:r>
                        <a:rPr lang="ru-RU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маленький, горячий, вкусный, кислый, сладкий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61296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 концу  3 года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употребляет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 глаголы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состояния (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спать, есть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действия (</a:t>
                      </a:r>
                      <a:r>
                        <a:rPr lang="ru-RU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лежать, рисовать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глаголы с приставками (</a:t>
                      </a:r>
                      <a:r>
                        <a:rPr lang="ru-RU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нарисовал, слепил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 глаголы-антонимы (</a:t>
                      </a:r>
                      <a:r>
                        <a:rPr lang="ru-RU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расстегнул – застегнул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40160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старше 2 лет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числительные ОДИН, ДВА употребляются редко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692696"/>
          <a:ext cx="9144000" cy="591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7984"/>
                <a:gridCol w="4716016"/>
              </a:tblGrid>
              <a:tr h="253636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 появления в норме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 речевого развития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368289">
                <a:tc>
                  <a:txBody>
                    <a:bodyPr/>
                    <a:lstStyle/>
                    <a:p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 3 годам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употребляются 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наречия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-места (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там, здесь, тут, вот, куда, назад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-времени (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сейчас, скоро, сначала, тогда, теперь, вчера, потом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-количества (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много, мало, чуть-чуть, еще, потом)</a:t>
                      </a:r>
                      <a:endParaRPr lang="ru-RU" i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-модальности (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надо, не надо, можно, нельзя, нужно)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емпературы (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горячо, тепло, холо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дно)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-вкуса (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вкусно, горько, сладко, кисло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-оценки (</a:t>
                      </a:r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хорошо, плохо, нехорошо)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411760" y="260648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Segoe Script" pitchFamily="34" charset="0"/>
                <a:cs typeface="Times New Roman" pitchFamily="18" charset="0"/>
              </a:rPr>
              <a:t>Словарь</a:t>
            </a:r>
            <a:endParaRPr lang="ru-RU" sz="2800" dirty="0" smtClean="0">
              <a:solidFill>
                <a:srgbClr val="002060"/>
              </a:solidFill>
              <a:latin typeface="Segoe Script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692696"/>
          <a:ext cx="9144000" cy="591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7984"/>
                <a:gridCol w="4716016"/>
              </a:tblGrid>
              <a:tr h="253636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 появления в норме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 речевого развития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368289">
                <a:tc>
                  <a:txBody>
                    <a:bodyPr/>
                    <a:lstStyle/>
                    <a:p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 концу  3 года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различает и называет: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игрушки                            - транспорт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мебель                               -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растения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одежду                               -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овощи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посуду                              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- фрукты                           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части автомобиля                                                          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близких взрослых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детей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домашних животных</a:t>
                      </a:r>
                    </a:p>
                    <a:p>
                      <a:pPr algn="just">
                        <a:buFontTx/>
                        <a:buChar char="-"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диких животных</a:t>
                      </a:r>
                    </a:p>
                    <a:p>
                      <a:pPr algn="just">
                        <a:buFontTx/>
                        <a:buNone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 детенышей животных</a:t>
                      </a:r>
                    </a:p>
                    <a:p>
                      <a:pPr algn="just">
                        <a:buFontTx/>
                        <a:buChar char="-"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buFontTx/>
                        <a:buChar char="-"/>
                      </a:pP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907704" y="260648"/>
            <a:ext cx="540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Segoe Script" pitchFamily="34" charset="0"/>
                <a:cs typeface="Times New Roman" pitchFamily="18" charset="0"/>
              </a:rPr>
              <a:t>Словарь</a:t>
            </a:r>
            <a:endParaRPr lang="ru-RU" sz="2800" dirty="0" smtClean="0">
              <a:solidFill>
                <a:srgbClr val="002060"/>
              </a:solidFill>
              <a:latin typeface="Segoe Script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шаблоны рамки дети\8288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2564904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r>
              <a:rPr lang="ru-RU" sz="5400" b="1" dirty="0" smtClean="0">
                <a:solidFill>
                  <a:srgbClr val="7030A0"/>
                </a:solidFill>
                <a:latin typeface="Segoe Script" pitchFamily="34" charset="0"/>
              </a:rPr>
              <a:t>«Дети -говоруны»</a:t>
            </a:r>
            <a:r>
              <a:rPr lang="ru-RU" sz="5400" dirty="0" smtClean="0">
                <a:solidFill>
                  <a:srgbClr val="7030A0"/>
                </a:solidFill>
                <a:latin typeface="Segoe Script" pitchFamily="34" charset="0"/>
              </a:rPr>
              <a:t> </a:t>
            </a:r>
            <a:endParaRPr lang="ru-RU" sz="5400" dirty="0">
              <a:solidFill>
                <a:srgbClr val="7030A0"/>
              </a:solidFill>
              <a:latin typeface="Segoe Script" pitchFamily="34" charset="0"/>
            </a:endParaRPr>
          </a:p>
        </p:txBody>
      </p:sp>
      <p:pic>
        <p:nvPicPr>
          <p:cNvPr id="1028" name="Picture 4" descr="C:\Users\ADmin\Desktop\говорун-молчун\83571bb6c3bc528bdb112ce3e03bdec5-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404664"/>
            <a:ext cx="1512168" cy="1944216"/>
          </a:xfrm>
          <a:prstGeom prst="rect">
            <a:avLst/>
          </a:prstGeom>
          <a:noFill/>
        </p:spPr>
      </p:pic>
      <p:pic>
        <p:nvPicPr>
          <p:cNvPr id="7" name="Picture 5" descr="C:\Users\ADmin\Desktop\говорун-молчун\5307449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052736"/>
            <a:ext cx="1152128" cy="1440160"/>
          </a:xfrm>
          <a:prstGeom prst="rect">
            <a:avLst/>
          </a:prstGeom>
          <a:noFill/>
        </p:spPr>
      </p:pic>
      <p:pic>
        <p:nvPicPr>
          <p:cNvPr id="1029" name="Picture 5" descr="C:\Users\ADmin\Desktop\говорун-молчун\90937958_dd9342d6fdd4e09e49b6739adb1a88b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429000"/>
            <a:ext cx="792088" cy="1083940"/>
          </a:xfrm>
          <a:prstGeom prst="rect">
            <a:avLst/>
          </a:prstGeom>
          <a:noFill/>
        </p:spPr>
      </p:pic>
      <p:pic>
        <p:nvPicPr>
          <p:cNvPr id="1032" name="Picture 8" descr="C:\Users\ADmin\Desktop\говорун-молчун\Bk1pu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764704"/>
            <a:ext cx="1872208" cy="1656184"/>
          </a:xfrm>
          <a:prstGeom prst="rect">
            <a:avLst/>
          </a:prstGeom>
          <a:noFill/>
        </p:spPr>
      </p:pic>
      <p:pic>
        <p:nvPicPr>
          <p:cNvPr id="1033" name="Picture 9" descr="C:\Users\ADmin\Desktop\говорун-молчун\detia-23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620688"/>
            <a:ext cx="792088" cy="1296144"/>
          </a:xfrm>
          <a:prstGeom prst="rect">
            <a:avLst/>
          </a:prstGeom>
          <a:noFill/>
        </p:spPr>
      </p:pic>
      <p:pic>
        <p:nvPicPr>
          <p:cNvPr id="1034" name="Picture 10" descr="C:\Users\ADmin\Desktop\говорун-молчун\sixfacegirl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3768" y="4077072"/>
            <a:ext cx="1008112" cy="1707257"/>
          </a:xfrm>
          <a:prstGeom prst="rect">
            <a:avLst/>
          </a:prstGeom>
          <a:noFill/>
        </p:spPr>
      </p:pic>
      <p:pic>
        <p:nvPicPr>
          <p:cNvPr id="2" name="Picture 2" descr="C:\Users\ADmin\Desktop\говорун-молчун\1422534076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36296" y="4149080"/>
            <a:ext cx="1224136" cy="1512168"/>
          </a:xfrm>
          <a:prstGeom prst="rect">
            <a:avLst/>
          </a:prstGeom>
          <a:noFill/>
        </p:spPr>
      </p:pic>
      <p:pic>
        <p:nvPicPr>
          <p:cNvPr id="4" name="Picture 2" descr="C:\Users\ADmin\Desktop\АНИМАШКИ\анимашки шары\33687770_27f2b73ec9d37623cb75ed6e5ae0a5f9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16016" y="3501008"/>
            <a:ext cx="936104" cy="136815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654</Words>
  <Application>Microsoft Office PowerPoint</Application>
  <PresentationFormat>Экран (4:3)</PresentationFormat>
  <Paragraphs>176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42</cp:revision>
  <dcterms:created xsi:type="dcterms:W3CDTF">2015-11-22T09:11:18Z</dcterms:created>
  <dcterms:modified xsi:type="dcterms:W3CDTF">2019-10-19T17:49:47Z</dcterms:modified>
</cp:coreProperties>
</file>