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3" r:id="rId3"/>
    <p:sldId id="277" r:id="rId4"/>
    <p:sldId id="258" r:id="rId5"/>
    <p:sldId id="274" r:id="rId6"/>
    <p:sldId id="261" r:id="rId7"/>
    <p:sldId id="260" r:id="rId8"/>
    <p:sldId id="263" r:id="rId9"/>
    <p:sldId id="276" r:id="rId10"/>
    <p:sldId id="264" r:id="rId11"/>
    <p:sldId id="271" r:id="rId12"/>
    <p:sldId id="279" r:id="rId13"/>
    <p:sldId id="275" r:id="rId14"/>
    <p:sldId id="262" r:id="rId15"/>
    <p:sldId id="267" r:id="rId16"/>
    <p:sldId id="270" r:id="rId17"/>
    <p:sldId id="269" r:id="rId18"/>
    <p:sldId id="278" r:id="rId19"/>
    <p:sldId id="268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3/2/2022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3/2/2022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6457968" cy="1000132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№ 2 комбинированного вида городского округа </a:t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Нефтекамск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Республики Башкортостан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6986614" cy="41434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Проект «Птицы - наши друзья!»</a:t>
            </a: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4929198"/>
            <a:ext cx="5072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Воспитатели: Т.Л.Сальникова,           </a:t>
            </a:r>
            <a:r>
              <a:rPr lang="ru-RU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Л.Г.Малихова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686568" cy="6429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 (воспитанники)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2828916" cy="50006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6867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42918"/>
            <a:ext cx="3498875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Никита.Никита-ПК\Desktop\утренник 8 марта\DSC015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285860"/>
            <a:ext cx="1785950" cy="257176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Рисунок 12" descr="C:\Users\Никита.Никита-ПК\Desktop\фото кормушка\DSC01989.JPG"/>
          <p:cNvPicPr/>
          <p:nvPr/>
        </p:nvPicPr>
        <p:blipFill>
          <a:blip r:embed="rId4" cstate="print"/>
          <a:srcRect l="17591"/>
          <a:stretch>
            <a:fillRect/>
          </a:stretch>
        </p:blipFill>
        <p:spPr bwMode="auto">
          <a:xfrm>
            <a:off x="785786" y="1571612"/>
            <a:ext cx="3071834" cy="20002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429256" y="4000505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Аппликация «Скворечник»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3786189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Аппликация 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«Корм для зимующих птиц!»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C:\Users\Никита.Никита-ПК\Desktop\фото кормушка\DSC0199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572008"/>
            <a:ext cx="3071834" cy="20717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9" name="Рисунок 18" descr="C:\Users\Никита.Никита-ПК\Desktop\утренник 8 марта\DSC01543.JPG"/>
          <p:cNvPicPr/>
          <p:nvPr/>
        </p:nvPicPr>
        <p:blipFill>
          <a:blip r:embed="rId6" cstate="print"/>
          <a:srcRect l="9428" b="53587"/>
          <a:stretch>
            <a:fillRect/>
          </a:stretch>
        </p:blipFill>
        <p:spPr bwMode="auto">
          <a:xfrm>
            <a:off x="5357818" y="4643446"/>
            <a:ext cx="2786082" cy="20002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686568" cy="6429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 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57167"/>
            <a:ext cx="2828916" cy="5715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6867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42918"/>
            <a:ext cx="3498875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Никита.Никита-ПК\Desktop\люция фот кормушка\Attachments_lyuciya.malihova@mail.ru_2020-03-26_21-00-56\IMG-20200326-WA00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000108"/>
            <a:ext cx="1500198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8" name="Рисунок 17" descr="C:\Users\Никита.Никита-ПК\Desktop\люция фот кормушка\Attachments_lyuciya.malihova@mail.ru_2020-03-26_21-00-56\IMG-20200326-WA00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786322"/>
            <a:ext cx="2214578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" name="Рисунок 19" descr="C:\Users\Никита.Никита-ПК\Desktop\люция фот кормушка\Attachments_lyuciya.malihova@mail.ru_2020-03-26_21-00-56\IMG-20200326-WA002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000108"/>
            <a:ext cx="2428892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1" name="Рисунок 20" descr="C:\Users\Никита.Никита-ПК\Desktop\люция фот кормушка\Attachments_lyuciya.malihova@mail.ru_2020-03-26_21-00-56\IMG-20200326-WA00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3" y="4786322"/>
            <a:ext cx="2286016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785786" y="3643314"/>
            <a:ext cx="3831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«Покормите птиц зимой!»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Никита.Никита-ПК\Desktop\DSC0159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1000108"/>
            <a:ext cx="1928826" cy="2500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4714876" y="3643314"/>
            <a:ext cx="3714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Тематическая беседа </a:t>
            </a:r>
          </a:p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«Скворец- перелётная птица»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C:\Users\Никита.Никита-ПК\Desktop\мои фото\скворечники кружок фото\DSC01592.JPG"/>
          <p:cNvPicPr/>
          <p:nvPr/>
        </p:nvPicPr>
        <p:blipFill>
          <a:blip r:embed="rId8" cstate="print"/>
          <a:srcRect l="23986" t="35294" r="9122"/>
          <a:stretch>
            <a:fillRect/>
          </a:stretch>
        </p:blipFill>
        <p:spPr bwMode="auto">
          <a:xfrm>
            <a:off x="6215074" y="4286256"/>
            <a:ext cx="1785950" cy="235745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686568" cy="6429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 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57167"/>
            <a:ext cx="2828916" cy="5715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6867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42918"/>
            <a:ext cx="3498875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5786" y="4286256"/>
            <a:ext cx="3831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«Наблюдаем за зимующими птицами!»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s://pp.userapi.com/c844418/v844418604/1d6b00/woe2O9cZF5k.jpg"/>
          <p:cNvPicPr/>
          <p:nvPr/>
        </p:nvPicPr>
        <p:blipFill>
          <a:blip r:embed="rId3" cstate="print"/>
          <a:srcRect l="2201" r="13154"/>
          <a:stretch>
            <a:fillRect/>
          </a:stretch>
        </p:blipFill>
        <p:spPr bwMode="auto">
          <a:xfrm>
            <a:off x="5715008" y="4643446"/>
            <a:ext cx="2500330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072066" y="3571876"/>
            <a:ext cx="32861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«Ура! Скворцы прилетели!»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5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/>
            </a:extLst>
          </a:blip>
          <a:srcRect l="65693" t="62700" r="17440" b="28841"/>
          <a:stretch>
            <a:fillRect/>
          </a:stretch>
        </p:blipFill>
        <p:spPr bwMode="auto">
          <a:xfrm>
            <a:off x="2928926" y="4643446"/>
            <a:ext cx="2428892" cy="19288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7" name="Рисунок 16" descr="C:\Users\Никита.Никита-ПК\Desktop\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643446"/>
            <a:ext cx="2143140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9" name="Рисунок 18" descr="https://i.mycdn.me/i?r=AyH4iRPQ2q0otWIFepML2LxRR680tdaetf-PoMmQLE6auQ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928670"/>
            <a:ext cx="1928826" cy="32861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" name="Рисунок 22" descr="https://i.mycdn.me/i?r=AyH4iRPQ2q0otWIFepML2LxROwKqU7-UWHF8RqMDp4srrQ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928671"/>
            <a:ext cx="1857388" cy="32861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4" name="Рисунок 23" descr="https://pp.userapi.com/c844418/v844418604/1d6b09/nTsfZlHtDWc.jpg"/>
          <p:cNvPicPr/>
          <p:nvPr/>
        </p:nvPicPr>
        <p:blipFill>
          <a:blip r:embed="rId8"/>
          <a:srcRect l="22222" t="26810" r="18272" b="26361"/>
          <a:stretch>
            <a:fillRect/>
          </a:stretch>
        </p:blipFill>
        <p:spPr bwMode="auto">
          <a:xfrm>
            <a:off x="4786314" y="1000108"/>
            <a:ext cx="2447925" cy="21240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6143668" cy="78579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работа(родители)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6"/>
            <a:ext cx="2828916" cy="357189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29125" y="785794"/>
            <a:ext cx="3000395" cy="500066"/>
          </a:xfrm>
        </p:spPr>
        <p:txBody>
          <a:bodyPr>
            <a:normAutofit fontScale="62500" lnSpcReduction="20000"/>
          </a:bodyPr>
          <a:lstStyle/>
          <a:p>
            <a:pPr algn="ctr"/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 </a:t>
            </a:r>
          </a:p>
          <a:p>
            <a:pPr algn="ctr"/>
            <a:endParaRPr lang="ru-RU" sz="2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4" descr="C:\Users\Никита.Никита-ПК\Desktop\kUqUAiRz3Rs.jpg"/>
          <p:cNvPicPr>
            <a:picLocks noGrp="1"/>
          </p:cNvPicPr>
          <p:nvPr>
            <p:ph sz="half" idx="2"/>
          </p:nvPr>
        </p:nvPicPr>
        <p:blipFill>
          <a:blip r:embed="rId3"/>
          <a:srcRect t="16112"/>
          <a:stretch>
            <a:fillRect/>
          </a:stretch>
        </p:blipFill>
        <p:spPr bwMode="auto">
          <a:xfrm>
            <a:off x="642910" y="1071546"/>
            <a:ext cx="2500330" cy="221457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8" name="Рисунок 17" descr="C:\Users\Никита.Никита-ПК\Desktop\скворечники кружок фото\DSC01647.JPG"/>
          <p:cNvPicPr/>
          <p:nvPr/>
        </p:nvPicPr>
        <p:blipFill>
          <a:blip r:embed="rId4" cstate="print"/>
          <a:srcRect l="28462"/>
          <a:stretch>
            <a:fillRect/>
          </a:stretch>
        </p:blipFill>
        <p:spPr bwMode="auto">
          <a:xfrm>
            <a:off x="3571868" y="4643446"/>
            <a:ext cx="2643206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14348" y="3429000"/>
            <a:ext cx="2714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Никита.Никита-ПК\Desktop\утренник 8 марта\DSC01584.JPG"/>
          <p:cNvPicPr/>
          <p:nvPr/>
        </p:nvPicPr>
        <p:blipFill>
          <a:blip r:embed="rId5" cstate="print"/>
          <a:srcRect l="32448" r="30171" b="4392"/>
          <a:stretch>
            <a:fillRect/>
          </a:stretch>
        </p:blipFill>
        <p:spPr bwMode="auto">
          <a:xfrm>
            <a:off x="5072066" y="1142984"/>
            <a:ext cx="2214578" cy="221457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C:\Users\Никита.Никита-ПК\Desktop\IMG-20190321-WA001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4143380"/>
            <a:ext cx="2071702" cy="2500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072066" y="3571876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Новые «Птичьи домики - скворечники»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357562"/>
            <a:ext cx="30003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Дедушка  помог мне сделать кормушку для птиц, чтобы они даже в самую плохую погоду могли найти себе корм.</a:t>
            </a:r>
          </a:p>
          <a:p>
            <a:pPr algn="ctr"/>
            <a:r>
              <a:rPr lang="ru-RU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Покормите птиц!</a:t>
            </a:r>
            <a:endParaRPr lang="ru-RU" sz="1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Никита.Никита-ПК\Desktop\i.jpg"/>
          <p:cNvPicPr/>
          <p:nvPr/>
        </p:nvPicPr>
        <p:blipFill>
          <a:blip r:embed="rId7"/>
          <a:srcRect t="21154" b="25120"/>
          <a:stretch>
            <a:fillRect/>
          </a:stretch>
        </p:blipFill>
        <p:spPr bwMode="auto">
          <a:xfrm>
            <a:off x="642910" y="4643446"/>
            <a:ext cx="2724356" cy="19526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357214"/>
            <a:ext cx="9143999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043758" cy="1428736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Мы, были приятно удивлены умелыми руками наших пап, дедушек, которые смастерили разнообразные кормушки и скворечники. </a:t>
            </a:r>
            <a:br>
              <a:rPr 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 в каком восторге были наши воспитанники, когда  с гордостью приносили в группу кормушки и скворечники сделанные заботливыми руками родителей.</a:t>
            </a:r>
            <a:endParaRPr lang="ru-RU" sz="1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2828916" cy="500065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8043890" cy="57150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86446" y="785794"/>
            <a:ext cx="2286016" cy="8572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Никита.Никита-ПК\Desktop\утренник 8 марта\DSC01585.JPG"/>
          <p:cNvPicPr/>
          <p:nvPr/>
        </p:nvPicPr>
        <p:blipFill>
          <a:blip r:embed="rId3" cstate="print"/>
          <a:srcRect l="22671" r="18012"/>
          <a:stretch>
            <a:fillRect/>
          </a:stretch>
        </p:blipFill>
        <p:spPr bwMode="auto">
          <a:xfrm>
            <a:off x="6500826" y="1714488"/>
            <a:ext cx="1857388" cy="21431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Рисунок 12" descr="C:\Users\Никита.Никита-ПК\Desktop\утренник 8 марта\DSC01591.JPG"/>
          <p:cNvPicPr/>
          <p:nvPr/>
        </p:nvPicPr>
        <p:blipFill>
          <a:blip r:embed="rId4" cstate="print"/>
          <a:srcRect l="26817" r="20054"/>
          <a:stretch>
            <a:fillRect/>
          </a:stretch>
        </p:blipFill>
        <p:spPr bwMode="auto">
          <a:xfrm>
            <a:off x="4500562" y="1714488"/>
            <a:ext cx="1785950" cy="214314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4" name="Рисунок 13" descr="C:\Users\Никита.Никита-ПК\Desktop\DSC0157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429132"/>
            <a:ext cx="1857388" cy="221457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" name="Рисунок 14" descr="C:\Users\Никита.Никита-ПК\Desktop\фото кормушка\DSC01982.JPG"/>
          <p:cNvPicPr/>
          <p:nvPr/>
        </p:nvPicPr>
        <p:blipFill>
          <a:blip r:embed="rId6" cstate="print"/>
          <a:srcRect l="30171" r="26945"/>
          <a:stretch>
            <a:fillRect/>
          </a:stretch>
        </p:blipFill>
        <p:spPr bwMode="auto">
          <a:xfrm>
            <a:off x="714348" y="1785926"/>
            <a:ext cx="1928826" cy="20002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7" name="Рисунок 16" descr="C:\Users\Никита.Никита-ПК\Desktop\zFyoF6-Bg6Y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4357694"/>
            <a:ext cx="3000396" cy="235745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6" name="Рисунок 15" descr="C:\Users\Никита.Никита-ПК\Desktop\j2MbhmUsmh8.jpg"/>
          <p:cNvPicPr/>
          <p:nvPr/>
        </p:nvPicPr>
        <p:blipFill>
          <a:blip r:embed="rId8"/>
          <a:srcRect l="30946" t="19712" r="13405" b="19471"/>
          <a:stretch>
            <a:fillRect/>
          </a:stretch>
        </p:blipFill>
        <p:spPr bwMode="auto">
          <a:xfrm>
            <a:off x="642910" y="4357694"/>
            <a:ext cx="2000264" cy="235745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686568" cy="64291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 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2828916" cy="500065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6867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29125" y="642918"/>
            <a:ext cx="3000395" cy="642942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 </a:t>
            </a:r>
          </a:p>
          <a:p>
            <a:pPr algn="ctr"/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Никита.Никита-ПК\Desktop\DSC01580.JPG"/>
          <p:cNvPicPr/>
          <p:nvPr/>
        </p:nvPicPr>
        <p:blipFill>
          <a:blip r:embed="rId3" cstate="print"/>
          <a:srcRect l="38647" t="8027" r="26186" b="10034"/>
          <a:stretch>
            <a:fillRect/>
          </a:stretch>
        </p:blipFill>
        <p:spPr bwMode="auto">
          <a:xfrm>
            <a:off x="3714744" y="4429132"/>
            <a:ext cx="2214578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Рисунок 8" descr="C:\Users\Никита.Никита-ПК\Desktop\DSC01581.JPG"/>
          <p:cNvPicPr/>
          <p:nvPr/>
        </p:nvPicPr>
        <p:blipFill>
          <a:blip r:embed="rId4" cstate="print"/>
          <a:srcRect l="27704" r="6452"/>
          <a:stretch>
            <a:fillRect/>
          </a:stretch>
        </p:blipFill>
        <p:spPr bwMode="auto">
          <a:xfrm>
            <a:off x="6072198" y="4643446"/>
            <a:ext cx="2286016" cy="20002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857752" y="3714753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башкирском языке</a:t>
            </a:r>
          </a:p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(региональный компонент)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Никита.Никита-ПК\Desktop\фото кормушка\DSC02000.JPG"/>
          <p:cNvPicPr/>
          <p:nvPr/>
        </p:nvPicPr>
        <p:blipFill>
          <a:blip r:embed="rId5" cstate="print"/>
          <a:srcRect l="17729" r="16211"/>
          <a:stretch>
            <a:fillRect/>
          </a:stretch>
        </p:blipFill>
        <p:spPr bwMode="auto">
          <a:xfrm>
            <a:off x="3786182" y="1500174"/>
            <a:ext cx="3000396" cy="1714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571604" y="1000108"/>
            <a:ext cx="506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«Книжки - малышки 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Никита.Никита-ПК\AppData\Local\Microsoft\Windows\Temporary Internet Files\Content.Word\DSC0200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000504"/>
            <a:ext cx="2357454" cy="264320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785786" y="342900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Книжная выставка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C:\Users\Никита.Никита-ПК\Desktop\рассказы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500174"/>
            <a:ext cx="2857520" cy="1714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6715172" cy="114298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Новые «Птичьи домики» мы развесили в «Птичьей столовой» детского сада и на нашей прогулочной площадке .</a:t>
            </a:r>
            <a:endParaRPr lang="ru-RU" sz="1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1214422"/>
            <a:ext cx="2357454" cy="2643206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endParaRPr lang="ru-RU" sz="1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«Скворцы, эти милые, веселые, общительные птицы, первые перелетные гости, радостные вестники весны.» </a:t>
            </a:r>
          </a:p>
          <a:p>
            <a:pPr algn="ctr"/>
            <a:r>
              <a:rPr lang="ru-RU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А.И.Куприн </a:t>
            </a:r>
          </a:p>
          <a:p>
            <a:pPr algn="ctr"/>
            <a:endParaRPr lang="ru-RU" sz="1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571605" y="857232"/>
            <a:ext cx="4286279" cy="428628"/>
          </a:xfrm>
        </p:spPr>
        <p:txBody>
          <a:bodyPr>
            <a:normAutofit fontScale="32500" lnSpcReduction="20000"/>
          </a:bodyPr>
          <a:lstStyle/>
          <a:p>
            <a:pPr algn="ctr"/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9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 </a:t>
            </a:r>
          </a:p>
          <a:p>
            <a:pPr algn="ctr"/>
            <a:endParaRPr lang="ru-RU" sz="2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C:\Users\Никита.Никита-ПК\Desktop\скворечники кружок фото\DSC01634.JPG"/>
          <p:cNvPicPr/>
          <p:nvPr/>
        </p:nvPicPr>
        <p:blipFill>
          <a:blip r:embed="rId3" cstate="print"/>
          <a:srcRect l="16712" r="16440"/>
          <a:stretch>
            <a:fillRect/>
          </a:stretch>
        </p:blipFill>
        <p:spPr bwMode="auto">
          <a:xfrm>
            <a:off x="3214678" y="3429000"/>
            <a:ext cx="2286016" cy="157163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9" name="Рисунок 18" descr="C:\Users\Никита.Никита-ПК\Desktop\скворечники кружок фото\DSC0166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86322"/>
            <a:ext cx="2357454" cy="150019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4" name="Рисунок 13" descr="C:\Users\Никита.Никита-ПК\Desktop\скворечники кружок фото\DSC016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1214422"/>
            <a:ext cx="2500330" cy="150019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1" name="Рисунок 20" descr="C:\Users\Никита.Никита-ПК\Desktop\скворечники кружок фото\DSC01653.JPG"/>
          <p:cNvPicPr/>
          <p:nvPr/>
        </p:nvPicPr>
        <p:blipFill>
          <a:blip r:embed="rId6" cstate="print"/>
          <a:srcRect l="14611" r="17457"/>
          <a:stretch>
            <a:fillRect/>
          </a:stretch>
        </p:blipFill>
        <p:spPr bwMode="auto">
          <a:xfrm>
            <a:off x="5786446" y="2928934"/>
            <a:ext cx="2428892" cy="157163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Содержимое 11" descr="C:\Users\Никита.Никита-ПК\Desktop\мои фото\скворечники кружок фото\DSC01636.JPG"/>
          <p:cNvPicPr>
            <a:picLocks noGrp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5000636"/>
            <a:ext cx="2286016" cy="150019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6972320" cy="10715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Продукт проекта </a:t>
            </a:r>
            <a:b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кормушки,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скворечники ,книжки - малышки, </a:t>
            </a:r>
            <a:b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выставка детских работ, </a:t>
            </a:r>
            <a:r>
              <a:rPr lang="ru-RU" sz="1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, экологическая газета)</a:t>
            </a:r>
            <a:endParaRPr lang="ru-RU" sz="1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2828916" cy="285752"/>
          </a:xfrm>
        </p:spPr>
        <p:txBody>
          <a:bodyPr>
            <a:normAutofit fontScale="40000" lnSpcReduction="20000"/>
          </a:bodyPr>
          <a:lstStyle/>
          <a:p>
            <a:pPr algn="ctr"/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285860"/>
            <a:ext cx="76867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1472" y="0"/>
            <a:ext cx="6715172" cy="71435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6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</a:p>
        </p:txBody>
      </p:sp>
      <p:pic>
        <p:nvPicPr>
          <p:cNvPr id="13" name="Рисунок 12" descr="C:\Users\Никита.Никита-ПК\Desktop\DSC01579.JPG"/>
          <p:cNvPicPr/>
          <p:nvPr/>
        </p:nvPicPr>
        <p:blipFill>
          <a:blip r:embed="rId3" cstate="print"/>
          <a:srcRect l="9046"/>
          <a:stretch>
            <a:fillRect/>
          </a:stretch>
        </p:blipFill>
        <p:spPr bwMode="auto">
          <a:xfrm>
            <a:off x="5000628" y="1357298"/>
            <a:ext cx="2428892" cy="18573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" name="Рисунок 14" descr="C:\Users\Никита.Никита-ПК\Desktop\утренник 8 марта\DSC0155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714884"/>
            <a:ext cx="2643206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929191" y="3429000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«Скворец»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C:\Users\Никита.Никита-ПК\Desktop\DSC020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357298"/>
            <a:ext cx="2428892" cy="20002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6" name="Picture 2" descr="C:\Users\Никита.Никита-ПК\Desktop\DSC020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4357694"/>
            <a:ext cx="2104246" cy="23574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571472" y="3143249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Выставка детских работ «Снегирь»</a:t>
            </a:r>
          </a:p>
          <a:p>
            <a:pPr algn="ctr"/>
            <a:r>
              <a:rPr lang="ru-RU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Экологическая газета</a:t>
            </a:r>
          </a:p>
          <a:p>
            <a:pPr algn="ctr"/>
            <a:r>
              <a:rPr lang="ru-RU" sz="1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«Покормите птиц зимой»</a:t>
            </a:r>
            <a:endParaRPr lang="ru-RU" sz="1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6457968" cy="100013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Значимость результатов экологической деятельности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142984"/>
            <a:ext cx="7715304" cy="5286412"/>
          </a:xfrm>
        </p:spPr>
        <p:txBody>
          <a:bodyPr>
            <a:normAutofit fontScale="25000" lnSpcReduction="20000"/>
          </a:bodyPr>
          <a:lstStyle/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 результатов работы показал положительную динамику изменения отношения воспитанников к природе, следовательно, можно говорить о том, что деятельность по формированию экологического образования в рамках реализации проекта «Птицы – наши друзья!» была эффективна.</a:t>
            </a:r>
            <a:endParaRPr lang="ru-RU" sz="7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самое главное - это то, что развешивая кормушки и скворечники, которые станут для птиц родным домом,  воспитанники учатся проявлять заботу о братьях наших меньших, становятся ближе к природе, ощущают свое единство с ней. Разумное сочетание познавательного интереса и практической деятельности позволило создать благоприятные условия для формирования экологической культуры дошкольников.</a:t>
            </a:r>
            <a:endParaRPr lang="ru-RU" sz="7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результате реализации проекта воспитанники могут каждый день наблюдать результат своей деятельности и деятельности родителей. Гордиться этим и видеть значимость проделанной работы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будущем планируем  продолжать работу по повышению у воспитанников экологической культуры , привлекать их к практической деятельности  в области охраны окружающей среды и пропаганде бережного отношения к природе.</a:t>
            </a:r>
          </a:p>
          <a:p>
            <a:pPr algn="l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Берегите птиц</a:t>
            </a:r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2967334"/>
            <a:ext cx="7715304" cy="174755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Top">
              <a:avLst/>
            </a:prstTxWarp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4554"/>
            <a:ext cx="7715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48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1" y="2357430"/>
            <a:ext cx="76438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C00000"/>
                </a:solidFill>
              </a:rPr>
              <a:t>Спасибо за внимание!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6286544" cy="115409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«Птицы - наши друзья!»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85786" y="1571612"/>
            <a:ext cx="3786214" cy="45720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Трудно птицам зимовать,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надо птицам помогать!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Распилить я попросил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досочку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еловую,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вместе с папой смастерил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птичкину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столовую.</a:t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 Чепуров</a:t>
            </a:r>
          </a:p>
          <a:p>
            <a:pPr>
              <a:lnSpc>
                <a:spcPct val="170000"/>
              </a:lnSpc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10014" cy="454344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Скворечник мы с папой повесим в саду,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друзья ,прилетайте, несите весну.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Пусть солнце разбудит природу скорей,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пусть птицы живут в них и нам веселей.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Подолгу мы будем за ними смотреть,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 звонкое пенье у детского сада сидеть,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играть, веселиться и мир познавать.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Ведь птицы – друзья, их нельзя обижать!                       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Е.В.Николаев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s://ds05.infourok.ru/uploads/ex/12f1/00092728-3d304bda/hello_html_6908858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714884"/>
            <a:ext cx="1357322" cy="131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/>
            </a:extLst>
          </a:blip>
          <a:srcRect t="25966"/>
          <a:stretch>
            <a:fillRect/>
          </a:stretch>
        </p:blipFill>
        <p:spPr bwMode="auto">
          <a:xfrm>
            <a:off x="2285984" y="4357694"/>
            <a:ext cx="2631127" cy="1676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6457968" cy="10001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285860"/>
            <a:ext cx="7715304" cy="5143536"/>
          </a:xfrm>
        </p:spPr>
        <p:txBody>
          <a:bodyPr>
            <a:normAutofit fontScale="55000" lnSpcReduction="20000"/>
          </a:bodyPr>
          <a:lstStyle/>
          <a:p>
            <a:pPr algn="l" fontAlgn="t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наш не простой век, когда вопросы экологии значимы, проблема экологического воспитания подрастающего поколения является одной из наиболее актуальных. Именно в период дошкольного детства происходит становление личности, формирование начал экологической культуры. Поэтому очень важно разбудить в детях интерес к живой природе, воспитывать любовь к ней, научить беречь окружающий мир. </a:t>
            </a:r>
          </a:p>
          <a:p>
            <a:pPr algn="l" fontAlgn="t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Мы, педагоги, выявили, что у воспитанников недостаточно развиты знания о птицах родного края. Также недостаточно сформировано чувство заботы о птицах.</a:t>
            </a:r>
          </a:p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и педагоги должны воспитывать у детей бережное отношение к птицам, нашим верным друзьям, и привлекать к созданию хороших условий для жизни пернатых. Очень важно научить ребёнка понимать красоту живой природы и беречь её.</a:t>
            </a: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2"/>
            <a:ext cx="6743720" cy="1214446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проекта: </a:t>
            </a:r>
            <a:b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формирование экологической культуры личности дошкольников и естественно - научные представления о мире птиц.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285860"/>
            <a:ext cx="7500990" cy="535785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8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для педагогов:</a:t>
            </a:r>
            <a:endParaRPr lang="ru-RU" sz="5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Вовлекать родителей в педагогический и творческий процесс работы, в совместную деятельность с ребенком по формированию экологической культуры.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Сплочение </a:t>
            </a:r>
            <a:r>
              <a:rPr lang="ru-RU" sz="6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детско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родительского коллектива.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новых методик и технологий в области экологического воспитания.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Пополнение развивающей предметно-пространственной среды.</a:t>
            </a:r>
          </a:p>
          <a:p>
            <a:pPr algn="l"/>
            <a:r>
              <a:rPr lang="ru-RU" sz="8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для воспитанников:</a:t>
            </a:r>
            <a:endParaRPr lang="ru-RU" sz="5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Формировать представления о зимующих и перелётных птицах . 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Обогащать представления о птицах родного края в разное время года(зима, весна).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Обогащать речь через составление рассказов, использование фольклора, пополнение активного словаря новыми словами.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Развивать интерес к миру пернатых, любознательность, эмоциональную отзывчивость.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Воспитывать  бережное отношение к природе, чувство сопереживания к птицам . </a:t>
            </a:r>
          </a:p>
          <a:p>
            <a:pPr algn="l"/>
            <a:r>
              <a:rPr lang="ru-RU" sz="8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для родителей (законных представителей):</a:t>
            </a:r>
            <a:endParaRPr lang="ru-RU" sz="5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Повышение педагогической компетентности родителей в вопросах экологического образования детей, и уровня собственных знаний в  рамках темы проекта.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Активное участие в образовательном процессе. 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Участие в организации экологических мероприятий.</a:t>
            </a:r>
          </a:p>
          <a:p>
            <a:pPr lvl="0" algn="l">
              <a:buFont typeface="Wingdings" pitchFamily="2" charset="2"/>
              <a:buChar char="Ø"/>
            </a:pPr>
            <a:r>
              <a:rPr lang="ru-RU" sz="6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Участвовать в пополнении развивающей предметно-пространственной среды.</a:t>
            </a:r>
          </a:p>
          <a:p>
            <a:pPr algn="l">
              <a:buFont typeface="Wingdings" pitchFamily="2" charset="2"/>
              <a:buChar char="Ø"/>
            </a:pPr>
            <a:endParaRPr lang="ru-RU" sz="6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1.bp.blogspot.com/-54QRNJ08_Ks/Vz36SNBvELI/AAAAAAAAHmU/NxYBjkUcEdwewGj9y6XpXbr24ks3UBN5wCLcB/w1200-h630-p-k-no-nu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6715172" cy="122553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проекта</a:t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Предварительная работа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85786" y="1571612"/>
            <a:ext cx="3786214" cy="45720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«Кормушка»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диагностика;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 проблемных ситуаций: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- 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Какике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птицы остаются зимовать?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 Как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помочь птицам выжить в зимних условиях?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-  Что может сделать человек для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зимующих птиц?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разработка экологических бесед о зимующих птицах;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наблюдение за зимующими птицами;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заготовка корма для зимующих птиц;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рассматривание книг о птицах .   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10014" cy="454344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6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«Скворец»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анкетирование ;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подбор материала для тематических  бесед о скворце, пословиц , поговорок, стихов, </a:t>
            </a:r>
            <a:r>
              <a:rPr lang="ru-RU" sz="1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закличек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загадок, </a:t>
            </a:r>
            <a:r>
              <a:rPr lang="ru-RU" sz="1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чистоговорок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пальчиковых игр про Скворца; 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изготовление атрибутов для  подвижных, дидактических игр; </a:t>
            </a: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подбор художественной  литературы ,иллюстрированного материала о перелётной птице. 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258072" cy="64294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работа(педагоги)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7"/>
            <a:ext cx="2828916" cy="50006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186634" cy="15001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Нами , педагогами , была проведена просветительская и агитационная деятельность среди родителей(законных представителей) и среди населения нашего города с целью изготовления новых кормушек и скворечников. </a:t>
            </a:r>
          </a:p>
          <a:p>
            <a:pPr algn="ctr">
              <a:buNone/>
            </a:pP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7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Мы изготовили памятки с призывом </a:t>
            </a:r>
          </a:p>
          <a:p>
            <a:pPr algn="ctr">
              <a:buNone/>
            </a:pPr>
            <a:r>
              <a:rPr lang="ru-RU" sz="17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«Поможем птицам вместе!»</a:t>
            </a:r>
          </a:p>
          <a:p>
            <a:pPr algn="ctr">
              <a:buNone/>
            </a:pPr>
            <a:r>
              <a:rPr lang="ru-RU" sz="17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«Подарите птицам дом!»</a:t>
            </a:r>
            <a:endParaRPr lang="ru-RU" sz="17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1"/>
            <a:ext cx="4041775" cy="642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Никита.Никита-ПК\Desktop\скворечники кружок фото\DSC01632.JPG"/>
          <p:cNvPicPr/>
          <p:nvPr/>
        </p:nvPicPr>
        <p:blipFill>
          <a:blip r:embed="rId3" cstate="print"/>
          <a:srcRect l="34725"/>
          <a:stretch>
            <a:fillRect/>
          </a:stretch>
        </p:blipFill>
        <p:spPr bwMode="auto">
          <a:xfrm>
            <a:off x="785786" y="2643182"/>
            <a:ext cx="2143140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Рисунок 8" descr="C:\Users\Никита.Никита-ПК\Desktop\скворечники кружок фото\DSC01629.JPG"/>
          <p:cNvPicPr/>
          <p:nvPr/>
        </p:nvPicPr>
        <p:blipFill>
          <a:blip r:embed="rId4" cstate="print"/>
          <a:srcRect l="23909"/>
          <a:stretch>
            <a:fillRect/>
          </a:stretch>
        </p:blipFill>
        <p:spPr bwMode="auto">
          <a:xfrm>
            <a:off x="2285984" y="4643446"/>
            <a:ext cx="2357454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Рисунок 9" descr="C:\Users\Никита.Никита-ПК\Desktop\утренник 8 марта\DSC01589.JPG"/>
          <p:cNvPicPr/>
          <p:nvPr/>
        </p:nvPicPr>
        <p:blipFill>
          <a:blip r:embed="rId5" cstate="print"/>
          <a:srcRect l="18783" r="9259"/>
          <a:stretch>
            <a:fillRect/>
          </a:stretch>
        </p:blipFill>
        <p:spPr bwMode="auto">
          <a:xfrm>
            <a:off x="6000760" y="2786058"/>
            <a:ext cx="2214578" cy="18573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C:\Users\Никита.Никита-ПК\Desktop\утренник 8 марта\DSC01587.JPG"/>
          <p:cNvPicPr/>
          <p:nvPr/>
        </p:nvPicPr>
        <p:blipFill>
          <a:blip r:embed="rId6" cstate="print"/>
          <a:srcRect l="33845" r="20782"/>
          <a:stretch>
            <a:fillRect/>
          </a:stretch>
        </p:blipFill>
        <p:spPr bwMode="auto">
          <a:xfrm>
            <a:off x="5357818" y="4714884"/>
            <a:ext cx="2214578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1.bp.blogspot.com/-54QRNJ08_Ks/Vz36SNBvELI/AAAAAAAAHmU/NxYBjkUcEdwewGj9y6XpXbr24ks3UBN5wCLcB/w1200-h630-p-k-no-nu/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329510" cy="15001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Опубликовали статью  в городской газете "Метро"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71604" y="1142985"/>
            <a:ext cx="5786478" cy="471490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«Скворец»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C:\Users\Никита.Никита-ПК\Desktop\газета статья.jpg"/>
          <p:cNvPicPr/>
          <p:nvPr/>
        </p:nvPicPr>
        <p:blipFill>
          <a:blip r:embed="rId3"/>
          <a:srcRect l="17326" t="21547" r="36267" b="34264"/>
          <a:stretch>
            <a:fillRect/>
          </a:stretch>
        </p:blipFill>
        <p:spPr bwMode="auto">
          <a:xfrm>
            <a:off x="3929058" y="2071678"/>
            <a:ext cx="4286280" cy="414340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https://ozr-shkanz.edumsko.ru/uploads/2000/1873/section/121204/1_2z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857496"/>
            <a:ext cx="2928958" cy="150019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686568" cy="6429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 (воспитанники)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7"/>
            <a:ext cx="2828916" cy="50006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6867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1"/>
            <a:ext cx="4041775" cy="642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Никита.Никита-ПК\Desktop\утренник 8 марта\DSC015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214422"/>
            <a:ext cx="2286016" cy="1714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Рисунок 8" descr="C:\Users\Никита.Никита-ПК\Desktop\утренник 8 марта\DSC01547.JPG"/>
          <p:cNvPicPr/>
          <p:nvPr/>
        </p:nvPicPr>
        <p:blipFill>
          <a:blip r:embed="rId4" cstate="print"/>
          <a:srcRect l="16667"/>
          <a:stretch>
            <a:fillRect/>
          </a:stretch>
        </p:blipFill>
        <p:spPr bwMode="auto">
          <a:xfrm>
            <a:off x="5572132" y="4143380"/>
            <a:ext cx="2500330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357819" y="350043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«Скворушка»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Никита.Никита-ПК\Desktop\фото кормушка\DSC01988.JPG"/>
          <p:cNvPicPr/>
          <p:nvPr/>
        </p:nvPicPr>
        <p:blipFill>
          <a:blip r:embed="rId5" cstate="print"/>
          <a:srcRect l="14245" r="11111"/>
          <a:stretch>
            <a:fillRect/>
          </a:stretch>
        </p:blipFill>
        <p:spPr bwMode="auto">
          <a:xfrm>
            <a:off x="642910" y="1142984"/>
            <a:ext cx="2214578" cy="1714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714348" y="3143248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Лепка и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«Синичка»</a:t>
            </a:r>
          </a:p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C:\Users\Никита.Никита-ПК\Desktop\фото кормушка\DSC01994.JPG"/>
          <p:cNvPicPr/>
          <p:nvPr/>
        </p:nvPicPr>
        <p:blipFill>
          <a:blip r:embed="rId6" cstate="print"/>
          <a:srcRect l="23499" r="8298" b="7143"/>
          <a:stretch>
            <a:fillRect/>
          </a:stretch>
        </p:blipFill>
        <p:spPr bwMode="auto">
          <a:xfrm>
            <a:off x="2928926" y="928670"/>
            <a:ext cx="2357454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7" name="Рисунок 16" descr="C:\Users\Никита.Никита-ПК\Desktop\IMG_20200122_16512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4000504"/>
            <a:ext cx="2218953" cy="195739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000365" y="6072206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Птичка из кинетического песка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C:\Users\Никита.Никита-ПК\Desktop\мои фото\фото кружок\DSC01503.JPG"/>
          <p:cNvPicPr/>
          <p:nvPr/>
        </p:nvPicPr>
        <p:blipFill>
          <a:blip r:embed="rId8" cstate="print"/>
          <a:srcRect l="42125" r="17268" b="3041"/>
          <a:stretch>
            <a:fillRect/>
          </a:stretch>
        </p:blipFill>
        <p:spPr bwMode="auto">
          <a:xfrm>
            <a:off x="3143240" y="3357562"/>
            <a:ext cx="2038350" cy="2733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s://1.bp.blogspot.com/-54QRNJ08_Ks/Vz36SNBvELI/AAAAAAAAHmU/NxYBjkUcEdwewGj9y6XpXbr24ks3UBN5wCLcB/w1200-h630-p-k-no-nu/2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686568" cy="6429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работа (воспитанники)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2828916" cy="50006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Кормушка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76867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       </a:t>
            </a:r>
            <a:endParaRPr lang="ru-RU" sz="1800" dirty="0">
              <a:solidFill>
                <a:srgbClr val="0000CC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642918"/>
            <a:ext cx="3498875" cy="4286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57752" y="3571877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Раскрашивание</a:t>
            </a:r>
          </a:p>
          <a:p>
            <a:pPr algn="ctr"/>
            <a:r>
              <a:rPr lang="ru-RU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«Скворец»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3643314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Раскрашивание «Снегирь»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Никита.Никита-ПК\Desktop\фото кормушка\DSC01986.JPG"/>
          <p:cNvPicPr/>
          <p:nvPr/>
        </p:nvPicPr>
        <p:blipFill>
          <a:blip r:embed="rId3" cstate="print"/>
          <a:srcRect l="13093" r="29222"/>
          <a:stretch>
            <a:fillRect/>
          </a:stretch>
        </p:blipFill>
        <p:spPr bwMode="auto">
          <a:xfrm>
            <a:off x="642910" y="1285860"/>
            <a:ext cx="2214578" cy="19288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" name="Рисунок 19" descr="C:\Users\Никита.Никита-ПК\Desktop\утренник 8 марта\DSC01538.JPG"/>
          <p:cNvPicPr/>
          <p:nvPr/>
        </p:nvPicPr>
        <p:blipFill>
          <a:blip r:embed="rId4" cstate="print"/>
          <a:srcRect t="2815" r="15981"/>
          <a:stretch>
            <a:fillRect/>
          </a:stretch>
        </p:blipFill>
        <p:spPr bwMode="auto">
          <a:xfrm>
            <a:off x="4786314" y="1285860"/>
            <a:ext cx="2643206" cy="18573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1" name="Рисунок 20" descr="C:\Users\Никита.Никита-ПК\Desktop\фото кормушка\DSC01995.JPG"/>
          <p:cNvPicPr/>
          <p:nvPr/>
        </p:nvPicPr>
        <p:blipFill>
          <a:blip r:embed="rId5" cstate="print"/>
          <a:srcRect l="26565" r="11575" b="13176"/>
          <a:stretch>
            <a:fillRect/>
          </a:stretch>
        </p:blipFill>
        <p:spPr bwMode="auto">
          <a:xfrm>
            <a:off x="3000364" y="3214686"/>
            <a:ext cx="2000264" cy="1785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" name="Рисунок 21" descr="C:\Users\Никита.Никита-ПК\Desktop\утренник 8 марта\DSC0154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857760"/>
            <a:ext cx="2643206" cy="18573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Рисунок 12" descr="C:\Users\Никита.Никита-ПК\Desktop\IMG_20200303_160301.jpg"/>
          <p:cNvPicPr/>
          <p:nvPr/>
        </p:nvPicPr>
        <p:blipFill>
          <a:blip r:embed="rId7" cstate="print"/>
          <a:srcRect t="1683" b="25572"/>
          <a:stretch>
            <a:fillRect/>
          </a:stretch>
        </p:blipFill>
        <p:spPr bwMode="auto">
          <a:xfrm>
            <a:off x="642910" y="4429132"/>
            <a:ext cx="2286016" cy="221457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2D05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</TotalTime>
  <Words>936</Words>
  <Application>Microsoft Office PowerPoint</Application>
  <PresentationFormat>Экран (4:3)</PresentationFormat>
  <Paragraphs>145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Муниципальное автономное дошкольное образовательное учреждение детский сад № 2 комбинированного вида городского округа  город  Нефтекамск Республики Башкортостан </vt:lpstr>
      <vt:lpstr>«Птицы - наши друзья!»</vt:lpstr>
      <vt:lpstr>Актуальность</vt:lpstr>
      <vt:lpstr>Цель проекта:  формирование экологической культуры личности дошкольников и естественно - научные представления о мире птиц. </vt:lpstr>
      <vt:lpstr>Содержание проекта Предварительная работа</vt:lpstr>
      <vt:lpstr>Основная работа(педагоги)</vt:lpstr>
      <vt:lpstr>Опубликовали статью  в городской газете "Метро" </vt:lpstr>
      <vt:lpstr>Основная работа (воспитанники)</vt:lpstr>
      <vt:lpstr>Основная работа (воспитанники)</vt:lpstr>
      <vt:lpstr>Основная работа (воспитанники)</vt:lpstr>
      <vt:lpstr>Основная работа </vt:lpstr>
      <vt:lpstr>Основная работа </vt:lpstr>
      <vt:lpstr>Основная работа(родители)</vt:lpstr>
      <vt:lpstr>Мы, были приятно удивлены умелыми руками наших пап, дедушек, которые смастерили разнообразные кормушки и скворечники.  А в каком восторге были наши воспитанники, когда  с гордостью приносили в группу кормушки и скворечники сделанные заботливыми руками родителей.</vt:lpstr>
      <vt:lpstr>Основная работа </vt:lpstr>
      <vt:lpstr>Новые «Птичьи домики» мы развесили в «Птичьей столовой» детского сада и на нашей прогулочной площадке .</vt:lpstr>
      <vt:lpstr>Продукт проекта  (кормушки, скворечники ,книжки - малышки,  выставка детских работ, лэпбук , экологическая газета)</vt:lpstr>
      <vt:lpstr>Значимость результатов экологической деятельности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Никита</dc:creator>
  <cp:lastModifiedBy>Никита</cp:lastModifiedBy>
  <cp:revision>354</cp:revision>
  <dcterms:created xsi:type="dcterms:W3CDTF">2020-03-27T17:38:27Z</dcterms:created>
  <dcterms:modified xsi:type="dcterms:W3CDTF">2022-03-02T11:28:57Z</dcterms:modified>
</cp:coreProperties>
</file>