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4" r:id="rId8"/>
    <p:sldId id="265" r:id="rId9"/>
    <p:sldId id="266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9" r:id="rId31"/>
    <p:sldId id="290" r:id="rId32"/>
    <p:sldId id="291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307" r:id="rId48"/>
    <p:sldId id="308" r:id="rId49"/>
    <p:sldId id="309" r:id="rId50"/>
    <p:sldId id="310" r:id="rId51"/>
    <p:sldId id="311" r:id="rId52"/>
    <p:sldId id="312" r:id="rId53"/>
    <p:sldId id="313" r:id="rId54"/>
    <p:sldId id="314" r:id="rId55"/>
    <p:sldId id="315" r:id="rId56"/>
    <p:sldId id="316" r:id="rId57"/>
    <p:sldId id="317" r:id="rId58"/>
    <p:sldId id="318" r:id="rId59"/>
    <p:sldId id="319" r:id="rId60"/>
    <p:sldId id="320" r:id="rId61"/>
    <p:sldId id="321" r:id="rId62"/>
    <p:sldId id="322" r:id="rId63"/>
    <p:sldId id="323" r:id="rId64"/>
    <p:sldId id="324" r:id="rId65"/>
    <p:sldId id="325" r:id="rId66"/>
    <p:sldId id="326" r:id="rId67"/>
    <p:sldId id="327" r:id="rId68"/>
    <p:sldId id="328" r:id="rId69"/>
    <p:sldId id="332" r:id="rId70"/>
    <p:sldId id="329" r:id="rId71"/>
    <p:sldId id="330" r:id="rId72"/>
    <p:sldId id="334" r:id="rId73"/>
    <p:sldId id="335" r:id="rId74"/>
    <p:sldId id="336" r:id="rId75"/>
    <p:sldId id="337" r:id="rId76"/>
    <p:sldId id="338" r:id="rId77"/>
    <p:sldId id="339" r:id="rId78"/>
    <p:sldId id="340" r:id="rId79"/>
    <p:sldId id="341" r:id="rId80"/>
    <p:sldId id="342" r:id="rId81"/>
    <p:sldId id="343" r:id="rId82"/>
    <p:sldId id="344" r:id="rId83"/>
    <p:sldId id="345" r:id="rId84"/>
    <p:sldId id="346" r:id="rId85"/>
    <p:sldId id="347" r:id="rId86"/>
    <p:sldId id="348" r:id="rId8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hyperlink" Target="tg://search_hashtag/?hashtag=%D0%91%D0%B5%D0%B7%D0%A1%D1%80%D0%BE%D0%BA%D0%B0%D0%94%D0%B0%D0%B2%D0%BD%D0%BE%D1%81%D1%82%D0%B8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hyperlink" Target="tg://search_hashtag/?hashtag=%D0%97%D0%B0%D1%89%D0%B8%D1%82%D0%BD%D0%B8%D0%BA%D0%B8%D0%98%D1%81%D0%BA%D1%83%D1%81%D1%81%D1%82%D0%B2%D0%B0" TargetMode="Externa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hyperlink" Target="tg://search_hashtag/?hashtag=%D0%9F%D0%B8%D1%81%D1%8C%D0%BC%D0%B0%D0%94%D0%B5%D0%B4%D1%83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jpe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1556792"/>
            <a:ext cx="7668344" cy="1186408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ПАТРИОТИЧЕСКОЕ</a:t>
            </a:r>
            <a:br>
              <a:rPr lang="ru-RU" sz="4000" dirty="0" smtClean="0"/>
            </a:br>
            <a:r>
              <a:rPr lang="ru-RU" sz="4000" dirty="0" smtClean="0"/>
              <a:t> ВОСПИТАНИЕ </a:t>
            </a:r>
            <a:br>
              <a:rPr lang="ru-RU" sz="4000" dirty="0" smtClean="0"/>
            </a:br>
            <a:r>
              <a:rPr lang="ru-RU" sz="4000" dirty="0" smtClean="0"/>
              <a:t>2022- 2023 учебный год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5003322"/>
            <a:ext cx="7524328" cy="1371600"/>
          </a:xfrm>
        </p:spPr>
        <p:txBody>
          <a:bodyPr>
            <a:normAutofit/>
          </a:bodyPr>
          <a:lstStyle/>
          <a:p>
            <a:pPr algn="r"/>
            <a:r>
              <a:rPr lang="ru-RU" sz="2000" dirty="0" err="1" smtClean="0"/>
              <a:t>Ковыленская</a:t>
            </a:r>
            <a:r>
              <a:rPr lang="ru-RU" sz="2000" dirty="0" smtClean="0"/>
              <a:t> ООШ – филиал МБОУ Алексеевской </a:t>
            </a:r>
            <a:r>
              <a:rPr lang="ru-RU" sz="2000" dirty="0" smtClean="0"/>
              <a:t>СОШ</a:t>
            </a:r>
          </a:p>
          <a:p>
            <a:pPr algn="r"/>
            <a:r>
              <a:rPr lang="ru-RU" sz="2000" dirty="0" smtClean="0"/>
              <a:t>Автор: педагог – организатор </a:t>
            </a:r>
            <a:r>
              <a:rPr lang="ru-RU" sz="2000" dirty="0" err="1" smtClean="0"/>
              <a:t>Баркова</a:t>
            </a:r>
            <a:r>
              <a:rPr lang="ru-RU" sz="2000" dirty="0" smtClean="0"/>
              <a:t> Л.П.</a:t>
            </a:r>
            <a:r>
              <a:rPr lang="ru-RU" sz="2000" dirty="0" smtClean="0"/>
              <a:t> </a:t>
            </a:r>
            <a:endParaRPr lang="ru-RU" sz="2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smtClean="0"/>
              <a:t>Дня пожилого человека </a:t>
            </a:r>
            <a:br>
              <a:rPr lang="ru-RU" sz="2400" dirty="0" smtClean="0"/>
            </a:br>
            <a:r>
              <a:rPr lang="ru-RU" sz="2400" dirty="0" smtClean="0"/>
              <a:t>поздравление  своих любимых учителей - представителей старшего поколения.</a:t>
            </a:r>
            <a:endParaRPr lang="ru-RU" sz="2400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t="24092"/>
          <a:stretch>
            <a:fillRect/>
          </a:stretch>
        </p:blipFill>
        <p:spPr bwMode="auto">
          <a:xfrm>
            <a:off x="467544" y="1683120"/>
            <a:ext cx="7848872" cy="4468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7860" t="6497" b="7808"/>
          <a:stretch>
            <a:fillRect/>
          </a:stretch>
        </p:blipFill>
        <p:spPr bwMode="auto">
          <a:xfrm>
            <a:off x="323528" y="764704"/>
            <a:ext cx="8064896" cy="5625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dirty="0" smtClean="0"/>
              <a:t> </a:t>
            </a:r>
            <a:r>
              <a:rPr lang="ru-RU" sz="2000" b="1" dirty="0" smtClean="0"/>
              <a:t>основной отряд ЮИД "БОНД"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второе место на зональном этапе смотра готовности основных отрядов ЮИД «Выпускники и наставники ЮИД" в </a:t>
            </a:r>
            <a:r>
              <a:rPr lang="ru-RU" sz="2000" dirty="0" err="1" smtClean="0"/>
              <a:t>Миллеровской</a:t>
            </a:r>
            <a:r>
              <a:rPr lang="ru-RU" sz="2000" dirty="0" smtClean="0"/>
              <a:t> зоне</a:t>
            </a:r>
            <a:endParaRPr lang="ru-RU" sz="2000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Всероссийская акция</a:t>
            </a:r>
            <a:br>
              <a:rPr lang="ru-RU" dirty="0" smtClean="0"/>
            </a:br>
            <a:r>
              <a:rPr lang="ru-RU" dirty="0" smtClean="0"/>
              <a:t> "Всероссийский экологический субботник " Зелёная Россия</a:t>
            </a:r>
            <a:endParaRPr lang="ru-RU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28800"/>
            <a:ext cx="4104456" cy="3078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3429000"/>
            <a:ext cx="432048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smtClean="0"/>
              <a:t>Всероссийский открытый урок по ОБЖ, приуроченный к 90 - </a:t>
            </a:r>
            <a:r>
              <a:rPr lang="ru-RU" sz="2400" dirty="0" err="1" smtClean="0"/>
              <a:t>летию</a:t>
            </a:r>
            <a:r>
              <a:rPr lang="ru-RU" sz="2400" dirty="0" smtClean="0"/>
              <a:t> образования Гражданской обороны Российской Федерации</a:t>
            </a:r>
            <a:endParaRPr lang="ru-RU" sz="2400" dirty="0"/>
          </a:p>
        </p:txBody>
      </p:sp>
      <p:pic>
        <p:nvPicPr>
          <p:cNvPr id="1331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12776"/>
            <a:ext cx="7014460" cy="5260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354162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/>
              <a:t>большой семейный </a:t>
            </a:r>
            <a:r>
              <a:rPr lang="ru-RU" sz="2000" dirty="0" err="1" smtClean="0"/>
              <a:t>флешмоб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"Мой папа - пример и опора!",</a:t>
            </a:r>
            <a:br>
              <a:rPr lang="ru-RU" sz="2000" dirty="0" smtClean="0"/>
            </a:br>
            <a:r>
              <a:rPr lang="ru-RU" sz="1800" dirty="0" smtClean="0"/>
              <a:t> приуроченном ко Дню отца. Организаторы - Фонд Андрея Первозванного и художник, эксперт по современной графике и рисунку, многодетный отец Алексей </a:t>
            </a:r>
            <a:r>
              <a:rPr lang="ru-RU" sz="1800" dirty="0" err="1" smtClean="0"/>
              <a:t>Рыжкин</a:t>
            </a:r>
            <a:r>
              <a:rPr lang="ru-RU" sz="1800" dirty="0" smtClean="0"/>
              <a:t>. </a:t>
            </a:r>
            <a:endParaRPr lang="ru-RU" sz="2000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844824"/>
            <a:ext cx="396044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"Разговоры о важном«</a:t>
            </a:r>
            <a:br>
              <a:rPr lang="ru-RU" dirty="0" smtClean="0"/>
            </a:br>
            <a:r>
              <a:rPr lang="ru-RU" dirty="0" smtClean="0"/>
              <a:t> "Россия - мировой лидер атомной отрасли"</a:t>
            </a:r>
            <a:endParaRPr lang="ru-RU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«ДЕНЬ НАРОДНОГО ЕДИНСТВА»</a:t>
            </a:r>
            <a:endParaRPr lang="ru-RU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980728"/>
            <a:ext cx="7302492" cy="5476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Акция ко Дню народного единства "Мы вместе. Дети"</a:t>
            </a:r>
            <a:endParaRPr lang="ru-RU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12776"/>
            <a:ext cx="3655219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412776"/>
            <a:ext cx="3709225" cy="4945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Акция ко Дню народного единства «Мы вместе. Дети»</a:t>
            </a:r>
            <a:endParaRPr lang="ru-RU" dirty="0"/>
          </a:p>
        </p:txBody>
      </p:sp>
      <p:pic>
        <p:nvPicPr>
          <p:cNvPr id="18436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84784"/>
            <a:ext cx="691276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5976" y="692696"/>
            <a:ext cx="4104456" cy="23762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600" dirty="0" smtClean="0">
                <a:solidFill>
                  <a:schemeClr val="tx1"/>
                </a:solidFill>
              </a:rPr>
              <a:t>ОБЩЕШКОЛЬНАЯ ЛИНЕЙКА</a:t>
            </a:r>
            <a:r>
              <a:rPr lang="ru-RU" sz="4400" dirty="0" smtClean="0">
                <a:solidFill>
                  <a:schemeClr val="tx1"/>
                </a:solidFill>
              </a:rPr>
              <a:t>, посвященная </a:t>
            </a:r>
            <a:br>
              <a:rPr lang="ru-RU" sz="4400" dirty="0" smtClean="0">
                <a:solidFill>
                  <a:schemeClr val="tx1"/>
                </a:solidFill>
              </a:rPr>
            </a:br>
            <a:r>
              <a:rPr lang="ru-RU" sz="4400" dirty="0" smtClean="0">
                <a:solidFill>
                  <a:schemeClr val="tx1"/>
                </a:solidFill>
              </a:rPr>
              <a:t>1 сентября 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sz="28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3809868" cy="2857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3356992"/>
            <a:ext cx="5842992" cy="3250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0" y="4365104"/>
            <a:ext cx="284380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ВЫНОС ГОСУДАРСТ-ВЕННОГО  ФЛАГА  РФ</a:t>
            </a:r>
            <a:endParaRPr lang="ru-RU" sz="2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Акция </a:t>
            </a:r>
            <a:br>
              <a:rPr lang="ru-RU" dirty="0" smtClean="0"/>
            </a:br>
            <a:r>
              <a:rPr lang="ru-RU" dirty="0" smtClean="0"/>
              <a:t>"МЫ РАЗНЫЕ - МЫ ВМЕСТЕ"</a:t>
            </a:r>
            <a:endParaRPr lang="ru-RU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Разговоры о важном </a:t>
            </a:r>
            <a:br>
              <a:rPr lang="ru-RU" dirty="0" smtClean="0"/>
            </a:br>
            <a:r>
              <a:rPr lang="ru-RU" dirty="0" smtClean="0"/>
              <a:t>"День Матери"</a:t>
            </a:r>
            <a:endParaRPr lang="ru-RU" dirty="0"/>
          </a:p>
        </p:txBody>
      </p:sp>
      <p:pic>
        <p:nvPicPr>
          <p:cNvPr id="20483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/>
          <a:lstStyle/>
          <a:p>
            <a:pPr algn="ctr"/>
            <a:r>
              <a:rPr lang="ru-RU" dirty="0" smtClean="0"/>
              <a:t>«ДЕНЬ МАТЕРИ»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Разговоры о важном </a:t>
            </a:r>
            <a:br>
              <a:rPr lang="ru-RU" dirty="0" smtClean="0"/>
            </a:br>
            <a:r>
              <a:rPr lang="ru-RU" dirty="0" smtClean="0"/>
              <a:t>"Волонтеры России" </a:t>
            </a:r>
            <a:endParaRPr lang="ru-RU" dirty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5263" r="10526"/>
          <a:stretch>
            <a:fillRect/>
          </a:stretch>
        </p:blipFill>
        <p:spPr bwMode="auto">
          <a:xfrm>
            <a:off x="179512" y="1844824"/>
            <a:ext cx="4770214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r="23170" b="26125"/>
          <a:stretch>
            <a:fillRect/>
          </a:stretch>
        </p:blipFill>
        <p:spPr bwMode="auto">
          <a:xfrm>
            <a:off x="5220072" y="1824514"/>
            <a:ext cx="3312368" cy="4246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«ДЕНЬ ГЕРОЕВ ОТЕЧЕСТВА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628800"/>
            <a:ext cx="649816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27168" cy="265030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dirty="0" smtClean="0"/>
              <a:t>Всероссийский урок</a:t>
            </a:r>
            <a:br>
              <a:rPr lang="ru-RU" sz="2200" dirty="0" smtClean="0"/>
            </a:br>
            <a:r>
              <a:rPr lang="ru-RU" sz="2200" dirty="0" smtClean="0"/>
              <a:t> «Права человека», приуроченный к 25-летию подписания Федерального конституционного закона от 26 февраля 1997 года №1-ФКЗ «Об Уполномоченном по правам человека в Российской Федерации»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700808"/>
            <a:ext cx="649816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1143000"/>
          </a:xfrm>
        </p:spPr>
        <p:txBody>
          <a:bodyPr/>
          <a:lstStyle/>
          <a:p>
            <a:pPr algn="ctr"/>
            <a:r>
              <a:rPr lang="ru-RU" dirty="0" smtClean="0"/>
              <a:t>«12 ДЕКАБРЯ- ДЕНЬ КОНСТИТУЦИИ»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628800"/>
            <a:ext cx="7467600" cy="4206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3232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Классный час </a:t>
            </a:r>
            <a:br>
              <a:rPr lang="ru-RU" dirty="0" smtClean="0"/>
            </a:br>
            <a:r>
              <a:rPr lang="ru-RU" dirty="0" smtClean="0"/>
              <a:t>"История освобождения станицы Обливской "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052736"/>
            <a:ext cx="7344816" cy="550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Внеклассное мероприятие "Несокрушимые освободители </a:t>
            </a:r>
            <a:r>
              <a:rPr lang="ru-RU" dirty="0" err="1" smtClean="0"/>
              <a:t>Обливского</a:t>
            </a:r>
            <a:r>
              <a:rPr lang="ru-RU" dirty="0" smtClean="0"/>
              <a:t> района "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12776"/>
            <a:ext cx="7014460" cy="5260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экскурсия "По местам боевой славы"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84784"/>
            <a:ext cx="3655219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484784"/>
            <a:ext cx="3655219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075240" cy="1296144"/>
          </a:xfrm>
        </p:spPr>
        <p:txBody>
          <a:bodyPr>
            <a:noAutofit/>
          </a:bodyPr>
          <a:lstStyle/>
          <a:p>
            <a:pPr algn="ctr"/>
            <a:r>
              <a:rPr lang="ru-RU" sz="1800" dirty="0" smtClean="0"/>
              <a:t>Всероссийский открытый урок по ОБЖ, </a:t>
            </a:r>
            <a:br>
              <a:rPr lang="ru-RU" sz="1800" dirty="0" smtClean="0"/>
            </a:br>
            <a:r>
              <a:rPr lang="ru-RU" sz="1800" dirty="0" smtClean="0"/>
              <a:t>приуроченный к началу учебного года, посвященный правилам безопасного поведения в повседневной жизни и действиям в условиях различного рода чрезвычайных ситуаций.</a:t>
            </a:r>
            <a:endParaRPr lang="ru-RU" sz="1800" dirty="0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700808"/>
            <a:ext cx="649816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Акция </a:t>
            </a:r>
            <a:br>
              <a:rPr lang="ru-RU" dirty="0" smtClean="0"/>
            </a:br>
            <a:r>
              <a:rPr lang="ru-RU" dirty="0" smtClean="0"/>
              <a:t>"Блокадный хлеб"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Внеклассное мероприятие </a:t>
            </a:r>
            <a:br>
              <a:rPr lang="ru-RU" dirty="0" smtClean="0"/>
            </a:br>
            <a:r>
              <a:rPr lang="ru-RU" dirty="0" smtClean="0"/>
              <a:t>"Блокада Ленинграда"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33833"/>
            <a:ext cx="7467600" cy="4206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Раздача буклетов о блокаде Ленинграда и подвиге его жителей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Мероприятия, посвященные дню памяти жертв холокоста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hlinkClick r:id="rId2" action="ppaction://hlinkfile"/>
              </a:rPr>
              <a:t>#</a:t>
            </a:r>
            <a:r>
              <a:rPr lang="ru-RU" dirty="0" err="1" smtClean="0">
                <a:hlinkClick r:id="rId2" action="ppaction://hlinkfile"/>
              </a:rPr>
              <a:t>БезСрокаДавности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"Ленинград - непокорённый город"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Разговоры л важном</a:t>
            </a:r>
            <a:br>
              <a:rPr lang="ru-RU" dirty="0" smtClean="0"/>
            </a:br>
            <a:r>
              <a:rPr lang="ru-RU" dirty="0" smtClean="0"/>
              <a:t>«Движение первых»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5240" cy="1143000"/>
          </a:xfrm>
        </p:spPr>
        <p:txBody>
          <a:bodyPr/>
          <a:lstStyle/>
          <a:p>
            <a:pPr algn="ctr"/>
            <a:r>
              <a:rPr lang="ru-RU" dirty="0" smtClean="0"/>
              <a:t>Месячник  </a:t>
            </a:r>
            <a:br>
              <a:rPr lang="ru-RU" dirty="0" smtClean="0"/>
            </a:br>
            <a:r>
              <a:rPr lang="ru-RU" dirty="0" err="1" smtClean="0"/>
              <a:t>Оборонно</a:t>
            </a:r>
            <a:r>
              <a:rPr lang="ru-RU" dirty="0" smtClean="0"/>
              <a:t> - Массовой работы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Устный журнал</a:t>
            </a:r>
            <a:br>
              <a:rPr lang="ru-RU" dirty="0" smtClean="0"/>
            </a:br>
            <a:r>
              <a:rPr lang="ru-RU" dirty="0" smtClean="0"/>
              <a:t> "Сталинградская битва"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dirty="0" smtClean="0"/>
              <a:t>Спортивное мероприятие </a:t>
            </a:r>
            <a:br>
              <a:rPr lang="ru-RU" sz="2000" dirty="0" smtClean="0"/>
            </a:br>
            <a:r>
              <a:rPr lang="ru-RU" sz="2000" dirty="0" smtClean="0"/>
              <a:t>"Юнармейцы, вперёд", </a:t>
            </a:r>
            <a:br>
              <a:rPr lang="ru-RU" sz="2000" dirty="0" smtClean="0"/>
            </a:br>
            <a:r>
              <a:rPr lang="ru-RU" sz="2000" dirty="0" smtClean="0"/>
              <a:t>посвященное 80-летию победы в Сталинградской битве</a:t>
            </a:r>
            <a:endParaRPr lang="ru-RU" sz="2000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3212976"/>
            <a:ext cx="4392488" cy="3382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556792"/>
            <a:ext cx="4224469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Урок мужества, </a:t>
            </a:r>
            <a:br>
              <a:rPr lang="ru-RU" dirty="0" smtClean="0"/>
            </a:br>
            <a:r>
              <a:rPr lang="ru-RU" dirty="0" smtClean="0"/>
              <a:t>посвященный 80 - </a:t>
            </a:r>
            <a:r>
              <a:rPr lang="ru-RU" dirty="0" err="1" smtClean="0"/>
              <a:t>летию</a:t>
            </a:r>
            <a:r>
              <a:rPr lang="ru-RU" dirty="0" smtClean="0"/>
              <a:t> победы в Сталинградской битве "Мы помним!</a:t>
            </a:r>
            <a:endParaRPr lang="ru-RU" dirty="0"/>
          </a:p>
        </p:txBody>
      </p:sp>
      <p:pic>
        <p:nvPicPr>
          <p:cNvPr id="1126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3058" y="1600200"/>
            <a:ext cx="6595883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19256" cy="270892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/>
              <a:t>Внеклассное мероприятие, посвященное </a:t>
            </a:r>
            <a:br>
              <a:rPr lang="ru-RU" sz="2400" b="1" dirty="0" smtClean="0"/>
            </a:br>
            <a:r>
              <a:rPr lang="ru-RU" sz="2400" b="1" dirty="0" smtClean="0"/>
              <a:t>85 - </a:t>
            </a:r>
            <a:r>
              <a:rPr lang="ru-RU" sz="2400" b="1" dirty="0" err="1" smtClean="0"/>
              <a:t>летию</a:t>
            </a:r>
            <a:r>
              <a:rPr lang="ru-RU" sz="2400" b="1" dirty="0" smtClean="0"/>
              <a:t> Ростовской области </a:t>
            </a: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800" dirty="0" smtClean="0"/>
              <a:t>Цели и задачи: развивать стремление изучать историю  родного края, прививать любовь к родному краю, сохранять бережное и уважительное отношение к памяти предков, прививать любовь и бережное отношение к донской природе, развивать творческие и коммуникативные способности детей, посредством привлечения к активной деятельности.</a:t>
            </a:r>
            <a:endParaRPr lang="ru-RU" sz="16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3822" t="18685" r="17190"/>
          <a:stretch>
            <a:fillRect/>
          </a:stretch>
        </p:blipFill>
        <p:spPr bwMode="auto">
          <a:xfrm>
            <a:off x="467544" y="3068960"/>
            <a:ext cx="4464496" cy="3447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7233" t="10013" b="20544"/>
          <a:stretch>
            <a:fillRect/>
          </a:stretch>
        </p:blipFill>
        <p:spPr bwMode="auto">
          <a:xfrm>
            <a:off x="5220072" y="3068960"/>
            <a:ext cx="3462970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Классный час </a:t>
            </a:r>
            <a:br>
              <a:rPr lang="ru-RU" dirty="0" smtClean="0"/>
            </a:br>
            <a:r>
              <a:rPr lang="ru-RU" dirty="0" smtClean="0"/>
              <a:t>«Победа под Сталинградом»</a:t>
            </a:r>
            <a:endParaRPr lang="ru-RU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4187" y="1600200"/>
            <a:ext cx="4873625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Всероссийская акция</a:t>
            </a:r>
            <a:br>
              <a:rPr lang="ru-RU" dirty="0" smtClean="0"/>
            </a:br>
            <a:r>
              <a:rPr lang="ru-RU" dirty="0" smtClean="0"/>
              <a:t> "Добрые письма"</a:t>
            </a:r>
            <a:endParaRPr lang="ru-RU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3" y="1916832"/>
            <a:ext cx="7930861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Разговоры о </a:t>
            </a:r>
            <a:r>
              <a:rPr lang="ru-RU" dirty="0" err="1" smtClean="0"/>
              <a:t>авжном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"Россия в мире"</a:t>
            </a:r>
            <a:endParaRPr lang="ru-RU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3495" y="1600200"/>
            <a:ext cx="6415009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районная акция</a:t>
            </a:r>
            <a:br>
              <a:rPr lang="ru-RU" dirty="0" smtClean="0"/>
            </a:br>
            <a:r>
              <a:rPr lang="ru-RU" dirty="0" smtClean="0"/>
              <a:t> "К празднику защитников Отечества"</a:t>
            </a:r>
            <a:endParaRPr lang="ru-RU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уроки исторической памяти "Освобождение города Ростова - на - Дону", посвященные этому событию.</a:t>
            </a:r>
            <a:endParaRPr lang="ru-RU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Митинг, посвященный Дню памяти о россиянах, исполнявших служебный долг за пределами Отечества</a:t>
            </a:r>
            <a:endParaRPr lang="ru-RU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4261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dirty="0" smtClean="0"/>
              <a:t>Внеклассное мероприятие </a:t>
            </a:r>
            <a:br>
              <a:rPr lang="ru-RU" sz="2200" dirty="0" smtClean="0"/>
            </a:br>
            <a:r>
              <a:rPr lang="ru-RU" sz="2200" dirty="0" smtClean="0"/>
              <a:t>"Мы помним...1979 - 1989", посвященное Дню памяти о россиянах, исполнявших служебный долг за пределами Отечества</a:t>
            </a:r>
            <a:r>
              <a:rPr lang="ru-RU" dirty="0" smtClean="0"/>
              <a:t>"</a:t>
            </a:r>
            <a:endParaRPr lang="ru-RU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Разговоры о важном</a:t>
            </a:r>
            <a:br>
              <a:rPr lang="ru-RU" dirty="0" smtClean="0"/>
            </a:br>
            <a:r>
              <a:rPr lang="ru-RU" dirty="0" smtClean="0"/>
              <a:t>«23 февраля - День защитника Отечества»</a:t>
            </a:r>
            <a:endParaRPr lang="ru-RU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33833"/>
            <a:ext cx="7467600" cy="4206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Внеклассное мероприятие, посвященное Международному Дню родного языка</a:t>
            </a:r>
            <a:endParaRPr lang="ru-RU" dirty="0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pPr algn="ctr"/>
            <a:r>
              <a:rPr lang="ru-RU" dirty="0" smtClean="0"/>
              <a:t>акции «Народный </a:t>
            </a:r>
            <a:r>
              <a:rPr lang="ru-RU" dirty="0" err="1" smtClean="0"/>
              <a:t>кинопоказ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t="18370"/>
          <a:stretch>
            <a:fillRect/>
          </a:stretch>
        </p:blipFill>
        <p:spPr bwMode="auto">
          <a:xfrm>
            <a:off x="1547664" y="998114"/>
            <a:ext cx="5760640" cy="5482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2362274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/>
              <a:t>Внеклассное мероприятие «День памяти жертв Беслана»</a:t>
            </a:r>
            <a:br>
              <a:rPr lang="ru-RU" sz="1800" b="1" dirty="0" smtClean="0"/>
            </a:br>
            <a:r>
              <a:rPr lang="ru-RU" sz="1800" dirty="0" smtClean="0"/>
              <a:t> Цели и задачи: укрепление ценностных ориентиров учащихся на сочувствие, сопереживание, межнациональное и межконфессиональное согласие, культуру мира; показать на примере реального трагического события, что такое взаимопомощь и взаимовыручка, героизм, патриотизм, бдительность. воспитание стойкости характера  в сложной жизненной </a:t>
            </a:r>
            <a:r>
              <a:rPr lang="ru-RU" sz="2000" dirty="0" smtClean="0"/>
              <a:t>ситуации.</a:t>
            </a:r>
            <a:endParaRPr lang="ru-RU" sz="20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218" t="10929" b="16673"/>
          <a:stretch>
            <a:fillRect/>
          </a:stretch>
        </p:blipFill>
        <p:spPr bwMode="auto">
          <a:xfrm>
            <a:off x="1043608" y="2924944"/>
            <a:ext cx="6484011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Областной урок мужества в рамках празднования Дня защитника Отечества</a:t>
            </a:r>
            <a:endParaRPr lang="ru-RU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268760"/>
            <a:ext cx="4968552" cy="5417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"Сильные, смелые, ловкие, умелые!", спортивное мероприятие, посвященное Дню защитника Отечества</a:t>
            </a:r>
            <a:endParaRPr lang="ru-RU" dirty="0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484784"/>
            <a:ext cx="6480720" cy="5137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dirty="0" smtClean="0"/>
              <a:t>Всероссийский открытый урок по основам безопасности жизнедеятельности, приуроченный к празднованию Всемирного дня гражданской обороны.</a:t>
            </a:r>
            <a:endParaRPr lang="ru-RU" sz="2000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dirty="0" smtClean="0"/>
              <a:t>торжественный сбор отрядов юных инспекторов дорожного движения </a:t>
            </a:r>
            <a:r>
              <a:rPr lang="ru-RU" sz="2000" dirty="0" err="1" smtClean="0"/>
              <a:t>Обливского</a:t>
            </a:r>
            <a:r>
              <a:rPr lang="ru-RU" sz="2000" dirty="0" smtClean="0"/>
              <a:t> района, посвящённом 50-летию со дня образования отрядов ЮИД в России.</a:t>
            </a:r>
            <a:endParaRPr lang="ru-RU" sz="2000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4353" y="1600200"/>
            <a:ext cx="7313294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err="1" smtClean="0"/>
              <a:t>Мультимедийный</a:t>
            </a:r>
            <a:r>
              <a:rPr lang="ru-RU" dirty="0" smtClean="0"/>
              <a:t> исторический парк "Россия - моя история" в г. Ростове-на-Дону</a:t>
            </a:r>
            <a:endParaRPr lang="ru-RU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34327"/>
            <a:ext cx="7467600" cy="4205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476672"/>
            <a:ext cx="741682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АКЦИЯ </a:t>
            </a:r>
          </a:p>
          <a:p>
            <a:pPr algn="ctr"/>
            <a:r>
              <a:rPr lang="ru-RU" sz="3200" dirty="0" smtClean="0"/>
              <a:t>"КРЫМ.ВЕСНА"</a:t>
            </a:r>
            <a:endParaRPr lang="ru-RU" sz="3200" dirty="0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Разговоры о важном</a:t>
            </a:r>
            <a:br>
              <a:rPr lang="ru-RU" dirty="0" smtClean="0"/>
            </a:br>
            <a:r>
              <a:rPr lang="ru-RU" dirty="0" smtClean="0"/>
              <a:t>День воссоединения Крыма с Россией</a:t>
            </a:r>
            <a:endParaRPr lang="ru-RU" dirty="0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7922" y="1600200"/>
            <a:ext cx="6486155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стенд, посвящённый участникам специальной военной операции.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Всероссийская акция "Крымские истории", посвященная Дню воссоединения Крыма с Россией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916832"/>
            <a:ext cx="7075851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международная акция</a:t>
            </a:r>
            <a:br>
              <a:rPr lang="ru-RU" dirty="0" smtClean="0"/>
            </a:br>
            <a:r>
              <a:rPr lang="ru-RU" dirty="0" smtClean="0"/>
              <a:t> «Сад памяти»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9973" t="14775" r="6917" b="5440"/>
          <a:stretch>
            <a:fillRect/>
          </a:stretch>
        </p:blipFill>
        <p:spPr bwMode="auto">
          <a:xfrm>
            <a:off x="827584" y="1052736"/>
            <a:ext cx="7128792" cy="5132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611560" y="260648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     «Россия против террора»    </a:t>
            </a:r>
            <a:endParaRPr lang="ru-RU" sz="3600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dirty="0" smtClean="0"/>
              <a:t>муниципальный этап регионального конкурса инсценированной песни «Песня спутница Победы», который посвящен 78-ой годовщине Победы в Великой Отечественной войне</a:t>
            </a:r>
            <a:endParaRPr lang="ru-RU" sz="20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06613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муниципальный этап областного конкурса резервных и основных отрядов ЮИД "По безопасной дороге ЮИД 50 лет"</a:t>
            </a:r>
            <a:endParaRPr lang="ru-RU" sz="24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4353" y="1600200"/>
            <a:ext cx="7313294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Акция</a:t>
            </a:r>
            <a:br>
              <a:rPr lang="ru-RU" dirty="0" smtClean="0"/>
            </a:br>
            <a:r>
              <a:rPr lang="ru-RU" dirty="0" smtClean="0"/>
              <a:t> "Доброе сердце"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33833"/>
            <a:ext cx="7467600" cy="4206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smtClean="0"/>
              <a:t>19 апреля - День памяти о геноциде советского народа </a:t>
            </a:r>
            <a:r>
              <a:rPr lang="ru-RU" sz="2400" dirty="0" err="1" smtClean="0"/>
              <a:t>нацистамии</a:t>
            </a:r>
            <a:r>
              <a:rPr lang="ru-RU" sz="2400" dirty="0" smtClean="0"/>
              <a:t> их пособниками в годы Великой Отечественной войны</a:t>
            </a:r>
            <a:endParaRPr lang="ru-RU" sz="24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dirty="0" smtClean="0"/>
              <a:t>единый урок «Без срока давности» в рамках Дня единых действий в память о геноциде советского народа нацистами и их пособниками в годы Великой Отечественной войны 1941-1945 </a:t>
            </a:r>
            <a:r>
              <a:rPr lang="ru-RU" sz="2000" dirty="0" err="1" smtClean="0"/>
              <a:t>гг</a:t>
            </a:r>
            <a:endParaRPr lang="ru-RU" sz="20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Марафон</a:t>
            </a:r>
            <a:br>
              <a:rPr lang="ru-RU" dirty="0" smtClean="0"/>
            </a:br>
            <a:r>
              <a:rPr lang="ru-RU" dirty="0" smtClean="0"/>
              <a:t>"Наша Победа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0304" y="1600200"/>
            <a:ext cx="7001392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Марафон</a:t>
            </a:r>
            <a:br>
              <a:rPr lang="ru-RU" dirty="0" smtClean="0"/>
            </a:br>
            <a:r>
              <a:rPr lang="ru-RU" dirty="0" smtClean="0"/>
              <a:t>"Наша Победа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Марафон</a:t>
            </a:r>
            <a:br>
              <a:rPr lang="ru-RU" dirty="0" smtClean="0"/>
            </a:br>
            <a:r>
              <a:rPr lang="ru-RU" dirty="0" smtClean="0"/>
              <a:t>"Наша Победа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Патриотический  цифровой урок о культуре и истории страны </a:t>
            </a:r>
            <a:r>
              <a:rPr lang="ru-RU" dirty="0" smtClean="0">
                <a:hlinkClick r:id="rId2" action="ppaction://hlinkfile"/>
              </a:rPr>
              <a:t>#</a:t>
            </a:r>
            <a:r>
              <a:rPr lang="ru-RU" dirty="0" err="1" smtClean="0">
                <a:hlinkClick r:id="rId2" action="ppaction://hlinkfile"/>
              </a:rPr>
              <a:t>ЗащитникиИскусства</a:t>
            </a:r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8994" y="1600200"/>
            <a:ext cx="7004012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Патриотический цифровой урок </a:t>
            </a:r>
            <a:br>
              <a:rPr lang="ru-RU" dirty="0" smtClean="0"/>
            </a:br>
            <a:r>
              <a:rPr lang="en-US" dirty="0" smtClean="0"/>
              <a:t>#</a:t>
            </a:r>
            <a:r>
              <a:rPr lang="ru-RU" dirty="0" err="1" smtClean="0"/>
              <a:t>ПисьмаДеду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578456"/>
            <a:ext cx="6929486" cy="4854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b="1" dirty="0" smtClean="0"/>
              <a:t>уроки памяти, посвященные Дню окончания Второй мировой войны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Цель: сохранение исторической памяти о Второй мировой войне в молодежной среде.</a:t>
            </a:r>
            <a:endParaRPr lang="ru-RU" sz="20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t="18317"/>
          <a:stretch>
            <a:fillRect/>
          </a:stretch>
        </p:blipFill>
        <p:spPr bwMode="auto">
          <a:xfrm>
            <a:off x="611560" y="1700808"/>
            <a:ext cx="7920880" cy="4852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Акция </a:t>
            </a:r>
            <a:br>
              <a:rPr lang="ru-RU" dirty="0" smtClean="0"/>
            </a:br>
            <a:r>
              <a:rPr lang="ru-RU" dirty="0" smtClean="0"/>
              <a:t>"Диктант Победы", </a:t>
            </a:r>
            <a:endParaRPr lang="ru-RU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427" y="1600200"/>
            <a:ext cx="6573146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информационный классный час "Весенний праздник Первомай"</a:t>
            </a:r>
            <a:endParaRPr lang="ru-RU" dirty="0"/>
          </a:p>
        </p:txBody>
      </p:sp>
      <p:pic>
        <p:nvPicPr>
          <p:cNvPr id="1331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IX международный </a:t>
            </a:r>
            <a:r>
              <a:rPr lang="ru-RU" dirty="0" err="1" smtClean="0"/>
              <a:t>мотомарш</a:t>
            </a:r>
            <a:r>
              <a:rPr lang="ru-RU" dirty="0" smtClean="0"/>
              <a:t> «Дороги Победы» клуба «Ночные волки»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33833"/>
            <a:ext cx="7467600" cy="4206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smtClean="0"/>
              <a:t>Патриотический цифровой урок семейной истории </a:t>
            </a:r>
            <a:r>
              <a:rPr lang="ru-RU" sz="2400" dirty="0" smtClean="0">
                <a:hlinkClick r:id="rId2" action="ppaction://hlinkfile"/>
              </a:rPr>
              <a:t>#</a:t>
            </a:r>
            <a:r>
              <a:rPr lang="ru-RU" sz="2400" dirty="0" err="1" smtClean="0">
                <a:hlinkClick r:id="rId2" action="ppaction://hlinkfile"/>
              </a:rPr>
              <a:t>ПисьмаДеду</a:t>
            </a:r>
            <a:r>
              <a:rPr lang="ru-RU" sz="2400" dirty="0" smtClean="0"/>
              <a:t> проекта Мотивирующие цифровые уроки </a:t>
            </a:r>
            <a:endParaRPr lang="ru-RU" sz="24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628800"/>
            <a:ext cx="4464496" cy="3310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573016"/>
            <a:ext cx="4176464" cy="3016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"Стена памяти" </a:t>
            </a:r>
            <a:br>
              <a:rPr lang="ru-RU" dirty="0" smtClean="0"/>
            </a:br>
            <a:r>
              <a:rPr lang="ru-RU" dirty="0" smtClean="0"/>
              <a:t>проекта "Наши герои".</a:t>
            </a:r>
            <a:endParaRPr lang="ru-RU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7995" y="1600200"/>
            <a:ext cx="486601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smtClean="0"/>
              <a:t>поздравление с наступающим праздником Днём Победы труженицы тыла </a:t>
            </a:r>
            <a:r>
              <a:rPr lang="ru-RU" sz="2400" dirty="0" err="1" smtClean="0"/>
              <a:t>Ивлиевой</a:t>
            </a:r>
            <a:r>
              <a:rPr lang="ru-RU" sz="2400" dirty="0" smtClean="0"/>
              <a:t> Тамары Дмитриевны</a:t>
            </a:r>
            <a:endParaRPr lang="ru-RU" sz="24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smtClean="0"/>
              <a:t>Акция «Окна Победы», в рамках проектов «Историческая память» и «Старшее поколение» Партии «ЕДИНАЯ РОССИ</a:t>
            </a:r>
            <a:endParaRPr lang="ru-RU" sz="24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84784"/>
            <a:ext cx="3456384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484784"/>
            <a:ext cx="3456384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4149080"/>
            <a:ext cx="3456384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4149080"/>
            <a:ext cx="3312368" cy="2517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Акция</a:t>
            </a:r>
            <a:br>
              <a:rPr lang="ru-RU" dirty="0" smtClean="0"/>
            </a:br>
            <a:r>
              <a:rPr lang="ru-RU" dirty="0" smtClean="0"/>
              <a:t> "Георгиевская ленточка "</a:t>
            </a:r>
            <a:endParaRPr lang="ru-RU" dirty="0"/>
          </a:p>
        </p:txBody>
      </p:sp>
      <p:pic>
        <p:nvPicPr>
          <p:cNvPr id="6149" name="Picture 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Проект </a:t>
            </a:r>
            <a:br>
              <a:rPr lang="ru-RU" dirty="0" smtClean="0"/>
            </a:br>
            <a:r>
              <a:rPr lang="ru-RU" dirty="0" smtClean="0"/>
              <a:t>"Лица Героев"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Всероссийская военно-патриотическая акция «Верни герою имя»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7467600" cy="1584176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Разговоры о важном </a:t>
            </a:r>
            <a:br>
              <a:rPr lang="ru-RU" sz="3600" dirty="0" smtClean="0"/>
            </a:br>
            <a:r>
              <a:rPr lang="ru-RU" sz="4400" dirty="0" smtClean="0"/>
              <a:t>«Наша страна – РОССИЯ»</a:t>
            </a:r>
            <a:endParaRPr lang="ru-RU" sz="3600" dirty="0"/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276872"/>
            <a:ext cx="4235963" cy="3176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 l="9667" t="5524" r="1950" b="6093"/>
          <a:stretch>
            <a:fillRect/>
          </a:stretch>
        </p:blipFill>
        <p:spPr bwMode="auto">
          <a:xfrm>
            <a:off x="4572000" y="3429000"/>
            <a:ext cx="4308987" cy="3231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Всероссийский урок Победы 2023 года - "Хранят деревья память о войне".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dirty="0" smtClean="0"/>
              <a:t>Районный автопробега по местам боевой славы </a:t>
            </a:r>
            <a:r>
              <a:rPr lang="ru-RU" sz="2000" dirty="0" err="1" smtClean="0"/>
              <a:t>Обливского</a:t>
            </a:r>
            <a:r>
              <a:rPr lang="ru-RU" sz="2000" dirty="0" smtClean="0"/>
              <a:t> района, посвящённого 78-ой годовщине Победы в Великой Отечественной Войне.</a:t>
            </a:r>
            <a:endParaRPr lang="ru-RU" sz="2000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районный </a:t>
            </a:r>
            <a:r>
              <a:rPr lang="ru-RU" dirty="0" err="1" smtClean="0"/>
              <a:t>военно</a:t>
            </a:r>
            <a:r>
              <a:rPr lang="ru-RU" dirty="0" smtClean="0"/>
              <a:t> - патриотическом фестиваль "Своих не бросаем!"</a:t>
            </a:r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Акция</a:t>
            </a:r>
            <a:br>
              <a:rPr lang="ru-RU" dirty="0" smtClean="0"/>
            </a:br>
            <a:r>
              <a:rPr lang="ru-RU" dirty="0" smtClean="0"/>
              <a:t> «Спасибо за Победу»</a:t>
            </a:r>
            <a:endParaRPr lang="ru-RU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8508" y="1600200"/>
            <a:ext cx="3964983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торжественный митинг, посвящённом 78-летию Победы в Великой Отечественной войне</a:t>
            </a:r>
            <a:endParaRPr lang="ru-RU" sz="2400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smtClean="0"/>
              <a:t>праздничный концерт «Живет Великая Победа в сердце каждого из нас!», посвящённый празднованию 9 мая</a:t>
            </a:r>
            <a:endParaRPr lang="ru-RU" sz="2400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r="13333"/>
          <a:stretch>
            <a:fillRect/>
          </a:stretch>
        </p:blipFill>
        <p:spPr bwMode="auto">
          <a:xfrm>
            <a:off x="179513" y="1556793"/>
            <a:ext cx="3744415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 r="14667"/>
          <a:stretch>
            <a:fillRect/>
          </a:stretch>
        </p:blipFill>
        <p:spPr bwMode="auto">
          <a:xfrm>
            <a:off x="3995936" y="3789040"/>
            <a:ext cx="4608512" cy="2809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«последний звонок»</a:t>
            </a:r>
            <a:endParaRPr lang="ru-RU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3232" cy="113813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"Разговоры о важном«</a:t>
            </a:r>
            <a:br>
              <a:rPr lang="ru-RU" dirty="0" smtClean="0"/>
            </a:br>
            <a:r>
              <a:rPr lang="ru-RU" dirty="0" smtClean="0"/>
              <a:t>« 165- лет со дня рождения К. Э. </a:t>
            </a:r>
            <a:r>
              <a:rPr lang="ru-RU" dirty="0" err="1" smtClean="0"/>
              <a:t>Циалковского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t="3542" r="8677"/>
          <a:stretch>
            <a:fillRect/>
          </a:stretch>
        </p:blipFill>
        <p:spPr bwMode="auto">
          <a:xfrm>
            <a:off x="251520" y="1484784"/>
            <a:ext cx="4272282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284984"/>
            <a:ext cx="4320480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150</TotalTime>
  <Words>606</Words>
  <Application>Microsoft Office PowerPoint</Application>
  <PresentationFormat>Экран (4:3)</PresentationFormat>
  <Paragraphs>89</Paragraphs>
  <Slides>86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86</vt:i4>
      </vt:variant>
    </vt:vector>
  </HeadingPairs>
  <TitlesOfParts>
    <vt:vector size="87" baseType="lpstr">
      <vt:lpstr>Эркер</vt:lpstr>
      <vt:lpstr>ПАТРИОТИЧЕСКОЕ  ВОСПИТАНИЕ  2022- 2023 учебный год</vt:lpstr>
      <vt:lpstr> ОБЩЕШКОЛЬНАЯ ЛИНЕЙКА, посвященная  1 сентября  </vt:lpstr>
      <vt:lpstr>Всероссийский открытый урок по ОБЖ,  приуроченный к началу учебного года, посвященный правилам безопасного поведения в повседневной жизни и действиям в условиях различного рода чрезвычайных ситуаций.</vt:lpstr>
      <vt:lpstr>Внеклассное мероприятие, посвященное  85 - летию Ростовской области  Цели и задачи: развивать стремление изучать историю  родного края, прививать любовь к родному краю, сохранять бережное и уважительное отношение к памяти предков, прививать любовь и бережное отношение к донской природе, развивать творческие и коммуникативные способности детей, посредством привлечения к активной деятельности.</vt:lpstr>
      <vt:lpstr>Внеклассное мероприятие «День памяти жертв Беслана»  Цели и задачи: укрепление ценностных ориентиров учащихся на сочувствие, сопереживание, межнациональное и межконфессиональное согласие, культуру мира; показать на примере реального трагического события, что такое взаимопомощь и взаимовыручка, героизм, патриотизм, бдительность. воспитание стойкости характера  в сложной жизненной ситуации.</vt:lpstr>
      <vt:lpstr>Слайд 6</vt:lpstr>
      <vt:lpstr>уроки памяти, посвященные Дню окончания Второй мировой войны  Цель: сохранение исторической памяти о Второй мировой войне в молодежной среде.</vt:lpstr>
      <vt:lpstr>Разговоры о важном  «Наша страна – РОССИЯ»</vt:lpstr>
      <vt:lpstr>"Разговоры о важном« « 165- лет со дня рождения К. Э. Циалковского»</vt:lpstr>
      <vt:lpstr>Дня пожилого человека  поздравление  своих любимых учителей - представителей старшего поколения.</vt:lpstr>
      <vt:lpstr>Слайд 11</vt:lpstr>
      <vt:lpstr> основной отряд ЮИД "БОНД"  второе место на зональном этапе смотра готовности основных отрядов ЮИД «Выпускники и наставники ЮИД" в Миллеровской зоне</vt:lpstr>
      <vt:lpstr>Всероссийская акция  "Всероссийский экологический субботник " Зелёная Россия</vt:lpstr>
      <vt:lpstr>Всероссийский открытый урок по ОБЖ, приуроченный к 90 - летию образования Гражданской обороны Российской Федерации</vt:lpstr>
      <vt:lpstr>большой семейный флешмоб  "Мой папа - пример и опора!",  приуроченном ко Дню отца. Организаторы - Фонд Андрея Первозванного и художник, эксперт по современной графике и рисунку, многодетный отец Алексей Рыжкин. </vt:lpstr>
      <vt:lpstr>"Разговоры о важном«  "Россия - мировой лидер атомной отрасли"</vt:lpstr>
      <vt:lpstr>«ДЕНЬ НАРОДНОГО ЕДИНСТВА»</vt:lpstr>
      <vt:lpstr>Акция ко Дню народного единства "Мы вместе. Дети"</vt:lpstr>
      <vt:lpstr>Акция ко Дню народного единства «Мы вместе. Дети»</vt:lpstr>
      <vt:lpstr>Акция  "МЫ РАЗНЫЕ - МЫ ВМЕСТЕ"</vt:lpstr>
      <vt:lpstr>Разговоры о важном  "День Матери"</vt:lpstr>
      <vt:lpstr>«ДЕНЬ МАТЕРИ»</vt:lpstr>
      <vt:lpstr>Разговоры о важном  "Волонтеры России" </vt:lpstr>
      <vt:lpstr>«ДЕНЬ ГЕРОЕВ ОТЕЧЕСТВА</vt:lpstr>
      <vt:lpstr>Всероссийский урок  «Права человека», приуроченный к 25-летию подписания Федерального конституционного закона от 26 февраля 1997 года №1-ФКЗ «Об Уполномоченном по правам человека в Российской Федерации»   </vt:lpstr>
      <vt:lpstr>«12 ДЕКАБРЯ- ДЕНЬ КОНСТИТУЦИИ»</vt:lpstr>
      <vt:lpstr>Классный час  "История освобождения станицы Обливской "</vt:lpstr>
      <vt:lpstr>Внеклассное мероприятие "Несокрушимые освободители Обливского района "</vt:lpstr>
      <vt:lpstr>экскурсия "По местам боевой славы"</vt:lpstr>
      <vt:lpstr>Акция  "Блокадный хлеб"</vt:lpstr>
      <vt:lpstr>Внеклассное мероприятие  "Блокада Ленинграда"</vt:lpstr>
      <vt:lpstr>Раздача буклетов о блокаде Ленинграда и подвиге его жителей</vt:lpstr>
      <vt:lpstr>Мероприятия, посвященные дню памяти жертв холокоста</vt:lpstr>
      <vt:lpstr>#БезСрокаДавности  "Ленинград - непокорённый город"</vt:lpstr>
      <vt:lpstr>Разговоры л важном «Движение первых»</vt:lpstr>
      <vt:lpstr>Месячник   Оборонно - Массовой работы</vt:lpstr>
      <vt:lpstr>Устный журнал  "Сталинградская битва"</vt:lpstr>
      <vt:lpstr>Спортивное мероприятие  "Юнармейцы, вперёд",  посвященное 80-летию победы в Сталинградской битве</vt:lpstr>
      <vt:lpstr>Урок мужества,  посвященный 80 - летию победы в Сталинградской битве "Мы помним!</vt:lpstr>
      <vt:lpstr>Классный час  «Победа под Сталинградом»</vt:lpstr>
      <vt:lpstr>Всероссийская акция  "Добрые письма"</vt:lpstr>
      <vt:lpstr>Разговоры о авжном "Россия в мире"</vt:lpstr>
      <vt:lpstr>районная акция  "К празднику защитников Отечества"</vt:lpstr>
      <vt:lpstr>уроки исторической памяти "Освобождение города Ростова - на - Дону", посвященные этому событию.</vt:lpstr>
      <vt:lpstr>Митинг, посвященный Дню памяти о россиянах, исполнявших служебный долг за пределами Отечества</vt:lpstr>
      <vt:lpstr>Внеклассное мероприятие  "Мы помним...1979 - 1989", посвященное Дню памяти о россиянах, исполнявших служебный долг за пределами Отечества"</vt:lpstr>
      <vt:lpstr>Разговоры о важном «23 февраля - День защитника Отечества»</vt:lpstr>
      <vt:lpstr>Внеклассное мероприятие, посвященное Международному Дню родного языка</vt:lpstr>
      <vt:lpstr>акции «Народный кинопоказ»</vt:lpstr>
      <vt:lpstr>Областной урок мужества в рамках празднования Дня защитника Отечества</vt:lpstr>
      <vt:lpstr>"Сильные, смелые, ловкие, умелые!", спортивное мероприятие, посвященное Дню защитника Отечества</vt:lpstr>
      <vt:lpstr>Всероссийский открытый урок по основам безопасности жизнедеятельности, приуроченный к празднованию Всемирного дня гражданской обороны.</vt:lpstr>
      <vt:lpstr>торжественный сбор отрядов юных инспекторов дорожного движения Обливского района, посвящённом 50-летию со дня образования отрядов ЮИД в России.</vt:lpstr>
      <vt:lpstr>Мультимедийный исторический парк "Россия - моя история" в г. Ростове-на-Дону</vt:lpstr>
      <vt:lpstr>Слайд 55</vt:lpstr>
      <vt:lpstr>Разговоры о важном День воссоединения Крыма с Россией</vt:lpstr>
      <vt:lpstr>стенд, посвящённый участникам специальной военной операции.</vt:lpstr>
      <vt:lpstr>Всероссийская акция "Крымские истории", посвященная Дню воссоединения Крыма с Россией</vt:lpstr>
      <vt:lpstr>международная акция  «Сад памяти»</vt:lpstr>
      <vt:lpstr>муниципальный этап регионального конкурса инсценированной песни «Песня спутница Победы», который посвящен 78-ой годовщине Победы в Великой Отечественной войне</vt:lpstr>
      <vt:lpstr>муниципальный этап областного конкурса резервных и основных отрядов ЮИД "По безопасной дороге ЮИД 50 лет"</vt:lpstr>
      <vt:lpstr>Акция  "Доброе сердце"</vt:lpstr>
      <vt:lpstr>19 апреля - День памяти о геноциде советского народа нацистамии их пособниками в годы Великой Отечественной войны</vt:lpstr>
      <vt:lpstr>единый урок «Без срока давности» в рамках Дня единых действий в память о геноциде советского народа нацистами и их пособниками в годы Великой Отечественной войны 1941-1945 гг</vt:lpstr>
      <vt:lpstr>Марафон "Наша Победа</vt:lpstr>
      <vt:lpstr>Марафон "Наша Победа</vt:lpstr>
      <vt:lpstr>Марафон "Наша Победа</vt:lpstr>
      <vt:lpstr>Патриотический  цифровой урок о культуре и истории страны #ЗащитникиИскусства</vt:lpstr>
      <vt:lpstr>Патриотический цифровой урок  #ПисьмаДеду</vt:lpstr>
      <vt:lpstr>Акция  "Диктант Победы", </vt:lpstr>
      <vt:lpstr>информационный классный час "Весенний праздник Первомай"</vt:lpstr>
      <vt:lpstr>IX международный мотомарш «Дороги Победы» клуба «Ночные волки»</vt:lpstr>
      <vt:lpstr>Патриотический цифровой урок семейной истории #ПисьмаДеду проекта Мотивирующие цифровые уроки </vt:lpstr>
      <vt:lpstr>"Стена памяти"  проекта "Наши герои".</vt:lpstr>
      <vt:lpstr>поздравление с наступающим праздником Днём Победы труженицы тыла Ивлиевой Тамары Дмитриевны</vt:lpstr>
      <vt:lpstr>Акция «Окна Победы», в рамках проектов «Историческая память» и «Старшее поколение» Партии «ЕДИНАЯ РОССИ</vt:lpstr>
      <vt:lpstr>Акция  "Георгиевская ленточка "</vt:lpstr>
      <vt:lpstr>Проект  "Лица Героев"</vt:lpstr>
      <vt:lpstr>Всероссийская военно-патриотическая акция «Верни герою имя»</vt:lpstr>
      <vt:lpstr>Всероссийский урок Победы 2023 года - "Хранят деревья память о войне".</vt:lpstr>
      <vt:lpstr>Районный автопробега по местам боевой славы Обливского района, посвящённого 78-ой годовщине Победы в Великой Отечественной Войне.</vt:lpstr>
      <vt:lpstr>районный военно - патриотическом фестиваль "Своих не бросаем!"</vt:lpstr>
      <vt:lpstr>Акция  «Спасибо за Победу»</vt:lpstr>
      <vt:lpstr>торжественный митинг, посвящённом 78-летию Победы в Великой Отечественной войне</vt:lpstr>
      <vt:lpstr>праздничный концерт «Живет Великая Победа в сердце каждого из нас!», посвящённый празднованию 9 мая</vt:lpstr>
      <vt:lpstr>«последний звонок»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ПАТРИОТИЧЕСКОЕ  ВОСПИТАНИЕ  2022- 2023 учебный год</dc:title>
  <dc:creator>1</dc:creator>
  <cp:lastModifiedBy>1</cp:lastModifiedBy>
  <cp:revision>20</cp:revision>
  <dcterms:created xsi:type="dcterms:W3CDTF">2023-05-01T10:11:08Z</dcterms:created>
  <dcterms:modified xsi:type="dcterms:W3CDTF">2024-10-29T13:58:39Z</dcterms:modified>
</cp:coreProperties>
</file>