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95" r:id="rId3"/>
    <p:sldId id="260" r:id="rId4"/>
    <p:sldId id="261" r:id="rId5"/>
    <p:sldId id="262" r:id="rId6"/>
    <p:sldId id="264" r:id="rId7"/>
    <p:sldId id="263" r:id="rId8"/>
    <p:sldId id="300" r:id="rId9"/>
    <p:sldId id="266" r:id="rId10"/>
    <p:sldId id="268" r:id="rId11"/>
    <p:sldId id="269" r:id="rId12"/>
    <p:sldId id="271" r:id="rId13"/>
    <p:sldId id="272" r:id="rId14"/>
    <p:sldId id="306" r:id="rId15"/>
    <p:sldId id="273" r:id="rId16"/>
    <p:sldId id="274" r:id="rId17"/>
    <p:sldId id="289" r:id="rId18"/>
    <p:sldId id="276" r:id="rId19"/>
    <p:sldId id="277" r:id="rId20"/>
    <p:sldId id="278" r:id="rId21"/>
    <p:sldId id="279" r:id="rId22"/>
    <p:sldId id="301" r:id="rId23"/>
    <p:sldId id="302" r:id="rId24"/>
    <p:sldId id="280" r:id="rId25"/>
    <p:sldId id="305" r:id="rId26"/>
    <p:sldId id="298" r:id="rId27"/>
    <p:sldId id="286" r:id="rId28"/>
    <p:sldId id="282" r:id="rId29"/>
    <p:sldId id="283" r:id="rId30"/>
    <p:sldId id="284" r:id="rId31"/>
    <p:sldId id="285" r:id="rId32"/>
    <p:sldId id="307" r:id="rId33"/>
    <p:sldId id="308" r:id="rId34"/>
    <p:sldId id="304" r:id="rId35"/>
    <p:sldId id="303" r:id="rId36"/>
    <p:sldId id="287" r:id="rId37"/>
    <p:sldId id="291" r:id="rId38"/>
    <p:sldId id="299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6209"/>
    <a:srgbClr val="006600"/>
    <a:srgbClr val="0094C8"/>
    <a:srgbClr val="283214"/>
    <a:srgbClr val="002611"/>
    <a:srgbClr val="4D2403"/>
    <a:srgbClr val="4F2270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012" autoAdjust="0"/>
    <p:restoredTop sz="94660"/>
  </p:normalViewPr>
  <p:slideViewPr>
    <p:cSldViewPr>
      <p:cViewPr varScale="1">
        <p:scale>
          <a:sx n="73" d="100"/>
          <a:sy n="73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3A5A3C-AF65-45BE-B096-1AEDF40D8ECF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453458-7C7B-4B55-8E91-5C57C148C44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3422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453458-7C7B-4B55-8E91-5C57C148C44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8125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microsoft.com/office/2007/relationships/media" Target="../media/media2.mp3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4.mp3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6.mp3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microsoft.com/office/2007/relationships/media" Target="../media/media6.mp3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7.mp3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3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7.mp3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4.mp3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microsoft.com/office/2007/relationships/media" Target="../media/media2.mp3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microsoft.com/office/2007/relationships/media" Target="../media/media4.mp3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file:///G:\&#1040;&#1053;&#1043;&#1051;&#1048;&#1049;&#1057;&#1050;&#1048;&#1049;%20&#1071;&#1047;&#1067;&#1050;\&#1040;&#1053;&#1043;&#1051;\3%20&#1082;&#1083;&#1072;&#1089;&#1089;\Super-Tom-Ost-Super-Why-Ost-pesenka-angliyskiy-alfavit(muztune.com)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microsoft.com/office/2007/relationships/media" Target="../media/media5.mp3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galerey-room.ru/images/072328_13855262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52629"/>
            <a:ext cx="2843808" cy="28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11.deviantart.net/9629/th/pre/i/2015/173/3/a/colorful_tree_with_butterflies_by_artbeautifulcloth-d8ybe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39853"/>
            <a:ext cx="2676525" cy="271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4364"/>
          <a:stretch/>
        </p:blipFill>
        <p:spPr>
          <a:xfrm>
            <a:off x="899592" y="3575640"/>
            <a:ext cx="7955359" cy="2520280"/>
          </a:xfrm>
          <a:prstGeom prst="rect">
            <a:avLst/>
          </a:prstGeom>
        </p:spPr>
      </p:pic>
      <p:pic>
        <p:nvPicPr>
          <p:cNvPr id="1026" name="Picture 2" descr="http://img-fotki.yandex.ru/get/6410/47407354.7b4/0_f65cf_6ffeee23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97284" flipH="1">
            <a:off x="6238717" y="34168"/>
            <a:ext cx="2889520" cy="19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4202"/>
            <a:ext cx="6336704" cy="1470025"/>
          </a:xfrm>
        </p:spPr>
        <p:txBody>
          <a:bodyPr>
            <a:noAutofit/>
          </a:bodyPr>
          <a:lstStyle/>
          <a:p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A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magic</a:t>
            </a:r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trip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/>
            </a:r>
            <a:b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</a:b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to</a:t>
            </a:r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English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Land</a:t>
            </a:r>
            <a:endParaRPr lang="ru-RU" sz="7200" dirty="0">
              <a:solidFill>
                <a:srgbClr val="0094C8"/>
              </a:solidFill>
            </a:endParaRPr>
          </a:p>
        </p:txBody>
      </p:sp>
      <p:pic>
        <p:nvPicPr>
          <p:cNvPr id="1032" name="Picture 8" descr="http://www.playcast.ru/uploads/2015/04/07/1304704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4983" y="4880476"/>
            <a:ext cx="514806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playcast.ru/uploads/2015/04/07/13047048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81"/>
          <a:stretch/>
        </p:blipFill>
        <p:spPr bwMode="auto">
          <a:xfrm>
            <a:off x="-33000" y="4880477"/>
            <a:ext cx="406794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гудок поезд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100392" y="6002342"/>
            <a:ext cx="609600" cy="609600"/>
          </a:xfrm>
          <a:prstGeom prst="rect">
            <a:avLst/>
          </a:prstGeom>
        </p:spPr>
      </p:pic>
      <p:pic>
        <p:nvPicPr>
          <p:cNvPr id="4" name="М ф Голубой вагон - Голубой ваго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78292" y="60023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23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7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52" y="0"/>
            <a:ext cx="9036496" cy="1052736"/>
          </a:xfrm>
        </p:spPr>
        <p:txBody>
          <a:bodyPr>
            <a:normAutofit fontScale="90000"/>
          </a:bodyPr>
          <a:lstStyle/>
          <a:p>
            <a:r>
              <a:rPr lang="ru-RU" sz="5200" b="1" i="1" u="sng" dirty="0" smtClean="0">
                <a:solidFill>
                  <a:srgbClr val="283214"/>
                </a:solidFill>
                <a:latin typeface="Times New Roman"/>
                <a:ea typeface="Calibri"/>
              </a:rPr>
              <a:t>2. </a:t>
            </a:r>
            <a:r>
              <a:rPr lang="en-US" sz="5200" b="1" i="1" u="sng" dirty="0" smtClean="0">
                <a:solidFill>
                  <a:srgbClr val="283214"/>
                </a:solidFill>
                <a:latin typeface="Times New Roman"/>
                <a:ea typeface="Calibri"/>
              </a:rPr>
              <a:t>Read </a:t>
            </a:r>
            <a:r>
              <a:rPr lang="en-US" sz="5200" b="1" i="1" u="sng" dirty="0">
                <a:solidFill>
                  <a:srgbClr val="283214"/>
                </a:solidFill>
                <a:latin typeface="Times New Roman"/>
                <a:ea typeface="Calibri"/>
              </a:rPr>
              <a:t>the words in transcription</a:t>
            </a:r>
            <a:endParaRPr lang="ru-RU" sz="5200" b="1" i="1" u="sng" dirty="0">
              <a:solidFill>
                <a:srgbClr val="28321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021355"/>
            <a:ext cx="2664296" cy="58366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Times New Roman"/>
                <a:ea typeface="Calibri"/>
              </a:rPr>
              <a:t>[milk</a:t>
            </a:r>
            <a:r>
              <a:rPr lang="en-US" dirty="0" smtClean="0">
                <a:latin typeface="Times New Roman"/>
                <a:ea typeface="Calibri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 smtClean="0">
                <a:latin typeface="Times New Roman"/>
                <a:ea typeface="Calibri"/>
              </a:rPr>
              <a:t>faiv</a:t>
            </a:r>
            <a:r>
              <a:rPr lang="en-US" dirty="0" smtClean="0">
                <a:latin typeface="Times New Roman"/>
                <a:ea typeface="Calibri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sma:t</a:t>
            </a:r>
            <a:r>
              <a:rPr lang="en-US" dirty="0" smtClean="0">
                <a:latin typeface="Times New Roman"/>
                <a:ea typeface="Calibri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kaind</a:t>
            </a:r>
            <a:r>
              <a:rPr lang="en-US" dirty="0" smtClean="0">
                <a:latin typeface="Times New Roman"/>
                <a:ea typeface="Calibri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kæt</a:t>
            </a:r>
            <a:r>
              <a:rPr lang="en-US" dirty="0" smtClean="0">
                <a:latin typeface="Times New Roman"/>
                <a:ea typeface="Calibri"/>
              </a:rPr>
              <a:t>] </a:t>
            </a:r>
            <a:endParaRPr lang="ru-RU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breiv</a:t>
            </a:r>
            <a:r>
              <a:rPr lang="en-US" dirty="0" smtClean="0">
                <a:latin typeface="Times New Roman"/>
                <a:ea typeface="Calibri"/>
              </a:rPr>
              <a:t>] </a:t>
            </a:r>
            <a:r>
              <a:rPr lang="en-US" dirty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ɒrinʤ</a:t>
            </a:r>
            <a:r>
              <a:rPr lang="en-US" dirty="0" smtClean="0">
                <a:latin typeface="Times New Roman"/>
                <a:ea typeface="Calibri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fʌni</a:t>
            </a:r>
            <a:r>
              <a:rPr lang="en-US" dirty="0" smtClean="0">
                <a:latin typeface="Times New Roman"/>
                <a:ea typeface="Calibri"/>
              </a:rPr>
              <a:t>] </a:t>
            </a:r>
            <a:endParaRPr lang="ru-RU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gri:n</a:t>
            </a:r>
            <a:r>
              <a:rPr lang="en-US" dirty="0" smtClean="0">
                <a:latin typeface="Times New Roman"/>
                <a:ea typeface="Calibri"/>
              </a:rPr>
              <a:t>]</a:t>
            </a:r>
          </a:p>
          <a:p>
            <a:pPr marL="0" indent="0">
              <a:buNone/>
            </a:pPr>
            <a:r>
              <a:rPr lang="en-US" dirty="0" smtClean="0">
                <a:latin typeface="Times New Roman"/>
                <a:ea typeface="Calibri"/>
              </a:rPr>
              <a:t>[</a:t>
            </a:r>
            <a:r>
              <a:rPr lang="en-US" dirty="0" err="1">
                <a:latin typeface="Times New Roman"/>
                <a:ea typeface="Calibri"/>
              </a:rPr>
              <a:t>maʊs</a:t>
            </a:r>
            <a:r>
              <a:rPr lang="en-US" dirty="0" smtClean="0">
                <a:latin typeface="Times New Roman"/>
                <a:ea typeface="Calibri"/>
              </a:rPr>
              <a:t>]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43070" y="1052736"/>
            <a:ext cx="3390415" cy="5706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en-US" sz="3200" dirty="0">
                <a:latin typeface="Times New Roman"/>
                <a:ea typeface="Calibri"/>
                <a:cs typeface="Times New Roman"/>
              </a:rPr>
              <a:t>milk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sz="3200" dirty="0" smtClean="0">
                <a:latin typeface="Times New Roman" pitchFamily="18" charset="0"/>
                <a:ea typeface="Calibri"/>
                <a:cs typeface="Times New Roman" pitchFamily="18" charset="0"/>
              </a:rPr>
              <a:t>five</a:t>
            </a:r>
          </a:p>
          <a:p>
            <a:pPr algn="just">
              <a:lnSpc>
                <a:spcPct val="114000"/>
              </a:lnSpc>
            </a:pPr>
            <a:r>
              <a:rPr lang="en-US" sz="3200" dirty="0">
                <a:latin typeface="Times New Roman"/>
                <a:ea typeface="Calibri"/>
                <a:cs typeface="Times New Roman"/>
              </a:rPr>
              <a:t>smart</a:t>
            </a:r>
          </a:p>
          <a:p>
            <a:pPr algn="just">
              <a:lnSpc>
                <a:spcPct val="114000"/>
              </a:lnSpc>
            </a:pPr>
            <a:r>
              <a:rPr lang="ru-RU" sz="3200" dirty="0">
                <a:latin typeface="Times New Roman"/>
                <a:ea typeface="Calibri"/>
                <a:cs typeface="Times New Roman"/>
              </a:rPr>
              <a:t>к</a:t>
            </a:r>
            <a:r>
              <a:rPr lang="en-US" sz="3200" dirty="0" err="1">
                <a:latin typeface="Times New Roman"/>
                <a:ea typeface="Calibri"/>
                <a:cs typeface="Times New Roman"/>
              </a:rPr>
              <a:t>ind</a:t>
            </a:r>
            <a:endParaRPr lang="en-US" sz="3200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4000"/>
              </a:lnSpc>
            </a:pPr>
            <a:r>
              <a:rPr lang="en-US" sz="3200" dirty="0">
                <a:latin typeface="Times New Roman"/>
                <a:ea typeface="Calibri"/>
                <a:cs typeface="Times New Roman"/>
              </a:rPr>
              <a:t>cat</a:t>
            </a:r>
          </a:p>
          <a:p>
            <a:pPr algn="just">
              <a:lnSpc>
                <a:spcPct val="114000"/>
              </a:lnSpc>
            </a:pPr>
            <a:r>
              <a:rPr lang="en-US" sz="3200" dirty="0">
                <a:latin typeface="Times New Roman"/>
                <a:ea typeface="Calibri"/>
                <a:cs typeface="Times New Roman"/>
              </a:rPr>
              <a:t>brave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sz="3200" dirty="0" smtClean="0">
                <a:latin typeface="Times New Roman"/>
                <a:ea typeface="Calibri"/>
                <a:cs typeface="Times New Roman"/>
              </a:rPr>
              <a:t>orange</a:t>
            </a:r>
          </a:p>
          <a:p>
            <a:pPr algn="just">
              <a:lnSpc>
                <a:spcPct val="114000"/>
              </a:lnSpc>
              <a:spcAft>
                <a:spcPts val="0"/>
              </a:spcAft>
            </a:pPr>
            <a:r>
              <a:rPr lang="en-US" sz="3200" dirty="0" smtClean="0">
                <a:latin typeface="Times New Roman"/>
                <a:ea typeface="Calibri"/>
                <a:cs typeface="Times New Roman"/>
              </a:rPr>
              <a:t>funny</a:t>
            </a:r>
          </a:p>
          <a:p>
            <a:pPr algn="just">
              <a:lnSpc>
                <a:spcPct val="114000"/>
              </a:lnSpc>
            </a:pPr>
            <a:r>
              <a:rPr lang="en-US" sz="3200" dirty="0" smtClean="0">
                <a:latin typeface="Times New Roman"/>
                <a:ea typeface="Calibri"/>
                <a:cs typeface="Times New Roman"/>
              </a:rPr>
              <a:t>green</a:t>
            </a:r>
          </a:p>
          <a:p>
            <a:pPr algn="just">
              <a:lnSpc>
                <a:spcPct val="114000"/>
              </a:lnSpc>
            </a:pPr>
            <a:r>
              <a:rPr lang="en-US" sz="3200" dirty="0" smtClean="0">
                <a:latin typeface="Times New Roman"/>
                <a:ea typeface="Calibri"/>
                <a:cs typeface="Times New Roman"/>
              </a:rPr>
              <a:t>mouse</a:t>
            </a:r>
            <a:endParaRPr lang="ru-RU" sz="3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2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F:\Алсу Гилемхановна\КАРТИНКИ\для меня\post-30262-120472660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0" t="4108"/>
          <a:stretch/>
        </p:blipFill>
        <p:spPr bwMode="auto">
          <a:xfrm>
            <a:off x="49636" y="0"/>
            <a:ext cx="8842844" cy="672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0" b="1" i="1" dirty="0" err="1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Well</a:t>
            </a:r>
            <a:r>
              <a:rPr lang="ru-RU" sz="12000" b="1" i="1" dirty="0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en-US" sz="12000" b="1" i="1" dirty="0" smtClean="0">
              <a:solidFill>
                <a:srgbClr val="002611"/>
              </a:solidFill>
              <a:latin typeface="Times New Roman"/>
              <a:ea typeface="Calibri"/>
              <a:cs typeface="Times New Roman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0" b="1" i="1" dirty="0" err="1" smtClean="0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done</a:t>
            </a:r>
            <a:r>
              <a:rPr lang="ru-RU" sz="12000" b="1" i="1" dirty="0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!</a:t>
            </a:r>
            <a:endParaRPr lang="ru-RU" sz="12000" b="1" i="1" dirty="0">
              <a:solidFill>
                <a:srgbClr val="002611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6" name="0016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82880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1610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858218"/>
          </a:xfrm>
        </p:spPr>
        <p:txBody>
          <a:bodyPr>
            <a:noAutofit/>
          </a:bodyPr>
          <a:lstStyle/>
          <a:p>
            <a:r>
              <a:rPr lang="en-US" sz="60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«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Lexical station»</a:t>
            </a: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/ «Лексическая станция»</a:t>
            </a:r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 descr="F:\Алсу Гилемхановна\КАРТИНКИ\картинки-мультики\0_8df31_cc1a4df3_XL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43608" y="1916832"/>
            <a:ext cx="7278323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825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992" y="-40721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02022"/>
            <a:ext cx="5256584" cy="6495330"/>
          </a:xfrm>
        </p:spPr>
        <p:txBody>
          <a:bodyPr>
            <a:noAutofit/>
          </a:bodyPr>
          <a:lstStyle/>
          <a:p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1.</a:t>
            </a:r>
            <a:r>
              <a:rPr lang="en-US" sz="57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Guess the message. </a:t>
            </a:r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/>
            </a:r>
            <a:b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/>
            </a:r>
            <a:b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Расшифруй предложение, используя код.</a:t>
            </a:r>
            <a:r>
              <a:rPr lang="en-US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endParaRPr lang="ru-RU" sz="57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F:\Алсу Гилемхановна\КАРТИНКИ\картинки-мультики\d73521b7f3c872421df024ae720aca1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81000"/>
            <a:ext cx="3590925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Усатый нян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45413" y="57327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4141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9992" y="-40721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980728"/>
            <a:ext cx="5796136" cy="4393761"/>
          </a:xfrm>
        </p:spPr>
        <p:txBody>
          <a:bodyPr>
            <a:noAutofit/>
          </a:bodyPr>
          <a:lstStyle/>
          <a:p>
            <a:pPr algn="l"/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1.</a:t>
            </a:r>
            <a:r>
              <a:rPr lang="en-US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We </a:t>
            </a:r>
            <a:r>
              <a:rPr lang="en-US" sz="57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are pupils.</a:t>
            </a:r>
            <a:br>
              <a:rPr lang="en-US" sz="57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2.</a:t>
            </a:r>
            <a:r>
              <a:rPr lang="en-US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Every </a:t>
            </a:r>
            <a:r>
              <a:rPr lang="en-US" sz="57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day we go to school. </a:t>
            </a:r>
            <a:br>
              <a:rPr lang="en-US" sz="57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3.</a:t>
            </a:r>
            <a:r>
              <a:rPr lang="en-US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We </a:t>
            </a:r>
            <a:r>
              <a:rPr lang="en-US" sz="57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love </a:t>
            </a:r>
            <a:r>
              <a:rPr lang="en-US" sz="57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English.</a:t>
            </a:r>
            <a:endParaRPr lang="en-US" sz="5700" b="1" i="1" dirty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</a:endParaRPr>
          </a:p>
        </p:txBody>
      </p:sp>
      <p:pic>
        <p:nvPicPr>
          <p:cNvPr id="2050" name="Picture 2" descr="F:\Алсу Гилемхановна\КАРТИНКИ\картинки-мультики\d73521b7f3c872421df024ae720aca1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1062" y="373967"/>
            <a:ext cx="3536841" cy="6004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237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992" y="-40721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 descr="http://edikst.ru/misc/i/gallery/32075/79301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562819"/>
            <a:ext cx="2940439" cy="303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vfl.ru/ii_save/1351592082/07aa8ea6/11281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3323" y="1124744"/>
            <a:ext cx="383067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04862" y="76807"/>
            <a:ext cx="6408712" cy="33269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Find pairs.</a:t>
            </a:r>
            <a:endParaRPr lang="ru-RU" sz="8000" b="1" i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</a:endParaRPr>
          </a:p>
          <a:p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Найди рифму </a:t>
            </a:r>
          </a:p>
          <a:p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к словам</a:t>
            </a:r>
            <a:r>
              <a:rPr lang="en-US" sz="80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endParaRPr lang="ru-RU" sz="8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Усатый нянь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45413" y="57327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722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992" y="-40721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4248472" cy="5544616"/>
          </a:xfrm>
        </p:spPr>
        <p:txBody>
          <a:bodyPr>
            <a:normAutofit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mouse </a:t>
            </a: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house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cat - hat 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pen-hen- ten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hi-pie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name- game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box -fox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53924" y="321125"/>
            <a:ext cx="2843664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6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1-я команда:</a:t>
            </a:r>
            <a:endParaRPr lang="ru-RU" sz="3600" b="1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10991" y="321125"/>
            <a:ext cx="3702873" cy="685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6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36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2-я команда:</a:t>
            </a:r>
            <a:endParaRPr lang="ru-RU" sz="3600" b="1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91164" y="1062133"/>
            <a:ext cx="3830811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donkey-monkey</a:t>
            </a:r>
          </a:p>
          <a:p>
            <a:pPr algn="ctr">
              <a:lnSpc>
                <a:spcPct val="12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cock-clock</a:t>
            </a:r>
          </a:p>
          <a:p>
            <a:pPr algn="ctr">
              <a:lnSpc>
                <a:spcPct val="12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carrot-parrot</a:t>
            </a:r>
          </a:p>
          <a:p>
            <a:pPr algn="ctr">
              <a:lnSpc>
                <a:spcPct val="12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fine-nine</a:t>
            </a:r>
          </a:p>
          <a:p>
            <a:pPr algn="ctr">
              <a:lnSpc>
                <a:spcPct val="12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how-cow</a:t>
            </a:r>
          </a:p>
          <a:p>
            <a:pPr algn="ctr">
              <a:lnSpc>
                <a:spcPct val="120000"/>
              </a:lnSpc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my-bye</a:t>
            </a:r>
          </a:p>
        </p:txBody>
      </p:sp>
    </p:spTree>
    <p:extLst>
      <p:ext uri="{BB962C8B-B14F-4D97-AF65-F5344CB8AC3E}">
        <p14:creationId xmlns:p14="http://schemas.microsoft.com/office/powerpoint/2010/main" xmlns="" val="36039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450912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1" u="sng" dirty="0" smtClean="0">
                <a:latin typeface="Times New Roman"/>
                <a:ea typeface="Calibri"/>
                <a:cs typeface="Times New Roman"/>
              </a:rPr>
              <a:t>Нарисуй инопланетянина по описанию: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 is not big. His body is long. His head is big.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 big green eyes, a big mouth and a short nose.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ears are long.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has two long arms and two short legs.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feet and hands  are big, his fingers and toes are long.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9904" y="260647"/>
            <a:ext cx="6040288" cy="2253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«Station of paintings»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/ </a:t>
            </a:r>
            <a:b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«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C</a:t>
            </a:r>
            <a:r>
              <a:rPr lang="ru-RU" sz="4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танция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рисунков»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(задание </a:t>
            </a:r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для болельщиков)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3" descr="F:\Алсу Гилемхановна\КАРТИНКИ\картинки-мультики\orig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60167"/>
            <a:ext cx="2512769" cy="225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mozhet_tvorchestvo_moe_vyzovit_somnenie_V_les_prihodit_skazka_Sneg_kak_chistyj_list_V_raznocvetnyh_(vmuzice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12289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41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303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401019"/>
          </a:xfrm>
        </p:spPr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«Grammatical station»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/ «Грамматическая станция»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4978896" cy="4150717"/>
          </a:xfrm>
        </p:spPr>
        <p:txBody>
          <a:bodyPr>
            <a:normAutofit fontScale="92500" lnSpcReduction="10000"/>
          </a:bodyPr>
          <a:lstStyle/>
          <a:p>
            <a:pPr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Вставьте пропущенные слова в предложения: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b="1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</a:t>
            </a:r>
            <a:r>
              <a:rPr lang="ru-RU" sz="44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400" b="1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</a:t>
            </a:r>
            <a:r>
              <a:rPr lang="ru-RU" sz="44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4400" b="1" i="1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</a:t>
            </a:r>
            <a:r>
              <a:rPr lang="ru-RU" sz="44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ru-RU" sz="4400" b="1" i="1" u="sng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ru-RU" sz="44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</a:t>
            </a:r>
            <a:r>
              <a:rPr lang="ru-RU" sz="4400" b="1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ru-RU" sz="44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i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have got/ has got</a:t>
            </a: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2" name="Picture 8" descr="http://muzuz.ru/uploads/images/k/t/o/kto_tam_djadja_fedor_2013_devochki_i_malchiki_minus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5912" y="1399364"/>
            <a:ext cx="3734533" cy="5355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98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95786"/>
            <a:ext cx="7056784" cy="5913533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I </a:t>
            </a:r>
            <a:r>
              <a:rPr lang="en-US" sz="4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dog.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My name  </a:t>
            </a:r>
            <a:r>
              <a:rPr lang="en-US" sz="4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4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Sharik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I </a:t>
            </a:r>
            <a:r>
              <a:rPr lang="en-US" sz="4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smart and strong.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My friend </a:t>
            </a:r>
            <a:r>
              <a:rPr lang="en-US" sz="4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Diadia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Fiodor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We </a:t>
            </a:r>
            <a:r>
              <a:rPr lang="en-US" sz="4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friends.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img0.joyreactor.cc/pics/post/%D0%9C%D0%BE%D1%8F-%D0%A3%D0%BA%D1%80%D0%B0%D1%97%D0%BD%D0%B0-%D1%84%D1%8D%D0%BD%D0%B4%D0%BE%D0%BC%D1%8B-%D0%BD%D0%BE%D0%B2%D0%BE%D1%81%D1%82%D0%B8-WTF!-2358738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78"/>
          <a:stretch/>
        </p:blipFill>
        <p:spPr bwMode="auto">
          <a:xfrm flipH="1">
            <a:off x="5823977" y="832272"/>
            <a:ext cx="414811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7504" y="116632"/>
            <a:ext cx="8928992" cy="24165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66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601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6600"/>
                </a:solidFill>
                <a:latin typeface="Times New Roman"/>
                <a:ea typeface="Calibri"/>
              </a:rPr>
              <a:t>Dear friends, today you are passengers of this train. We are going to travel to English Land…</a:t>
            </a:r>
            <a:r>
              <a:rPr lang="ru-RU" b="1" dirty="0">
                <a:solidFill>
                  <a:srgbClr val="006600"/>
                </a:solidFill>
                <a:latin typeface="Times New Roman"/>
                <a:ea typeface="Calibri"/>
              </a:rPr>
              <a:t/>
            </a:r>
            <a:br>
              <a:rPr lang="ru-RU" b="1" dirty="0">
                <a:solidFill>
                  <a:srgbClr val="006600"/>
                </a:solidFill>
                <a:latin typeface="Times New Roman"/>
                <a:ea typeface="Calibri"/>
              </a:rPr>
            </a:b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08" y="2243137"/>
            <a:ext cx="9175750" cy="461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Из Мультфильмов Песенка О Лете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29013" y="5821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731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7504" y="58980"/>
            <a:ext cx="8928992" cy="1785844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66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Buratino</a:t>
            </a:r>
            <a:r>
              <a:rPr lang="ru-RU" sz="6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6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US" sz="6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6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father</a:t>
            </a:r>
            <a:r>
              <a:rPr lang="en-US" sz="6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6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08520" y="2017810"/>
            <a:ext cx="3672408" cy="3832078"/>
          </a:xfrm>
          <a:prstGeom prst="rect">
            <a:avLst/>
          </a:prstGeom>
        </p:spPr>
      </p:pic>
      <p:pic>
        <p:nvPicPr>
          <p:cNvPr id="1026" name="Picture 2" descr="http://www.playcast.ru/uploads/2015/10/13/154378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364088" y="1484784"/>
            <a:ext cx="3454944" cy="4866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04359" y="407823"/>
            <a:ext cx="25779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has got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407823"/>
            <a:ext cx="25779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has got</a:t>
            </a:r>
            <a:r>
              <a:rPr lang="en-US" sz="6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en-US" sz="73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Malvina</a:t>
            </a:r>
            <a:r>
              <a:rPr lang="ru-RU" sz="7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en-US" sz="7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</a:t>
            </a:r>
            <a:r>
              <a:rPr lang="en-US" sz="7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dog.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-65852"/>
            <a:ext cx="3109229" cy="1622643"/>
          </a:xfrm>
          <a:prstGeom prst="rect">
            <a:avLst/>
          </a:prstGeom>
        </p:spPr>
      </p:pic>
      <p:pic>
        <p:nvPicPr>
          <p:cNvPr id="1028" name="Picture 4" descr="http://ru.static.z-dn.net/files/d8f/899868a750d1df8c4c7342288ddb6b5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09575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laying-field.ru/img/2015/052023/34443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4173" y="1954378"/>
            <a:ext cx="3304547" cy="4149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46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13792"/>
            <a:ext cx="8928992" cy="1143000"/>
          </a:xfrm>
        </p:spPr>
        <p:txBody>
          <a:bodyPr>
            <a:no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en-US" sz="5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Kolobo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</a:t>
            </a:r>
            <a:r>
              <a:rPr lang="en-US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grandparents.</a:t>
            </a:r>
            <a:endParaRPr lang="ru-RU" sz="5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413792"/>
            <a:ext cx="2466117" cy="1287016"/>
          </a:xfrm>
          <a:prstGeom prst="rect">
            <a:avLst/>
          </a:prstGeom>
        </p:spPr>
      </p:pic>
      <p:pic>
        <p:nvPicPr>
          <p:cNvPr id="2050" name="Picture 2" descr="http://nachalo4ka.ru/wp-content/uploads/2014/08/Ded-stari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8"/>
            <a:ext cx="3156347" cy="32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mg-fotki.yandex.ru/get/9742/183366792.43a/0_1702f5_7b8a2b2a_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8825" y="2276872"/>
            <a:ext cx="3960616" cy="3628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nachalo4ka.ru/wp-content/uploads/2014/08/Kolob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7641" y="3830692"/>
            <a:ext cx="2568718" cy="221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307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4" name="Picture 6" descr="https://img-fotki.yandex.ru/get/6617/83813999.11a5/0_dc35e_76236535_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40724"/>
            <a:ext cx="4035896" cy="420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sunkrug.ru/upload/iblock/2e4/2e43e1f5248618f76b13936795538e24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EFB"/>
              </a:clrFrom>
              <a:clrTo>
                <a:srgbClr val="F5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692" y="2564904"/>
            <a:ext cx="374441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13792"/>
            <a:ext cx="8928992" cy="2007096"/>
          </a:xfrm>
        </p:spPr>
        <p:txBody>
          <a:bodyPr>
            <a:no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5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Cheburashka</a:t>
            </a: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5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Gena</a:t>
            </a: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 Crocodile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en-US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friends.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1507323"/>
            <a:ext cx="22322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u="sng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have got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12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6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Alionushka</a:t>
            </a:r>
            <a:r>
              <a:rPr lang="en-US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en-US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6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brother</a:t>
            </a:r>
            <a:r>
              <a:rPr lang="en-US" sz="6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6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301809"/>
            <a:ext cx="2246973" cy="1173543"/>
          </a:xfrm>
          <a:prstGeom prst="rect">
            <a:avLst/>
          </a:prstGeom>
        </p:spPr>
      </p:pic>
      <p:pic>
        <p:nvPicPr>
          <p:cNvPr id="4" name="Picture 6" descr="http://img-fotki.yandex.ru/get/5308/89635038.629/0_6fe1d_43c9d109_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92276"/>
            <a:ext cx="6048672" cy="5058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1691680" y="1692276"/>
            <a:ext cx="1440160" cy="1448692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045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30" name="Picture 6" descr="http://galerey-room.ru/images/072328_138552620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52629"/>
            <a:ext cx="2843808" cy="28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11.deviantart.net/9629/th/pre/i/2015/173/3/a/colorful_tree_with_butterflies_by_artbeautifulcloth-d8ybe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39853"/>
            <a:ext cx="2676525" cy="271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4364"/>
          <a:stretch/>
        </p:blipFill>
        <p:spPr>
          <a:xfrm>
            <a:off x="899592" y="3575640"/>
            <a:ext cx="7955359" cy="2520280"/>
          </a:xfrm>
          <a:prstGeom prst="rect">
            <a:avLst/>
          </a:prstGeom>
        </p:spPr>
      </p:pic>
      <p:pic>
        <p:nvPicPr>
          <p:cNvPr id="1026" name="Picture 2" descr="http://img-fotki.yandex.ru/get/6410/47407354.7b4/0_f65cf_6ffeee23_ori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97284" flipH="1">
            <a:off x="6238717" y="34168"/>
            <a:ext cx="2889520" cy="19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4202"/>
            <a:ext cx="6336704" cy="1470025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solidFill>
                  <a:srgbClr val="009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 of </a:t>
            </a:r>
            <a:br>
              <a:rPr lang="en-US" sz="7200" b="1" dirty="0" smtClean="0">
                <a:solidFill>
                  <a:srgbClr val="009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7200" b="1" dirty="0" err="1" smtClean="0">
                <a:solidFill>
                  <a:srgbClr val="0094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musik</a:t>
            </a:r>
            <a:endParaRPr lang="ru-RU" sz="7200" b="1" dirty="0">
              <a:solidFill>
                <a:srgbClr val="0094C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://www.playcast.ru/uploads/2015/04/07/1304704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4983" y="4880476"/>
            <a:ext cx="514806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playcast.ru/uploads/2015/04/07/13047048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81"/>
          <a:stretch/>
        </p:blipFill>
        <p:spPr bwMode="auto">
          <a:xfrm>
            <a:off x="-33000" y="4880477"/>
            <a:ext cx="406794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715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401019"/>
          </a:xfrm>
        </p:spPr>
        <p:txBody>
          <a:bodyPr>
            <a:noAutofit/>
          </a:bodyPr>
          <a:lstStyle/>
          <a:p>
            <a:r>
              <a:rPr lang="en-US" sz="4800" b="1" i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«Station of Riddles»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/ </a:t>
            </a:r>
            <a:b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</a:b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«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C</a:t>
            </a:r>
            <a:r>
              <a:rPr lang="ru-RU" sz="48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танция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r>
              <a:rPr lang="ru-RU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загадок»</a:t>
            </a:r>
            <a:r>
              <a:rPr lang="en-US" sz="4800" b="1" i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 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2060848"/>
            <a:ext cx="4618856" cy="4464496"/>
          </a:xfrm>
        </p:spPr>
        <p:txBody>
          <a:bodyPr>
            <a:normAutofit lnSpcReduction="10000"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Translate the text.</a:t>
            </a: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Переведите текст и отгадайте загадку</a:t>
            </a:r>
            <a:endParaRPr lang="ru-RU" sz="4400" b="1" i="1" dirty="0"/>
          </a:p>
        </p:txBody>
      </p:sp>
      <p:pic>
        <p:nvPicPr>
          <p:cNvPr id="3074" name="Picture 2" descr="F:\Алсу Гилемхановна\КАРТИНКИ\картинки-мультики\luntik111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" y="1628800"/>
            <a:ext cx="5007953" cy="5308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698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72816"/>
            <a:ext cx="5400600" cy="4752528"/>
          </a:xfrm>
        </p:spPr>
        <p:txBody>
          <a:bodyPr>
            <a:noAutofit/>
          </a:bodyPr>
          <a:lstStyle/>
          <a:p>
            <a:pPr indent="450215" algn="l">
              <a:lnSpc>
                <a:spcPct val="107000"/>
              </a:lnSpc>
              <a:spcAft>
                <a:spcPts val="0"/>
              </a:spcAft>
            </a:pP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very little</a:t>
            </a: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 green. I can jump. I can swim. </a:t>
            </a: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eat flies</a:t>
            </a: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 croak. </a:t>
            </a:r>
            <a:endParaRPr lang="ru-RU" sz="4800" dirty="0"/>
          </a:p>
        </p:txBody>
      </p:sp>
      <p:pic>
        <p:nvPicPr>
          <p:cNvPr id="9218" name="Picture 2" descr="http://900igr.net/datai/skazki-i-igry/Teremok-1.files/0005-009-Priskakala-ljagushka-kvakushk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0924" y="1700808"/>
            <a:ext cx="3341662" cy="4958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55050"/>
            <a:ext cx="83389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>
                <a:solidFill>
                  <a:srgbClr val="FF0000"/>
                </a:solidFill>
              </a:rPr>
              <a:t>Who is</a:t>
            </a:r>
            <a:r>
              <a:rPr lang="ru-RU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>
                <a:solidFill>
                  <a:srgbClr val="FF0000"/>
                </a:solidFill>
              </a:rPr>
              <a:t> it</a:t>
            </a:r>
            <a:r>
              <a:rPr lang="ru-RU" sz="8000" b="1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754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7506" y="1318831"/>
            <a:ext cx="8640960" cy="2808312"/>
          </a:xfrm>
        </p:spPr>
        <p:txBody>
          <a:bodyPr/>
          <a:lstStyle/>
          <a:p>
            <a:pPr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from Africa. I am green</a:t>
            </a: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 big. I am strong. I can swim very well. I like </a:t>
            </a:r>
            <a:r>
              <a:rPr lang="en-US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fish.</a:t>
            </a:r>
            <a:endParaRPr lang="ru-RU" dirty="0"/>
          </a:p>
        </p:txBody>
      </p:sp>
      <p:pic>
        <p:nvPicPr>
          <p:cNvPr id="5124" name="Picture 4" descr="http://clipartsign.com/upload/2016/05/18/crocodile-clipart-clipart-for-you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4005064"/>
            <a:ext cx="7967865" cy="262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37506" y="161021"/>
            <a:ext cx="8640960" cy="11797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Font typeface="Arial" pitchFamily="34" charset="0"/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55050"/>
            <a:ext cx="83389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>
                <a:solidFill>
                  <a:srgbClr val="FF0000"/>
                </a:solidFill>
              </a:rPr>
              <a:t>Who is</a:t>
            </a:r>
            <a:r>
              <a:rPr lang="ru-RU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>
                <a:solidFill>
                  <a:srgbClr val="FF0000"/>
                </a:solidFill>
              </a:rPr>
              <a:t> it</a:t>
            </a:r>
            <a:r>
              <a:rPr lang="ru-RU" sz="8000" b="1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5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478488"/>
            <a:ext cx="4629200" cy="4902840"/>
          </a:xfrm>
        </p:spPr>
        <p:txBody>
          <a:bodyPr>
            <a:normAutofit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from Russia.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 very big and brown. I can run, climb. I live in the forest. I like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honey.</a:t>
            </a:r>
            <a:endParaRPr lang="ru-RU" dirty="0"/>
          </a:p>
        </p:txBody>
      </p:sp>
      <p:pic>
        <p:nvPicPr>
          <p:cNvPr id="6146" name="Picture 2" descr="http://orlandosbloom.com/images/55fbeff2482c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4076626" cy="3877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529" y="155049"/>
            <a:ext cx="83389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>
                <a:solidFill>
                  <a:srgbClr val="FF0000"/>
                </a:solidFill>
              </a:rPr>
              <a:t>Who is</a:t>
            </a:r>
            <a:r>
              <a:rPr lang="ru-RU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>
                <a:solidFill>
                  <a:srgbClr val="FF0000"/>
                </a:solidFill>
              </a:rPr>
              <a:t> it</a:t>
            </a:r>
            <a:r>
              <a:rPr lang="ru-RU" sz="8000" b="1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48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1196752"/>
            <a:ext cx="5652120" cy="3946450"/>
          </a:xfrm>
        </p:spPr>
        <p:txBody>
          <a:bodyPr>
            <a:normAutofit/>
          </a:bodyPr>
          <a:lstStyle/>
          <a:p>
            <a:r>
              <a:rPr lang="ru-RU" sz="5800" b="1" i="1" dirty="0">
                <a:solidFill>
                  <a:srgbClr val="C00000"/>
                </a:solidFill>
                <a:latin typeface="Times New Roman"/>
                <a:ea typeface="Calibri"/>
              </a:rPr>
              <a:t>«</a:t>
            </a:r>
            <a:r>
              <a:rPr lang="ru-RU" sz="5800" b="1" i="1" dirty="0" err="1" smtClean="0">
                <a:solidFill>
                  <a:srgbClr val="C00000"/>
                </a:solidFill>
                <a:latin typeface="Times New Roman"/>
                <a:ea typeface="Calibri"/>
              </a:rPr>
              <a:t>Phonetic</a:t>
            </a:r>
            <a:r>
              <a:rPr lang="ru-RU" sz="58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 </a:t>
            </a:r>
            <a:br>
              <a:rPr lang="ru-RU" sz="5800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en-US" sz="58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station</a:t>
            </a:r>
            <a:r>
              <a:rPr lang="ru-RU" sz="58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»/ «Фонетическая станция»</a:t>
            </a:r>
            <a:endParaRPr lang="ru-RU" sz="5800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Asus\Desktop\ГРУППА 2015-2\картинки-мультики\0_72b72_d30e69f6_L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405549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051720" y="1412776"/>
            <a:ext cx="1800200" cy="936104"/>
          </a:xfrm>
          <a:prstGeom prst="ellipse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489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772816"/>
            <a:ext cx="6336704" cy="4896544"/>
          </a:xfrm>
        </p:spPr>
        <p:txBody>
          <a:bodyPr>
            <a:normAutofit/>
          </a:bodyPr>
          <a:lstStyle/>
          <a:p>
            <a:pPr algn="l">
              <a:lnSpc>
                <a:spcPct val="107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not big. I am  not small. I am cunning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orange. I like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mice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chickens and hares. </a:t>
            </a:r>
            <a:endParaRPr lang="ru-RU" dirty="0"/>
          </a:p>
        </p:txBody>
      </p:sp>
      <p:pic>
        <p:nvPicPr>
          <p:cNvPr id="7170" name="Picture 2" descr="http://gorinalw.3dn.ru/SERII/Igroteka/Kolobok/Repka/lisa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4168" y="1654427"/>
            <a:ext cx="2873876" cy="5191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8529" y="155049"/>
            <a:ext cx="83389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>
                <a:solidFill>
                  <a:srgbClr val="FF0000"/>
                </a:solidFill>
              </a:rPr>
              <a:t>Who is</a:t>
            </a:r>
            <a:r>
              <a:rPr lang="ru-RU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>
                <a:solidFill>
                  <a:srgbClr val="FF0000"/>
                </a:solidFill>
              </a:rPr>
              <a:t> it</a:t>
            </a:r>
            <a:r>
              <a:rPr lang="ru-RU" sz="8000" b="1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935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988840"/>
            <a:ext cx="5133256" cy="4146974"/>
          </a:xfrm>
        </p:spPr>
        <p:txBody>
          <a:bodyPr>
            <a:normAutofit fontScale="90000"/>
          </a:bodyPr>
          <a:lstStyle/>
          <a:p>
            <a:pPr indent="450215" algn="l">
              <a:lnSpc>
                <a:spcPct val="107000"/>
              </a:lnSpc>
              <a:spcAft>
                <a:spcPts val="0"/>
              </a:spcAft>
            </a:pPr>
            <a:r>
              <a:rPr lang="en-US" sz="5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not small.  </a:t>
            </a:r>
            <a:r>
              <a:rPr lang="en-US" sz="5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5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5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5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am  not big. I can run, jump, climb. </a:t>
            </a:r>
            <a:r>
              <a:rPr lang="en-US" sz="5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5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53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en-US" sz="53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like milk. I like mice. I live in the house. 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8194" name="Picture 2" descr="http://sp-orenmama.ru/sp/photos/s/be/be7372478e73cb76a634ef8690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1988840"/>
            <a:ext cx="3189954" cy="4557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55050"/>
            <a:ext cx="83389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000" b="1" dirty="0">
                <a:solidFill>
                  <a:srgbClr val="FF0000"/>
                </a:solidFill>
              </a:rPr>
              <a:t>Who is</a:t>
            </a:r>
            <a:r>
              <a:rPr lang="ru-RU" sz="8000" b="1" dirty="0">
                <a:solidFill>
                  <a:srgbClr val="FF0000"/>
                </a:solidFill>
              </a:rPr>
              <a:t> </a:t>
            </a:r>
            <a:r>
              <a:rPr lang="en-US" sz="8000" b="1" dirty="0">
                <a:solidFill>
                  <a:srgbClr val="FF0000"/>
                </a:solidFill>
              </a:rPr>
              <a:t> it</a:t>
            </a:r>
            <a:r>
              <a:rPr lang="ru-RU" sz="8000" b="1" dirty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450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i="1" u="sng" dirty="0" smtClean="0">
                <a:latin typeface="Times New Roman"/>
                <a:ea typeface="Calibri"/>
                <a:cs typeface="Times New Roman"/>
              </a:rPr>
              <a:t>Нарисуй инопланетянина по описанию: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Он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небольшой</a:t>
            </a:r>
            <a:r>
              <a:rPr lang="en-US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Его тело длинное</a:t>
            </a:r>
            <a:r>
              <a:rPr lang="en-US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Его голова большая</a:t>
            </a:r>
            <a:r>
              <a:rPr lang="en-US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Он имеет большие зеленые глаза</a:t>
            </a:r>
            <a:r>
              <a:rPr lang="en-US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большой рот и короткий нос</a:t>
            </a:r>
            <a:r>
              <a:rPr lang="en-US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Его уши длинные</a:t>
            </a:r>
            <a:r>
              <a:rPr lang="en-US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Он имеет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2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длинных руки и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2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короткие ноги</a:t>
            </a:r>
            <a:r>
              <a:rPr lang="en-US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Его ступни большие, его пальцы и зубы длинные.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9904" y="260648"/>
            <a:ext cx="6040288" cy="1800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«Station of paintings»</a:t>
            </a:r>
            <a:r>
              <a:rPr lang="ru-RU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/ </a:t>
            </a:r>
            <a:br>
              <a:rPr lang="ru-RU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</a:br>
            <a:r>
              <a:rPr lang="ru-RU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«</a:t>
            </a:r>
            <a:r>
              <a:rPr lang="en-US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C</a:t>
            </a:r>
            <a:r>
              <a:rPr lang="ru-RU" sz="4800" b="1" i="1" dirty="0" err="1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танция</a:t>
            </a:r>
            <a:r>
              <a:rPr lang="en-US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 </a:t>
            </a:r>
            <a:r>
              <a:rPr lang="ru-RU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рисунков»</a:t>
            </a:r>
            <a:r>
              <a:rPr lang="en-US" sz="4800" b="1" i="1" dirty="0" smtClean="0">
                <a:solidFill>
                  <a:srgbClr val="C0504D">
                    <a:lumMod val="50000"/>
                  </a:srgbClr>
                </a:solidFill>
                <a:latin typeface="Times New Roman"/>
                <a:ea typeface="Calibri"/>
              </a:rPr>
              <a:t> </a:t>
            </a:r>
            <a:endParaRPr lang="ru-RU" sz="4800" b="1" i="1" dirty="0">
              <a:solidFill>
                <a:srgbClr val="C0504D">
                  <a:lumMod val="50000"/>
                </a:srgbClr>
              </a:solidFill>
            </a:endParaRPr>
          </a:p>
        </p:txBody>
      </p:sp>
      <p:pic>
        <p:nvPicPr>
          <p:cNvPr id="7" name="Picture 3" descr="F:\Алсу Гилемхановна\КАРТИНКИ\картинки-мультики\orig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60167"/>
            <a:ext cx="2512769" cy="225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mozhet_tvorchestvo_moe_vyzovit_somnenie_V_les_prihodit_skazka_Sneg_kak_chistyj_list_V_raznocvetnyh_(vmuzice.co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12289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84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28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303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0" y="44624"/>
            <a:ext cx="9144000" cy="6779932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13622" y="1916832"/>
            <a:ext cx="60147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4800" b="0" i="0" u="none" strike="noStrike" cap="none" normalizeH="0" baseline="0" dirty="0" smtClean="0">
                <a:ln>
                  <a:noFill/>
                </a:ln>
                <a:solidFill>
                  <a:srgbClr val="020A1B"/>
                </a:solidFill>
                <a:effectLst/>
                <a:latin typeface="Times New Roman" panose="02020603050405020304" pitchFamily="18" charset="0"/>
                <a:ea typeface="+mn-ea" charset="0"/>
                <a:cs typeface="Times New Roman" panose="02020603050405020304" pitchFamily="18" charset="0"/>
              </a:rPr>
              <a:t>Repetition – the mother</a:t>
            </a:r>
            <a:endParaRPr kumimoji="0" lang="ru-RU" altLang="ru-RU" sz="4800" b="0" i="0" u="none" strike="noStrike" cap="none" normalizeH="0" baseline="0" dirty="0" smtClean="0">
              <a:ln>
                <a:noFill/>
              </a:ln>
              <a:solidFill>
                <a:srgbClr val="020A1B"/>
              </a:solidFill>
              <a:effectLst/>
              <a:latin typeface="Times New Roman" panose="02020603050405020304" pitchFamily="18" charset="0"/>
              <a:ea typeface="+mn-ea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4800" b="0" i="0" u="none" strike="noStrike" cap="none" normalizeH="0" baseline="0" dirty="0" smtClean="0">
                <a:ln>
                  <a:noFill/>
                </a:ln>
                <a:solidFill>
                  <a:srgbClr val="020A1B"/>
                </a:solidFill>
                <a:effectLst/>
                <a:latin typeface="Times New Roman" panose="02020603050405020304" pitchFamily="18" charset="0"/>
                <a:ea typeface="+mn-ea" charset="0"/>
                <a:cs typeface="Times New Roman" panose="02020603050405020304" pitchFamily="18" charset="0"/>
              </a:rPr>
              <a:t>of  learning. </a:t>
            </a: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683568" y="4005064"/>
            <a:ext cx="671209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4800" b="0" i="0" u="none" strike="noStrike" cap="none" normalizeH="0" baseline="0" dirty="0" smtClean="0">
                <a:ln>
                  <a:noFill/>
                </a:ln>
                <a:solidFill>
                  <a:srgbClr val="020A1B"/>
                </a:solidFill>
                <a:effectLst/>
                <a:latin typeface="Times New Roman" panose="02020603050405020304" pitchFamily="18" charset="0"/>
                <a:ea typeface="+mn-ea" charset="0"/>
                <a:cs typeface="Times New Roman" panose="02020603050405020304" pitchFamily="18" charset="0"/>
              </a:rPr>
              <a:t>The knowlege - the    best </a:t>
            </a:r>
            <a:endParaRPr kumimoji="0" lang="ru-RU" altLang="ru-RU" sz="4800" b="0" i="0" u="none" strike="noStrike" cap="none" normalizeH="0" baseline="0" dirty="0" smtClean="0">
              <a:ln>
                <a:noFill/>
              </a:ln>
              <a:solidFill>
                <a:srgbClr val="020A1B"/>
              </a:solidFill>
              <a:effectLst/>
              <a:latin typeface="Times New Roman" panose="02020603050405020304" pitchFamily="18" charset="0"/>
              <a:ea typeface="+mn-ea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4800" b="0" i="0" u="none" strike="noStrike" cap="none" normalizeH="0" baseline="0" dirty="0" smtClean="0">
                <a:ln>
                  <a:noFill/>
                </a:ln>
                <a:solidFill>
                  <a:srgbClr val="020A1B"/>
                </a:solidFill>
                <a:effectLst/>
                <a:latin typeface="Times New Roman" panose="02020603050405020304" pitchFamily="18" charset="0"/>
                <a:ea typeface="+mn-ea" charset="0"/>
                <a:cs typeface="Times New Roman" panose="02020603050405020304" pitchFamily="18" charset="0"/>
              </a:rPr>
              <a:t>wealth. </a:t>
            </a: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776" y="566097"/>
            <a:ext cx="8002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CD620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en-US" sz="5400" b="1" dirty="0">
                <a:solidFill>
                  <a:srgbClr val="CD620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Station of </a:t>
            </a:r>
            <a:r>
              <a:rPr lang="ru-RU" sz="5400" b="1" dirty="0" err="1">
                <a:solidFill>
                  <a:srgbClr val="CD620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proverbs</a:t>
            </a:r>
            <a:r>
              <a:rPr lang="ru-RU" sz="5400" b="1" dirty="0">
                <a:solidFill>
                  <a:srgbClr val="CD6209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endParaRPr lang="ru-RU" sz="5400" dirty="0">
              <a:solidFill>
                <a:srgbClr val="CD620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02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214290"/>
            <a:ext cx="550072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92D050"/>
                </a:solidFill>
                <a:latin typeface="Comic Sans MS" pitchFamily="66" charset="0"/>
              </a:rPr>
              <a:t> </a:t>
            </a:r>
            <a:r>
              <a:rPr lang="en-US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Who is this? 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931663" y="1766343"/>
            <a:ext cx="478634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b="1" dirty="0" smtClean="0">
                <a:latin typeface="Comic Sans MS" pitchFamily="66" charset="0"/>
                <a:ea typeface="Times New Roman" pitchFamily="18" charset="0"/>
              </a:rPr>
              <a:t>She is a very nice little girl. She has a skirt</a:t>
            </a:r>
            <a:r>
              <a:rPr lang="ru-RU" sz="2800" b="1" dirty="0" smtClean="0">
                <a:latin typeface="Comic Sans MS" pitchFamily="66" charset="0"/>
                <a:ea typeface="Times New Roman" pitchFamily="18" charset="0"/>
              </a:rPr>
              <a:t> </a:t>
            </a:r>
            <a:r>
              <a:rPr lang="en-US" sz="2800" b="1" dirty="0" smtClean="0">
                <a:latin typeface="Comic Sans MS" pitchFamily="66" charset="0"/>
                <a:ea typeface="Times New Roman" pitchFamily="18" charset="0"/>
              </a:rPr>
              <a:t>and  a white blouse on. There is a red hat on her head. She has a </a:t>
            </a:r>
            <a:r>
              <a:rPr lang="en-US" sz="2800" b="1" dirty="0" smtClean="0">
                <a:latin typeface="Comic Sans MS" pitchFamily="66" charset="0"/>
              </a:rPr>
              <a:t>mother and a grandmother.</a:t>
            </a:r>
          </a:p>
        </p:txBody>
      </p:sp>
      <p:pic>
        <p:nvPicPr>
          <p:cNvPr id="11" name="Picture 12" descr="http://img-fotki.yandex.ru/get/6423/121088187.23f/0_80429_a4bc62fa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644" y="357166"/>
            <a:ext cx="3852402" cy="509577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243172" y="4929716"/>
            <a:ext cx="4115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Little Red Riding Hood</a:t>
            </a:r>
            <a:endParaRPr lang="en-US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14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57875" y="692696"/>
            <a:ext cx="557216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92D050"/>
                </a:solidFill>
                <a:latin typeface="Comic Sans MS" pitchFamily="66" charset="0"/>
              </a:rPr>
              <a:t> </a:t>
            </a:r>
            <a:r>
              <a:rPr lang="en-US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Who is this? </a:t>
            </a:r>
            <a:endParaRPr lang="ru-RU" sz="4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Picture 2" descr="http://img3.proshkolu.ru/content/media/pic/std/2000000/1639000/1638556-582bbbcf38d9bb90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0573" y="491313"/>
            <a:ext cx="4622573" cy="4622574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491880" y="1988840"/>
            <a:ext cx="535784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2800" b="1" dirty="0" smtClean="0">
                <a:latin typeface="Comic Sans MS" pitchFamily="66" charset="0"/>
                <a:ea typeface="Times New Roman" pitchFamily="18" charset="0"/>
              </a:rPr>
              <a:t>She is a very nice girl. She has</a:t>
            </a:r>
            <a:r>
              <a:rPr lang="ru-RU" sz="2800" b="1" dirty="0" smtClean="0">
                <a:latin typeface="Comic Sans MS" pitchFamily="66" charset="0"/>
                <a:ea typeface="Times New Roman" pitchFamily="18" charset="0"/>
              </a:rPr>
              <a:t> </a:t>
            </a:r>
            <a:r>
              <a:rPr lang="en-US" sz="2800" b="1" dirty="0" smtClean="0">
                <a:latin typeface="Comic Sans MS" pitchFamily="66" charset="0"/>
                <a:ea typeface="Times New Roman" pitchFamily="18" charset="0"/>
              </a:rPr>
              <a:t>a round face. Her eyes are large and blue. Her hair is long. It is blue. She has  a big bow on her head. She can read and write.</a:t>
            </a:r>
            <a:endParaRPr lang="en-US" sz="2800" b="1" dirty="0" smtClean="0"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5214950"/>
            <a:ext cx="18277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Comic Sans MS" pitchFamily="66" charset="0"/>
              </a:rPr>
              <a:t>Malvina</a:t>
            </a:r>
            <a:endParaRPr lang="ru-RU" sz="36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12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 descr="http://wallpapercave.com/wp/nLCoyM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6704"/>
            <a:ext cx="8394840" cy="612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016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45000" y="55793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795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14014" y="33908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9952" y="1052736"/>
            <a:ext cx="4572000" cy="503214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en-US" sz="6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Thank you for the game. Keep it so! Good luck everybody</a:t>
            </a:r>
            <a:r>
              <a:rPr lang="ru-RU" sz="6000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!</a:t>
            </a:r>
            <a:endParaRPr lang="ru-RU" sz="60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5" name="Picture 2" descr="http://boombob.ru/img/picture/May/19/b98e5d6cec73018eedc9ac2a45374182/2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E9E7E8"/>
              </a:clrFrom>
              <a:clrTo>
                <a:srgbClr val="E9E7E8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847" r="12059"/>
          <a:stretch/>
        </p:blipFill>
        <p:spPr bwMode="auto">
          <a:xfrm>
            <a:off x="395536" y="1484784"/>
            <a:ext cx="3898889" cy="37444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5326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30" name="Picture 6" descr="http://galerey-room.ru/images/072328_13855262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52629"/>
            <a:ext cx="2843808" cy="28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11.deviantart.net/9629/th/pre/i/2015/173/3/a/colorful_tree_with_butterflies_by_artbeautifulcloth-d8ybe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39853"/>
            <a:ext cx="2676525" cy="271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4364"/>
          <a:stretch/>
        </p:blipFill>
        <p:spPr>
          <a:xfrm>
            <a:off x="899592" y="3575640"/>
            <a:ext cx="7955359" cy="2520280"/>
          </a:xfrm>
          <a:prstGeom prst="rect">
            <a:avLst/>
          </a:prstGeom>
        </p:spPr>
      </p:pic>
      <p:pic>
        <p:nvPicPr>
          <p:cNvPr id="1026" name="Picture 2" descr="http://img-fotki.yandex.ru/get/6410/47407354.7b4/0_f65cf_6ffeee23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97284" flipH="1">
            <a:off x="6238717" y="34168"/>
            <a:ext cx="2889520" cy="19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334202"/>
            <a:ext cx="6336704" cy="1470025"/>
          </a:xfrm>
        </p:spPr>
        <p:txBody>
          <a:bodyPr>
            <a:noAutofit/>
          </a:bodyPr>
          <a:lstStyle/>
          <a:p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A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magic</a:t>
            </a:r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trip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/>
            </a:r>
            <a:b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</a:b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to</a:t>
            </a:r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English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Land</a:t>
            </a:r>
            <a:endParaRPr lang="ru-RU" sz="7200" dirty="0">
              <a:solidFill>
                <a:srgbClr val="0094C8"/>
              </a:solidFill>
            </a:endParaRPr>
          </a:p>
        </p:txBody>
      </p:sp>
      <p:pic>
        <p:nvPicPr>
          <p:cNvPr id="1032" name="Picture 8" descr="http://www.playcast.ru/uploads/2015/04/07/1304704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4983" y="4880476"/>
            <a:ext cx="514806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playcast.ru/uploads/2015/04/07/13047048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81"/>
          <a:stretch/>
        </p:blipFill>
        <p:spPr bwMode="auto">
          <a:xfrm>
            <a:off x="-33000" y="4880477"/>
            <a:ext cx="406794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гудок поезд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100392" y="6002342"/>
            <a:ext cx="609600" cy="609600"/>
          </a:xfrm>
          <a:prstGeom prst="rect">
            <a:avLst/>
          </a:prstGeom>
        </p:spPr>
      </p:pic>
      <p:pic>
        <p:nvPicPr>
          <p:cNvPr id="4" name="М ф Голубой вагон - Голубой ваго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12304" y="60491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40349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3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7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rgbClr val="CD6209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1</a:t>
            </a:r>
            <a:r>
              <a:rPr lang="ru-RU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.</a:t>
            </a:r>
            <a:r>
              <a:rPr lang="en-US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Name the</a:t>
            </a:r>
            <a:r>
              <a:rPr lang="ru-RU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 </a:t>
            </a:r>
            <a:r>
              <a:rPr lang="en-US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sounds </a:t>
            </a:r>
            <a:endParaRPr lang="ru-RU" sz="8800" u="sng" dirty="0">
              <a:solidFill>
                <a:srgbClr val="4D240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4785395"/>
          </a:xfrm>
        </p:spPr>
        <p:txBody>
          <a:bodyPr>
            <a:noAutofit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9600" dirty="0">
                <a:latin typeface="Times New Roman"/>
                <a:ea typeface="Calibri"/>
                <a:cs typeface="Times New Roman"/>
              </a:rPr>
              <a:t>[t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], [</a:t>
            </a:r>
            <a:r>
              <a:rPr lang="en-US" sz="9600" dirty="0">
                <a:latin typeface="Times New Roman"/>
                <a:ea typeface="Calibri"/>
                <a:cs typeface="Times New Roman"/>
              </a:rPr>
              <a:t>p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], [</a:t>
            </a:r>
            <a:r>
              <a:rPr lang="en-US" sz="9600" dirty="0">
                <a:latin typeface="Times New Roman"/>
                <a:ea typeface="Calibri"/>
                <a:cs typeface="Times New Roman"/>
              </a:rPr>
              <a:t>s],[j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],</a:t>
            </a: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96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9600" dirty="0" err="1" smtClean="0">
                <a:latin typeface="Times New Roman"/>
                <a:ea typeface="Calibri"/>
                <a:cs typeface="Times New Roman"/>
              </a:rPr>
              <a:t>ai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],</a:t>
            </a:r>
            <a:r>
              <a:rPr lang="ru-RU" sz="96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9600" dirty="0">
                <a:latin typeface="Times New Roman"/>
                <a:ea typeface="Calibri"/>
                <a:cs typeface="Times New Roman"/>
              </a:rPr>
              <a:t>u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:],[e],[</a:t>
            </a:r>
            <a:r>
              <a:rPr lang="en-US" sz="9600" dirty="0">
                <a:latin typeface="Times New Roman"/>
                <a:ea typeface="Calibri"/>
                <a:cs typeface="Times New Roman"/>
              </a:rPr>
              <a:t>æ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],</a:t>
            </a: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96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9600" dirty="0" err="1" smtClean="0">
                <a:latin typeface="Times New Roman"/>
                <a:ea typeface="Calibri"/>
                <a:cs typeface="Times New Roman"/>
              </a:rPr>
              <a:t>ei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],</a:t>
            </a:r>
            <a:r>
              <a:rPr lang="ru-RU" sz="96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en-US" sz="9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[</a:t>
            </a:r>
            <a:r>
              <a:rPr lang="en-US" sz="9600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ks</a:t>
            </a:r>
            <a:r>
              <a:rPr lang="en-US" sz="96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],[h],</a:t>
            </a:r>
            <a:r>
              <a:rPr lang="en-US" sz="9600" dirty="0" smtClean="0">
                <a:latin typeface="Times New Roman"/>
                <a:ea typeface="Calibri"/>
                <a:cs typeface="Times New Roman"/>
              </a:rPr>
              <a:t>[w]</a:t>
            </a:r>
            <a:endParaRPr lang="ru-RU" sz="9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105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rgbClr val="CD6209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988"/>
            <a:ext cx="8964488" cy="1143000"/>
          </a:xfrm>
        </p:spPr>
        <p:txBody>
          <a:bodyPr>
            <a:noAutofit/>
          </a:bodyPr>
          <a:lstStyle/>
          <a:p>
            <a:r>
              <a:rPr lang="en-US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2</a:t>
            </a:r>
            <a:r>
              <a:rPr lang="ru-RU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.</a:t>
            </a:r>
            <a:r>
              <a:rPr lang="en-US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Name </a:t>
            </a:r>
            <a:r>
              <a:rPr lang="en-US" sz="8800" u="sng" dirty="0">
                <a:solidFill>
                  <a:srgbClr val="4D2403"/>
                </a:solidFill>
                <a:latin typeface="Times New Roman"/>
                <a:ea typeface="Calibri"/>
              </a:rPr>
              <a:t>the </a:t>
            </a:r>
            <a:r>
              <a:rPr lang="en-US" sz="8800" u="sng" dirty="0" smtClean="0">
                <a:solidFill>
                  <a:srgbClr val="4D2403"/>
                </a:solidFill>
                <a:latin typeface="Times New Roman"/>
                <a:ea typeface="Calibri"/>
              </a:rPr>
              <a:t>sounds </a:t>
            </a:r>
            <a:endParaRPr lang="ru-RU" sz="8800" u="sng" dirty="0">
              <a:solidFill>
                <a:srgbClr val="4D240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4785395"/>
          </a:xfrm>
        </p:spPr>
        <p:txBody>
          <a:bodyPr>
            <a:noAutofit/>
          </a:bodyPr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9600" dirty="0">
                <a:latin typeface="Times New Roman"/>
                <a:ea typeface="Calibri"/>
              </a:rPr>
              <a:t>[d],[r</a:t>
            </a:r>
            <a:r>
              <a:rPr lang="en-US" sz="9600" dirty="0" smtClean="0">
                <a:latin typeface="Times New Roman"/>
                <a:ea typeface="Calibri"/>
              </a:rPr>
              <a:t>],[l],[</a:t>
            </a:r>
            <a:r>
              <a:rPr lang="en-US" sz="9600" dirty="0">
                <a:latin typeface="Times New Roman"/>
                <a:ea typeface="Calibri"/>
              </a:rPr>
              <a:t>z</a:t>
            </a:r>
            <a:r>
              <a:rPr lang="en-US" sz="9600" dirty="0" smtClean="0">
                <a:latin typeface="Times New Roman"/>
                <a:ea typeface="Calibri"/>
              </a:rPr>
              <a:t>],</a:t>
            </a: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9600" dirty="0" smtClean="0">
                <a:latin typeface="Times New Roman"/>
                <a:ea typeface="Calibri"/>
              </a:rPr>
              <a:t>[</a:t>
            </a:r>
            <a:r>
              <a:rPr lang="en-US" sz="9600" dirty="0">
                <a:latin typeface="Times New Roman"/>
                <a:ea typeface="Calibri"/>
              </a:rPr>
              <a:t>b],[ʤ</a:t>
            </a:r>
            <a:r>
              <a:rPr lang="en-US" sz="9600" dirty="0" smtClean="0">
                <a:latin typeface="Times New Roman"/>
                <a:ea typeface="Calibri"/>
              </a:rPr>
              <a:t>],[</a:t>
            </a:r>
            <a:r>
              <a:rPr lang="en-US" sz="9600" dirty="0" err="1" smtClean="0">
                <a:latin typeface="Times New Roman"/>
                <a:ea typeface="Calibri"/>
              </a:rPr>
              <a:t>ai</a:t>
            </a:r>
            <a:r>
              <a:rPr lang="en-US" sz="9600" dirty="0" smtClean="0">
                <a:latin typeface="Times New Roman"/>
                <a:ea typeface="Calibri"/>
              </a:rPr>
              <a:t>],[</a:t>
            </a:r>
            <a:r>
              <a:rPr lang="en-US" sz="9600" dirty="0" err="1" smtClean="0">
                <a:latin typeface="Times New Roman"/>
                <a:ea typeface="Calibri"/>
              </a:rPr>
              <a:t>ju</a:t>
            </a:r>
            <a:r>
              <a:rPr lang="en-US" sz="9600" dirty="0" smtClean="0">
                <a:latin typeface="Times New Roman"/>
                <a:ea typeface="Calibri"/>
              </a:rPr>
              <a:t>:],</a:t>
            </a: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9600" dirty="0" smtClean="0">
                <a:latin typeface="Times New Roman"/>
                <a:ea typeface="Calibri"/>
              </a:rPr>
              <a:t>[m],</a:t>
            </a:r>
            <a:r>
              <a:rPr lang="en-US" sz="9600" dirty="0" smtClean="0">
                <a:solidFill>
                  <a:prstClr val="black"/>
                </a:solidFill>
                <a:latin typeface="Times New Roman"/>
                <a:ea typeface="Calibri"/>
              </a:rPr>
              <a:t>[t]</a:t>
            </a:r>
            <a:r>
              <a:rPr lang="ru-RU" sz="9600" dirty="0" smtClean="0">
                <a:solidFill>
                  <a:prstClr val="black"/>
                </a:solidFill>
                <a:latin typeface="Times New Roman"/>
                <a:ea typeface="Calibri"/>
              </a:rPr>
              <a:t>,</a:t>
            </a:r>
            <a:r>
              <a:rPr lang="en-US" sz="9600" dirty="0" smtClean="0">
                <a:solidFill>
                  <a:prstClr val="black"/>
                </a:solidFill>
                <a:latin typeface="Times New Roman"/>
                <a:ea typeface="Calibri"/>
              </a:rPr>
              <a:t>[p]</a:t>
            </a:r>
            <a:r>
              <a:rPr lang="ru-RU" sz="9600" dirty="0" smtClean="0">
                <a:solidFill>
                  <a:prstClr val="black"/>
                </a:solidFill>
                <a:latin typeface="Times New Roman"/>
                <a:ea typeface="Calibri"/>
              </a:rPr>
              <a:t>,</a:t>
            </a:r>
            <a:r>
              <a:rPr lang="en-US" sz="9600" dirty="0" smtClean="0">
                <a:latin typeface="Times New Roman"/>
                <a:ea typeface="Calibri"/>
              </a:rPr>
              <a:t>[</a:t>
            </a:r>
            <a:r>
              <a:rPr lang="en-US" sz="9600" dirty="0" err="1">
                <a:latin typeface="Times New Roman"/>
                <a:ea typeface="Calibri"/>
              </a:rPr>
              <a:t>əʊ</a:t>
            </a:r>
            <a:r>
              <a:rPr lang="en-US" sz="9600" dirty="0">
                <a:latin typeface="Times New Roman"/>
                <a:ea typeface="Calibri"/>
              </a:rPr>
              <a:t>]</a:t>
            </a:r>
            <a:endParaRPr lang="ru-RU" sz="9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0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F:\Алсу Гилемхановна\КАРТИНКИ\для меня\post-30262-1204726609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80" t="4108"/>
          <a:stretch/>
        </p:blipFill>
        <p:spPr bwMode="auto">
          <a:xfrm>
            <a:off x="49636" y="0"/>
            <a:ext cx="8842844" cy="6725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0" b="1" i="1" dirty="0" err="1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Well</a:t>
            </a:r>
            <a:r>
              <a:rPr lang="ru-RU" sz="12000" b="1" i="1" dirty="0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 </a:t>
            </a:r>
            <a:endParaRPr lang="en-US" sz="12000" b="1" i="1" dirty="0" smtClean="0">
              <a:solidFill>
                <a:srgbClr val="002611"/>
              </a:solidFill>
              <a:latin typeface="Times New Roman"/>
              <a:ea typeface="Calibri"/>
              <a:cs typeface="Times New Roman"/>
            </a:endParaRPr>
          </a:p>
          <a:p>
            <a:pPr indent="0" algn="ct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2000" b="1" i="1" dirty="0" err="1" smtClean="0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done</a:t>
            </a:r>
            <a:r>
              <a:rPr lang="ru-RU" sz="12000" b="1" i="1" dirty="0">
                <a:solidFill>
                  <a:srgbClr val="002611"/>
                </a:solidFill>
                <a:latin typeface="Times New Roman"/>
                <a:ea typeface="Calibri"/>
                <a:cs typeface="Times New Roman"/>
              </a:rPr>
              <a:t>!</a:t>
            </a:r>
            <a:endParaRPr lang="ru-RU" sz="12000" b="1" i="1" dirty="0">
              <a:solidFill>
                <a:srgbClr val="002611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00162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82880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194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44724"/>
            <a:ext cx="6300700" cy="4428492"/>
          </a:xfrm>
        </p:spPr>
        <p:txBody>
          <a:bodyPr>
            <a:normAutofit/>
          </a:bodyPr>
          <a:lstStyle/>
          <a:p>
            <a:r>
              <a:rPr lang="ru-RU" sz="8000" b="1" i="1" dirty="0">
                <a:solidFill>
                  <a:srgbClr val="C00000"/>
                </a:solidFill>
                <a:latin typeface="Times New Roman"/>
                <a:ea typeface="Calibri"/>
              </a:rPr>
              <a:t>«</a:t>
            </a:r>
            <a:r>
              <a:rPr lang="ru-RU" sz="8000" b="1" i="1" dirty="0" err="1" smtClean="0">
                <a:solidFill>
                  <a:srgbClr val="C00000"/>
                </a:solidFill>
                <a:latin typeface="Times New Roman"/>
                <a:ea typeface="Calibri"/>
              </a:rPr>
              <a:t>Phonetic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 </a:t>
            </a:r>
            <a:br>
              <a:rPr lang="ru-RU" sz="8000" b="1" i="1" dirty="0" smtClean="0">
                <a:solidFill>
                  <a:srgbClr val="C00000"/>
                </a:solidFill>
                <a:latin typeface="Times New Roman"/>
                <a:ea typeface="Calibri"/>
              </a:rPr>
            </a:br>
            <a:r>
              <a:rPr lang="en-US" sz="80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station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»/ </a:t>
            </a:r>
            <a:r>
              <a:rPr lang="ru-RU" sz="5800" b="1" i="1" dirty="0" smtClean="0">
                <a:solidFill>
                  <a:srgbClr val="C00000"/>
                </a:solidFill>
                <a:latin typeface="Times New Roman"/>
                <a:ea typeface="Calibri"/>
              </a:rPr>
              <a:t>«Фонетическая станция»</a:t>
            </a:r>
            <a:endParaRPr lang="ru-RU" sz="5800" b="1" i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F:\Алсу Гилемхановна\КАРТИНКИ\картинки-мультики\0_72b78_e24d4f94_L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46714"/>
            <a:ext cx="3054661" cy="631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5580112" y="476672"/>
            <a:ext cx="1800200" cy="936104"/>
          </a:xfrm>
          <a:prstGeom prst="ellipse">
            <a:avLst/>
          </a:prstGeom>
          <a:solidFill>
            <a:srgbClr val="FFFF66"/>
          </a:solidFill>
          <a:ln>
            <a:solidFill>
              <a:srgbClr val="FF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29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840"/>
            <a:ext cx="9144000" cy="682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есня про алфавит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5">
                  <p14:trim end="7901.5752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19616" y="6248400"/>
            <a:ext cx="609600" cy="609600"/>
          </a:xfrm>
        </p:spPr>
      </p:pic>
      <p:pic>
        <p:nvPicPr>
          <p:cNvPr id="5" name="Super-Tom-Ost-Super-Why-Ost-pesenka-angliyskiy-alfavit(muztune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662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52" y="0"/>
            <a:ext cx="9036496" cy="1052736"/>
          </a:xfrm>
        </p:spPr>
        <p:txBody>
          <a:bodyPr>
            <a:normAutofit fontScale="90000"/>
          </a:bodyPr>
          <a:lstStyle/>
          <a:p>
            <a:r>
              <a:rPr lang="ru-RU" sz="5200" b="1" i="1" u="sng" dirty="0" smtClean="0">
                <a:solidFill>
                  <a:srgbClr val="283214"/>
                </a:solidFill>
                <a:latin typeface="Times New Roman"/>
                <a:ea typeface="Calibri"/>
              </a:rPr>
              <a:t>1. </a:t>
            </a:r>
            <a:r>
              <a:rPr lang="en-US" sz="5200" b="1" i="1" u="sng" dirty="0" smtClean="0">
                <a:solidFill>
                  <a:srgbClr val="283214"/>
                </a:solidFill>
                <a:latin typeface="Times New Roman"/>
                <a:ea typeface="Calibri"/>
              </a:rPr>
              <a:t>Read </a:t>
            </a:r>
            <a:r>
              <a:rPr lang="en-US" sz="5200" b="1" i="1" u="sng" dirty="0">
                <a:solidFill>
                  <a:srgbClr val="283214"/>
                </a:solidFill>
                <a:latin typeface="Times New Roman"/>
                <a:ea typeface="Calibri"/>
              </a:rPr>
              <a:t>the words in transcription</a:t>
            </a:r>
            <a:endParaRPr lang="ru-RU" sz="5200" b="1" i="1" u="sng" dirty="0">
              <a:solidFill>
                <a:srgbClr val="28321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021355"/>
            <a:ext cx="2664296" cy="5836645"/>
          </a:xfrm>
        </p:spPr>
        <p:txBody>
          <a:bodyPr>
            <a:normAutofit fontScale="92500" lnSpcReduction="10000"/>
          </a:bodyPr>
          <a:lstStyle/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faiv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>
                <a:latin typeface="Times New Roman"/>
                <a:ea typeface="Calibri"/>
                <a:cs typeface="Times New Roman"/>
              </a:rPr>
              <a:t>tri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:]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laik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blu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:]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foks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>
                <a:latin typeface="Times New Roman"/>
                <a:ea typeface="Calibri"/>
                <a:cs typeface="Times New Roman"/>
              </a:rPr>
              <a:t>pig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frendly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smo:l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kju:t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3500" dirty="0" smtClean="0">
                <a:latin typeface="Times New Roman"/>
                <a:ea typeface="Calibri"/>
                <a:cs typeface="Times New Roman"/>
              </a:rPr>
              <a:t>[</a:t>
            </a:r>
            <a:r>
              <a:rPr lang="en-US" sz="3500" dirty="0" err="1">
                <a:latin typeface="Times New Roman"/>
                <a:ea typeface="Calibri"/>
                <a:cs typeface="Times New Roman"/>
              </a:rPr>
              <a:t>sili</a:t>
            </a:r>
            <a:r>
              <a:rPr lang="en-US" sz="3500" dirty="0" smtClean="0">
                <a:latin typeface="Times New Roman"/>
                <a:ea typeface="Calibri"/>
                <a:cs typeface="Times New Roman"/>
              </a:rPr>
              <a:t>]</a:t>
            </a:r>
            <a:endParaRPr lang="ru-RU" sz="3500" dirty="0" smtClean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6095" y="1021355"/>
            <a:ext cx="3390415" cy="590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five</a:t>
            </a:r>
            <a:endParaRPr lang="ru-RU" sz="32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tree</a:t>
            </a:r>
            <a:endParaRPr lang="ru-RU" sz="32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like</a:t>
            </a:r>
            <a:endParaRPr lang="ru-RU" sz="32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blue</a:t>
            </a:r>
            <a:endParaRPr lang="ru-RU" sz="32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fox</a:t>
            </a:r>
            <a:endParaRPr lang="ru-RU" sz="32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pig</a:t>
            </a:r>
            <a:endParaRPr lang="ru-RU" sz="3200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friendly</a:t>
            </a:r>
            <a:endParaRPr lang="ru-RU" sz="32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small</a:t>
            </a:r>
            <a:endParaRPr lang="ru-RU" sz="32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cute</a:t>
            </a:r>
            <a:endParaRPr lang="ru-RU" sz="3200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marL="342900" lvl="0" algn="just">
              <a:spcBef>
                <a:spcPct val="20000"/>
              </a:spcBef>
            </a:pPr>
            <a:r>
              <a:rPr lang="en-US" sz="3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silly</a:t>
            </a:r>
            <a:endParaRPr lang="ru-RU" sz="32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00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673</Words>
  <Application>Microsoft Office PowerPoint</Application>
  <PresentationFormat>Экран (4:3)</PresentationFormat>
  <Paragraphs>135</Paragraphs>
  <Slides>38</Slides>
  <Notes>1</Notes>
  <HiddenSlides>0</HiddenSlides>
  <MMClips>14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A magic trip  to English Land</vt:lpstr>
      <vt:lpstr>Dear friends, today you are passengers of this train. We are going to travel to English Land… </vt:lpstr>
      <vt:lpstr>«Phonetic  station»/ «Фонетическая станция»</vt:lpstr>
      <vt:lpstr>1.Name the sounds </vt:lpstr>
      <vt:lpstr>2.Name the sounds </vt:lpstr>
      <vt:lpstr>Слайд 6</vt:lpstr>
      <vt:lpstr>«Phonetic  station»/ «Фонетическая станция»</vt:lpstr>
      <vt:lpstr>Слайд 8</vt:lpstr>
      <vt:lpstr>1. Read the words in transcription</vt:lpstr>
      <vt:lpstr>2. Read the words in transcription</vt:lpstr>
      <vt:lpstr>Слайд 11</vt:lpstr>
      <vt:lpstr>«Lexical station»/ «Лексическая станция» </vt:lpstr>
      <vt:lpstr>1. Guess the message.   Расшифруй предложение, используя код. </vt:lpstr>
      <vt:lpstr>1.We are pupils. 2.Every day we go to school.  3.We love English.</vt:lpstr>
      <vt:lpstr>Слайд 15</vt:lpstr>
      <vt:lpstr>Слайд 16</vt:lpstr>
      <vt:lpstr>Слайд 17</vt:lpstr>
      <vt:lpstr>«Grammatical station»/ «Грамматическая станция» </vt:lpstr>
      <vt:lpstr>1. I am a dog. 2. My name  is  Sharik. 3. I am smart and strong. 4. My friend is Diadia Fiodor. 5. We are friends.</vt:lpstr>
      <vt:lpstr>Buratino             a father.</vt:lpstr>
      <vt:lpstr>Malvina            a dog. </vt:lpstr>
      <vt:lpstr>Koloboк            grandparents.</vt:lpstr>
      <vt:lpstr>4. Cheburashka and Gena the Crocodile                 friends. </vt:lpstr>
      <vt:lpstr>Alionushka           a brother.</vt:lpstr>
      <vt:lpstr>Station of  musik</vt:lpstr>
      <vt:lpstr>«Station of Riddles»/  «Cтанция загадок» </vt:lpstr>
      <vt:lpstr>I am very little. I am green. I can jump. I can swim.  I eat flies. I can croak. </vt:lpstr>
      <vt:lpstr>Слайд 28</vt:lpstr>
      <vt:lpstr>I am from Russia.  I am very big and brown. I can run, climb. I live in the forest. I like honey.</vt:lpstr>
      <vt:lpstr>I am not big. I am  not small. I am cunning.  I am orange. I like  mice, chickens and hares. </vt:lpstr>
      <vt:lpstr>I am not small.   I am  not big. I can run, jump, climb.  I like milk. I like mice. I live in the house.  </vt:lpstr>
      <vt:lpstr>Слайд 32</vt:lpstr>
      <vt:lpstr>Слайд 33</vt:lpstr>
      <vt:lpstr>Слайд 34</vt:lpstr>
      <vt:lpstr>Слайд 35</vt:lpstr>
      <vt:lpstr>Слайд 36</vt:lpstr>
      <vt:lpstr>Слайд 37</vt:lpstr>
      <vt:lpstr>A magic trip  to English Land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magic trip to English Land</dc:title>
  <dc:creator>Asus</dc:creator>
  <cp:lastModifiedBy>User</cp:lastModifiedBy>
  <cp:revision>52</cp:revision>
  <dcterms:created xsi:type="dcterms:W3CDTF">2017-01-29T20:58:19Z</dcterms:created>
  <dcterms:modified xsi:type="dcterms:W3CDTF">2017-03-01T06:57:12Z</dcterms:modified>
</cp:coreProperties>
</file>