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8" r:id="rId10"/>
    <p:sldId id="263" r:id="rId11"/>
    <p:sldId id="267" r:id="rId12"/>
    <p:sldId id="269" r:id="rId13"/>
    <p:sldId id="270" r:id="rId14"/>
    <p:sldId id="264" r:id="rId15"/>
    <p:sldId id="266" r:id="rId16"/>
    <p:sldId id="26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93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26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                                                                     февраль</a:t>
            </a:r>
            <a:r>
              <a:rPr lang="ru-RU" baseline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aseline="0" dirty="0" smtClean="0"/>
              <a:t>                        </a:t>
            </a:r>
          </a:p>
        </c:rich>
      </c:tx>
      <c:layout>
        <c:manualLayout>
          <c:xMode val="edge"/>
          <c:yMode val="edge"/>
          <c:x val="0.17827964686232406"/>
          <c:y val="2.610966057441253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родители</c:v>
                </c:pt>
                <c:pt idx="1">
                  <c:v>учащиеся</c:v>
                </c:pt>
                <c:pt idx="2">
                  <c:v>родители</c:v>
                </c:pt>
                <c:pt idx="3">
                  <c:v>учащиеся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</c:v>
                </c:pt>
                <c:pt idx="1">
                  <c:v>87</c:v>
                </c:pt>
                <c:pt idx="2">
                  <c:v>76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родители</c:v>
                </c:pt>
                <c:pt idx="1">
                  <c:v>учащиеся</c:v>
                </c:pt>
                <c:pt idx="2">
                  <c:v>родители</c:v>
                </c:pt>
                <c:pt idx="3">
                  <c:v>учащиеся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38</c:v>
                </c:pt>
                <c:pt idx="1">
                  <c:v>13</c:v>
                </c:pt>
                <c:pt idx="2">
                  <c:v>24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572608"/>
        <c:axId val="59574144"/>
      </c:barChart>
      <c:catAx>
        <c:axId val="59572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9574144"/>
        <c:crosses val="autoZero"/>
        <c:auto val="1"/>
        <c:lblAlgn val="ctr"/>
        <c:lblOffset val="100"/>
        <c:noMultiLvlLbl val="0"/>
      </c:catAx>
      <c:valAx>
        <c:axId val="5957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9572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98411-3911-4A85-9D56-66DA68C9529E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23DF-A027-4357-95CC-544DF94C2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499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23DF-A027-4357-95CC-544DF94C2B4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072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23DF-A027-4357-95CC-544DF94C2B4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77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902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29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69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941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651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698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194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05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47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36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CCC1629-A4AC-42A7-BF0A-A10411956E8C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81AD8E8-B2DE-4ACA-818B-F33C92E2E15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288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3" y="257176"/>
            <a:ext cx="11444287" cy="648652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43113" y="844550"/>
            <a:ext cx="9205912" cy="4813300"/>
          </a:xfrm>
        </p:spPr>
        <p:txBody>
          <a:bodyPr>
            <a:normAutofit/>
          </a:bodyPr>
          <a:lstStyle/>
          <a:p>
            <a:pPr algn="ctr"/>
            <a:r>
              <a:rPr lang="ru-RU" sz="14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 «</a:t>
            </a:r>
            <a:r>
              <a:rPr lang="ru-RU" sz="140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Кобяйский</a:t>
            </a:r>
            <a:r>
              <a:rPr lang="ru-RU" sz="14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район»  РС(Я) </a:t>
            </a:r>
          </a:p>
          <a:p>
            <a:pPr algn="ctr"/>
            <a:r>
              <a:rPr lang="ru-RU" sz="14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140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Куокуйская</a:t>
            </a:r>
            <a:r>
              <a:rPr lang="ru-RU" sz="14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СОШ  имени </a:t>
            </a:r>
            <a:r>
              <a:rPr lang="ru-RU" sz="140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углубленным изучением отдельных предметов»</a:t>
            </a:r>
          </a:p>
          <a:p>
            <a:pPr algn="ctr"/>
            <a:endParaRPr lang="ru-RU" sz="140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«Я учу Английский»</a:t>
            </a:r>
            <a:endParaRPr lang="ru-RU" sz="140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30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97280" y="115153"/>
            <a:ext cx="10058400" cy="57064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организационно-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8011710"/>
              </p:ext>
            </p:extLst>
          </p:nvPr>
        </p:nvGraphicFramePr>
        <p:xfrm>
          <a:off x="236854" y="685800"/>
          <a:ext cx="11550334" cy="59131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612314"/>
                <a:gridCol w="2131036"/>
                <a:gridCol w="6806984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Целью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этапа является повышение уровня владения английским языком разновозрастных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групп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расширение кругозора по страноведению предмета, привлечение группы в совместные мероприятия с детьми, повышение  мотивации и желания учащихся к изучению английского языка посредством вовлечения родителей в совместную учебно-воспитательную деятельность .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реализации:      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1год(январь) - 3год(май)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</a:t>
                      </a:r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работы: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1.Проводить комплексные занятия по обучению чтению, говорению, письму, </a:t>
                      </a:r>
                      <a:r>
                        <a:rPr lang="ru-RU" sz="1400" b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аудированию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раза в месяц по четвергам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16.30 ч. продолжительностью 90 минут.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2.Каждое 4 занятие проводить проверочные работы.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3.Обеспечение открытых уроков учащихся  школы для посещения родителями.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4.Проводить индивидуальные консультации для родителей и учащихся как в реальном, так и в онлайн-режиме.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5.Проводить совместные внеклассные мероприятия с родителями,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воспитанниками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детьми.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1400" b="0" u="sng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Ежегодно: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Проводить тестирования   с целью выявления уровня владения языком и на предмет знания культуры изучаемого языка учителем английского языка.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7.Проводить тест мотивации к предмету английский язык у учащихся и родителей, тест на взаимоотношения внутри семьи, а также школы и семьи;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8.Проводить опрос родителей и учащихся классным руководителем на тему желания изучения английского языка, а также желания учащихся в изучении английского языка родителями;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На занятии проводится анализ выполненных домашних заданий, работа над новым материалом. Темы берутся те, с которыми ознакомятся учащиеся в течении последующих двух недель. Если же родитель ввиду ряда причин не смог посетить занятие, то он может связаться по интернет связи в программе </a:t>
                      </a:r>
                      <a:r>
                        <a:rPr lang="ru-RU" sz="1400" b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Skype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Также родителям предлагается выполнить домашние задания. Если возникнут вопросы с его выполнением, то (но только после консультации с ребенком) в этой же программе можно задать вопросы учителю, либо написать сообщение любым удобным способом (интернет-связь, мобильный телефон), либо совершить звонок по стационарному телефону. После выполнения домашнего задания, письменные работы отправляются </a:t>
                      </a:r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электронной почтой учителя.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52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5992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внеклассных мероприятий с родителями и детьми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1833892"/>
              </p:ext>
            </p:extLst>
          </p:nvPr>
        </p:nvGraphicFramePr>
        <p:xfrm>
          <a:off x="1339850" y="1057275"/>
          <a:ext cx="10333038" cy="560281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09569"/>
                <a:gridCol w="3096975"/>
                <a:gridCol w="3185041"/>
                <a:gridCol w="2741453"/>
              </a:tblGrid>
              <a:tr h="3143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сентябрь-ноябрь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декабрь-февраль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март-май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</a:tr>
              <a:tr h="11481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Первый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TheABC-party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(праздник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алфавита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)                                                       - 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Our family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», проектная работа;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Конкурс рисунков 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“”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Конкурс стихотворений на английском языке.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Районный конкурс 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“I speak”</a:t>
                      </a:r>
                      <a:endParaRPr lang="ru-RU" sz="1400" baseline="0" dirty="0" smtClean="0">
                        <a:effectLst/>
                        <a:latin typeface="Times New Roman" panose="02020603050405020304" pitchFamily="18" charset="0"/>
                        <a:ea typeface="WenQuanYi Micro Hei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1100" dirty="0" smtClean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Easter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Great Britain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»,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чаепитие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конце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года;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НПК «Открой в себе ученого»;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</a:tr>
              <a:tr h="19135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Второй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party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«Golden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autumn»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золотая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осень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«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Christmas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», чаепитие, конкурс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стихов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песен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Утренник «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Mother’s day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», посвященный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празднику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марта;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«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Easter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in Great Britain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»,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чаепитие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конце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года.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НПК «Открой в себе ученого»;</a:t>
                      </a:r>
                    </a:p>
                  </a:txBody>
                  <a:tcPr marL="68580" marR="68580" marT="0" marB="0"/>
                </a:tc>
              </a:tr>
              <a:tr h="15308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Третий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«Nature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Autumn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»,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 «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Autumn in Russia and Great Britain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»,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проектная работа;                              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праздник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Halloween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«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Christmas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», чаепитие,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лексико-грамматический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КВН;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«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St. Valentine's Day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», проектная работа.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Постановка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спектакля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празднику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марта;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«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Easter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in Great Britain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Lohit Hindi"/>
                        </a:rPr>
                        <a:t>- Участие в НПК «Открой в себе ученого»;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- Прощальный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вечер «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 speak English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WenQuanYi Micro Hei"/>
                          <a:cs typeface="Times New Roman" panose="02020603050405020304" pitchFamily="18" charset="0"/>
                        </a:rPr>
                        <a:t>» (творческий отчет).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WenQuanYi Micro Hei"/>
                        <a:cs typeface="Lohit Hind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919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8104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«Малая Олимпия»</a:t>
            </a:r>
            <a:endParaRPr lang="ru-RU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F:\Малая Олимпия\20171103_164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81" y="1699867"/>
            <a:ext cx="2826327" cy="21114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F:\Малая Олимпия\20181116_1620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507" y="1680502"/>
            <a:ext cx="2563051" cy="192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F:\Малая Олимпия\20181116_1621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549" y="1582643"/>
            <a:ext cx="2824008" cy="2118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F:\Малая Олимпия\20171103_1645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834" y="3790801"/>
            <a:ext cx="3530181" cy="2123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99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F:\Малая Олимпия\DSC024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56" y="799946"/>
            <a:ext cx="3288365" cy="2466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F:\Малая Олимпия\DSC024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479" y="809328"/>
            <a:ext cx="3275856" cy="2456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F:\Малая Олимпия\DSC02789 -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617" y="3612750"/>
            <a:ext cx="2843807" cy="2132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F:\Малая Олимпия\DSC0265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078" y="3573016"/>
            <a:ext cx="3131840" cy="2060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15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43742"/>
            <a:ext cx="10058400" cy="59922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Рефлексия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3999747"/>
              </p:ext>
            </p:extLst>
          </p:nvPr>
        </p:nvGraphicFramePr>
        <p:xfrm>
          <a:off x="261937" y="814390"/>
          <a:ext cx="11801477" cy="654367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940663"/>
                <a:gridCol w="1792703"/>
                <a:gridCol w="7068111"/>
              </a:tblGrid>
              <a:tr h="6543674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Целью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этапа является подведение итогов работы с родителями и детьми (заключительное тестирование, опрос), составление мониторинга теста мотивации к изучению языка родителями, детьми и детьми совместно с родителями, сравнительный анализ мотивации предмета и уровня знаний учащихся, сравнительный анализ качества знаний по сравнению с выпускниками предыдущих лет; сравнительный анализ проведенных мероприятий  по годам(первый, второй, третий); сравнительный анализ уровня ИКТ-компетенции детей и родителей на начало реализации проекта и на момент окончания, а также анализ уровня ИКТ-компетенции по сравнению с выпускниками предыдущих лет;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реализации: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конец мая-июнь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организация и проведение собрания по итогам апробации проекта «Я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учу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английский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-опрос родителей и учащихся на тему желания дальнейшего изучения английского языка.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-опрос учащихся на тему желания дальнейшего изучения английского языка совместно с родителями;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-выступление на собрании с результатами опроса;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-проведение теста «Семья и школа», позволяющий выявить уровень взаимодействия школы и семьи.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-проведение тестирования   детей и родителей по языку с целью выявления уровня владения английским языком.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-проведение тестирования на предмет знания культуры изучаемого языка.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-составление мониторинга знаний языка и культуры детьми по годам (первый, второй, третий) и в сравнении с выпускниками предыдущих лет;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выступление на собрании.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-проведение анализа работы информационно-технического оборудования кабинета; и интернет связи с семьями в программе </a:t>
                      </a:r>
                      <a:r>
                        <a:rPr lang="ru-RU" sz="1400" b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Skype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-проведение оценки уровня ИКТ-компетентности детей и родителей;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-выступление на собрании.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-сравнительный анализ результатов теста мотивации к предмету и знаний языка, культуры детьми на начало реализации проекта и его окончание; и в сравнении с выпускниками предыдущих лет.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-выступление на собрании.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5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5868" y="0"/>
            <a:ext cx="10058400" cy="67066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Ожидаемые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871538"/>
            <a:ext cx="10547033" cy="5057775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сформированная мотивация к обучению и познанию английского языка;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-высокое качество знаний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родителей</a:t>
            </a:r>
            <a:r>
              <a:rPr lang="ru-RU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населения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английскому языку;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-желание дальнейшего изучения английского языка совместно с родителями.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-повышение общей грамотности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родителей, населения;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-желание дальнейшего изучения английского языка совместно с детьми;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-сближение всех членов семьи, появление общих интересов;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-участие в жизни школы со стороны родителей;   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-апробированная учебно-воспитательная программа для детей и родителей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«Английский для всех»;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сборник игр и соревнований для проведения праздников;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-ориентировка младших школьников и их родителей в информационных и коммуникативных технологиях (ИКТ) и формирование способности их грамотно применять (ИКТ-компетентность);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-общение в семье на английском языке.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62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86603"/>
            <a:ext cx="11272837" cy="6992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Бюджет: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добровольные пожертвования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родителей, педагогов, населения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проведение праздников.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385888"/>
            <a:ext cx="10504170" cy="448320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области применения проекта по другим учебным дисциплинам;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-вовлечение большего числа педагогов;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-добавление новых информационных каналов;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-дальнейшая работа по осуществлению связи школы и социума;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дальнейшая работа в сплочении семьи.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000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68730" y="900966"/>
            <a:ext cx="10058400" cy="6706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72589" y="1646092"/>
            <a:ext cx="10058400" cy="46148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/>
                <a:ea typeface="Calibri"/>
              </a:rPr>
              <a:t>Английский </a:t>
            </a:r>
            <a:r>
              <a:rPr lang="ru-RU" dirty="0">
                <a:latin typeface="Times New Roman"/>
                <a:ea typeface="Calibri"/>
              </a:rPr>
              <a:t>язык употребляется во всех сферах деятельности, способствует гармоничному развитию личности. </a:t>
            </a:r>
            <a:r>
              <a:rPr lang="ru-RU" dirty="0" smtClean="0">
                <a:latin typeface="Times New Roman"/>
                <a:ea typeface="Calibri"/>
              </a:rPr>
              <a:t>Знание и владение в настоящее время необходимость. В </a:t>
            </a:r>
            <a:r>
              <a:rPr lang="ru-RU" dirty="0">
                <a:latin typeface="Times New Roman"/>
                <a:ea typeface="Calibri"/>
              </a:rPr>
              <a:t>последнее время заметно возрос выезд людей за границу, где знание английского языка стало необходимостью. Все выше перечисленное указывает, что учитель должен создать источник внутренних сил ребенка, </a:t>
            </a:r>
            <a:r>
              <a:rPr lang="ru-RU" dirty="0" smtClean="0">
                <a:latin typeface="Times New Roman"/>
                <a:ea typeface="Calibri"/>
              </a:rPr>
              <a:t>рождающий </a:t>
            </a:r>
            <a:r>
              <a:rPr lang="ru-RU" dirty="0">
                <a:latin typeface="Times New Roman"/>
                <a:ea typeface="Calibri"/>
              </a:rPr>
              <a:t>желание учиться</a:t>
            </a:r>
            <a:r>
              <a:rPr lang="ru-RU" dirty="0" smtClean="0">
                <a:latin typeface="Times New Roman"/>
                <a:ea typeface="Calibri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значительное количество детей, несмотря на соответствующий возраст и имеющиеся у них навыки и умения, испытывают большие трудности, основной причиной которых является то, что нет мотивации обучения английскому языку. 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	Практика показывает, что у детей падает интерес к изучению английского языка, Отсутствие успеха в учебе негативно влияет на мотивацию к обучению и познанию. Одним из способов решения данной проблемы является реализация данного проекта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1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71475"/>
            <a:ext cx="10058400" cy="5583344"/>
          </a:xfrm>
        </p:spPr>
        <p:txBody>
          <a:bodyPr/>
          <a:lstStyle/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Новизна: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активная практика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ошкольного возраста, населения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английскому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языку через вовлечение разновозрастной группы школьников 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значимость: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обучающимися английского языка как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мотивации к обучению, население 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 изучения английского языка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вовлечь разновозрастную группу школьников,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повысится мотивация к изучению английского языка и повысится уровень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коммуникативной и языковой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компетентности, самостоятельности, ответственности, социального взаимодействия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55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54182" y="720581"/>
            <a:ext cx="10969625" cy="1177925"/>
          </a:xfrm>
        </p:spPr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1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создание </a:t>
            </a:r>
            <a:r>
              <a:rPr lang="ru-RU" sz="31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условий для </a:t>
            </a:r>
            <a:r>
              <a:rPr lang="ru-RU" sz="31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изучения</a:t>
            </a:r>
            <a:r>
              <a:rPr lang="ru-RU" sz="31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английского  языка</a:t>
            </a:r>
            <a:endParaRPr lang="ru-RU" sz="3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65019" y="2272868"/>
            <a:ext cx="10864850" cy="3824287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1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>
              <a:lnSpc>
                <a:spcPct val="1000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Опрос родителей учащихся и воспитанников  ;</a:t>
            </a:r>
          </a:p>
          <a:p>
            <a:pPr algn="just">
              <a:lnSpc>
                <a:spcPct val="1000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изучение литературы, разработка курсов по направлениям обучения в ДОУ и для родителей и населению;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.Организовать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занятия для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разновозрастных групп по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английскому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языку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3.Вовлечь разновозрастные группы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проведение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по английскому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языку;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4.спланировать мероприятия вовлекая разновозрастные группы;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5.Обеспечить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процесс необходимыми пособиями, техническими средствами.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53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450757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воспитанники, население, разновозрастная группа учащихся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2217209"/>
            <a:ext cx="10623665" cy="4023360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проведения проекта: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лет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проекта заключается в установлении взаимного сотрудничества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овладения взрослыми английским языком, совершенствование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владения языком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учащимися и повышением мотивации,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 школы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социума.</a:t>
            </a:r>
          </a:p>
        </p:txBody>
      </p:sp>
    </p:spTree>
    <p:extLst>
      <p:ext uri="{BB962C8B-B14F-4D97-AF65-F5344CB8AC3E}">
        <p14:creationId xmlns:p14="http://schemas.microsoft.com/office/powerpoint/2010/main" val="396536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705" y="1300163"/>
            <a:ext cx="10058400" cy="4740381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База: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Куокуйская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с УИОП»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-учебный кабинет,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-информационно-техническое оснащение 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вебкамера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компьютер, проектор, принтер, сканер, интернет связь);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-наличие интернет связи и компьютерного обеспечения в семьях;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-УМК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-мобильные телефоны;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-жизненный потенциал учителя.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Создаются 4  волонтерских групп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 взрослых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детей раннего возраста.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Волонтерские группы подбираются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разновозрастному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34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393" y="185737"/>
            <a:ext cx="10058400" cy="42862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подготовительно-аналитический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858344"/>
              </p:ext>
            </p:extLst>
          </p:nvPr>
        </p:nvGraphicFramePr>
        <p:xfrm>
          <a:off x="439737" y="579120"/>
          <a:ext cx="11490325" cy="41452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908850"/>
                <a:gridCol w="1823488"/>
                <a:gridCol w="6757987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Целью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данного этапа является  определение уровня владения родителями английским языком и знаний традиций и культуры страны изучаемого языка; выявление уровня мотивации к предмету английский язык у учащихся и родителей, а также  сопоставление его с наличием желания изучения английского языка; разработка учебно-воспитательной программы для детей и родителей «Я учу английский» совместно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классным руководителем, учителем английского языка; определение характера взаимоотношений в семье и уровень взаимоотношения семьи и школы.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реализации:   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месяца             (сентябрь-декабрь)</a:t>
                      </a:r>
                      <a:endParaRPr lang="ru-RU" sz="14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-опрос родителей и учащихся на тему желания изучения английского языка.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-опрос учащихся на тему желания изучения английского языка совместно со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сформированной разновозрастной группой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-подбор занятий,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мероприятий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для разновозрастных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групп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(до и после занятий), а также совместных занятий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сплочения внутри группы .</a:t>
                      </a:r>
                    </a:p>
                    <a:p>
                      <a:pPr algn="just"/>
                      <a:endParaRPr lang="ru-RU" sz="14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-ознакомление с проектом  на педагогическом совете школы и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родительском собрании.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-проведение тестирования родителей по языку с целью выявления уровня владения английским языком на классном родительском собрании.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-проведение тестирования на предмет знания языка разновозрастных групп.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-разработка рабочей программы по обучению родителей, воспитанников и населения английскому языку «я учу</a:t>
                      </a:r>
                      <a:r>
                        <a:rPr lang="ru-RU" sz="14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английский</a:t>
                      </a:r>
                      <a:r>
                        <a:rPr lang="ru-RU" sz="14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»; плана совместных мероприятий .</a:t>
                      </a:r>
                    </a:p>
                    <a:p>
                      <a:pPr algn="just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 мероприятий в виде пожертвования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4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867" y="455936"/>
            <a:ext cx="10692835" cy="4471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опроса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и учащихся на тему желания изучения английского языка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Объект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5793587"/>
              </p:ext>
            </p:extLst>
          </p:nvPr>
        </p:nvGraphicFramePr>
        <p:xfrm>
          <a:off x="1096963" y="1004888"/>
          <a:ext cx="10058400" cy="486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449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1238</TotalTime>
  <Words>1472</Words>
  <Application>Microsoft Office PowerPoint</Application>
  <PresentationFormat>Произвольный</PresentationFormat>
  <Paragraphs>129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Ретро</vt:lpstr>
      <vt:lpstr>Презентация PowerPoint</vt:lpstr>
      <vt:lpstr>Актуальность проекта</vt:lpstr>
      <vt:lpstr>Презентация PowerPoint</vt:lpstr>
      <vt:lpstr>                                                                      Цель проекта- создание условий для изучения английского  языка</vt:lpstr>
      <vt:lpstr> Участники проекта: родители, воспитанники, население, разновозрастная группа учащихся.</vt:lpstr>
      <vt:lpstr>Презентация PowerPoint</vt:lpstr>
      <vt:lpstr>Презентация PowerPoint</vt:lpstr>
      <vt:lpstr>Этапы                                            1. подготовительно-аналитический</vt:lpstr>
      <vt:lpstr>Результаты опроса родителей и учащихся на тему желания изучения английского языка.</vt:lpstr>
      <vt:lpstr>Этапы                                            2. организационно-деятельностный</vt:lpstr>
      <vt:lpstr> План внеклассных мероприятий с родителями и детьми</vt:lpstr>
      <vt:lpstr>«Малая Олимпия»</vt:lpstr>
      <vt:lpstr>Презентация PowerPoint</vt:lpstr>
      <vt:lpstr>Этапы                                                                                                                                  3. Рефлексия</vt:lpstr>
      <vt:lpstr> Ожидаемые результаты: </vt:lpstr>
      <vt:lpstr> Бюджет: добровольные пожертвования родителей, педагогов, населения  на проведение праздников.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ст-2</cp:lastModifiedBy>
  <cp:revision>52</cp:revision>
  <dcterms:created xsi:type="dcterms:W3CDTF">2017-06-02T11:57:22Z</dcterms:created>
  <dcterms:modified xsi:type="dcterms:W3CDTF">2001-12-31T22:04:10Z</dcterms:modified>
</cp:coreProperties>
</file>