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65" r:id="rId2"/>
    <p:sldId id="256" r:id="rId3"/>
    <p:sldId id="257" r:id="rId4"/>
    <p:sldId id="266" r:id="rId5"/>
    <p:sldId id="267" r:id="rId6"/>
    <p:sldId id="268" r:id="rId7"/>
    <p:sldId id="269" r:id="rId8"/>
    <p:sldId id="258" r:id="rId9"/>
    <p:sldId id="259" r:id="rId10"/>
    <p:sldId id="270" r:id="rId11"/>
    <p:sldId id="271" r:id="rId12"/>
    <p:sldId id="272" r:id="rId13"/>
    <p:sldId id="273" r:id="rId14"/>
    <p:sldId id="274" r:id="rId15"/>
    <p:sldId id="260" r:id="rId16"/>
    <p:sldId id="275" r:id="rId17"/>
    <p:sldId id="262" r:id="rId18"/>
    <p:sldId id="278" r:id="rId1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0000"/>
    <a:srgbClr val="A5002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79229" autoAdjust="0"/>
  </p:normalViewPr>
  <p:slideViewPr>
    <p:cSldViewPr>
      <p:cViewPr varScale="1">
        <p:scale>
          <a:sx n="61" d="100"/>
          <a:sy n="61" d="100"/>
        </p:scale>
        <p:origin x="-160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" y="8496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hPercent val="84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5.9139784946236604E-2"/>
          <c:y val="3.3653846153846159E-2"/>
          <c:w val="0.58467741935483886"/>
          <c:h val="0.82692307692307732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Всего семей </c:v>
                </c:pt>
              </c:strCache>
            </c:strRef>
          </c:tx>
          <c:spPr>
            <a:solidFill>
              <a:srgbClr val="000080"/>
            </a:solidFill>
            <a:ln w="12700">
              <a:solidFill>
                <a:schemeClr val="tx1"/>
              </a:solidFill>
              <a:prstDash val="solid"/>
            </a:ln>
          </c:spPr>
          <c:cat>
            <c:strRef>
              <c:f>Sheet1!$B$1:$B$1</c:f>
              <c:strCache>
                <c:ptCount val="1"/>
                <c:pt idx="0">
                  <c:v>1 кв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89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Полных семей</c:v>
                </c:pt>
              </c:strCache>
            </c:strRef>
          </c:tx>
          <c:spPr>
            <a:solidFill>
              <a:srgbClr val="FF0000"/>
            </a:solidFill>
            <a:ln w="12700">
              <a:solidFill>
                <a:schemeClr val="tx1"/>
              </a:solidFill>
              <a:prstDash val="solid"/>
            </a:ln>
          </c:spPr>
          <c:cat>
            <c:strRef>
              <c:f>Sheet1!$B$1:$B$1</c:f>
              <c:strCache>
                <c:ptCount val="1"/>
                <c:pt idx="0">
                  <c:v>1 кв</c:v>
                </c:pt>
              </c:strCache>
            </c:strRef>
          </c:cat>
          <c:val>
            <c:numRef>
              <c:f>Sheet1!$B$3:$B$3</c:f>
              <c:numCache>
                <c:formatCode>General</c:formatCode>
                <c:ptCount val="1"/>
                <c:pt idx="0">
                  <c:v>57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Многодетных семей</c:v>
                </c:pt>
              </c:strCache>
            </c:strRef>
          </c:tx>
          <c:spPr>
            <a:solidFill>
              <a:srgbClr val="FF9900"/>
            </a:solidFill>
            <a:ln w="12700">
              <a:solidFill>
                <a:schemeClr val="tx1"/>
              </a:solidFill>
              <a:prstDash val="solid"/>
            </a:ln>
          </c:spPr>
          <c:cat>
            <c:strRef>
              <c:f>Sheet1!$B$1:$B$1</c:f>
              <c:strCache>
                <c:ptCount val="1"/>
                <c:pt idx="0">
                  <c:v>1 кв</c:v>
                </c:pt>
              </c:strCache>
            </c:strRef>
          </c:cat>
          <c:val>
            <c:numRef>
              <c:f>Sheet1!$B$4:$B$4</c:f>
              <c:numCache>
                <c:formatCode>General</c:formatCode>
                <c:ptCount val="1"/>
                <c:pt idx="0">
                  <c:v>32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Малообеспеченных семей</c:v>
                </c:pt>
              </c:strCache>
            </c:strRef>
          </c:tx>
          <c:spPr>
            <a:solidFill>
              <a:srgbClr val="339966"/>
            </a:solidFill>
            <a:ln w="12700">
              <a:solidFill>
                <a:schemeClr val="tx1"/>
              </a:solidFill>
              <a:prstDash val="solid"/>
            </a:ln>
          </c:spPr>
          <c:cat>
            <c:strRef>
              <c:f>Sheet1!$B$1:$B$1</c:f>
              <c:strCache>
                <c:ptCount val="1"/>
                <c:pt idx="0">
                  <c:v>1 кв</c:v>
                </c:pt>
              </c:strCache>
            </c:strRef>
          </c:cat>
          <c:val>
            <c:numRef>
              <c:f>Sheet1!$B$5:$B$5</c:f>
              <c:numCache>
                <c:formatCode>General</c:formatCode>
                <c:ptCount val="1"/>
                <c:pt idx="0">
                  <c:v>65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Неблагополучных семенй</c:v>
                </c:pt>
              </c:strCache>
            </c:strRef>
          </c:tx>
          <c:spPr>
            <a:solidFill>
              <a:srgbClr val="00CCFF"/>
            </a:solidFill>
            <a:ln w="12700">
              <a:solidFill>
                <a:schemeClr val="tx1"/>
              </a:solidFill>
              <a:prstDash val="solid"/>
            </a:ln>
          </c:spPr>
          <c:dPt>
            <c:idx val="0"/>
            <c:spPr>
              <a:solidFill>
                <a:srgbClr val="993300"/>
              </a:solidFill>
              <a:ln w="12700">
                <a:solidFill>
                  <a:schemeClr val="tx1"/>
                </a:solidFill>
                <a:prstDash val="solid"/>
              </a:ln>
            </c:spPr>
          </c:dPt>
          <c:cat>
            <c:strRef>
              <c:f>Sheet1!$B$1:$B$1</c:f>
              <c:strCache>
                <c:ptCount val="1"/>
                <c:pt idx="0">
                  <c:v>1 кв</c:v>
                </c:pt>
              </c:strCache>
            </c:strRef>
          </c:cat>
          <c:val>
            <c:numRef>
              <c:f>Sheet1!$B$6:$B$6</c:f>
              <c:numCache>
                <c:formatCode>General</c:formatCode>
                <c:ptCount val="1"/>
                <c:pt idx="0">
                  <c:v>9</c:v>
                </c:pt>
              </c:numCache>
            </c:numRef>
          </c:val>
        </c:ser>
        <c:gapDepth val="0"/>
        <c:shape val="box"/>
        <c:axId val="79960704"/>
        <c:axId val="79974784"/>
        <c:axId val="0"/>
      </c:bar3DChart>
      <c:catAx>
        <c:axId val="79960704"/>
        <c:scaling>
          <c:orientation val="minMax"/>
        </c:scaling>
        <c:delete val="1"/>
        <c:axPos val="b"/>
        <c:numFmt formatCode="General" sourceLinked="1"/>
        <c:tickLblPos val="none"/>
        <c:crossAx val="79974784"/>
        <c:crosses val="autoZero"/>
        <c:auto val="1"/>
        <c:lblAlgn val="ctr"/>
        <c:lblOffset val="100"/>
        <c:tickLblSkip val="1"/>
        <c:tickMarkSkip val="1"/>
      </c:catAx>
      <c:valAx>
        <c:axId val="79974784"/>
        <c:scaling>
          <c:orientation val="minMax"/>
        </c:scaling>
        <c:axPos val="l"/>
        <c:majorGridlines>
          <c:spPr>
            <a:ln w="3175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25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7996070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586021505376346"/>
          <c:y val="0.12019230769230767"/>
          <c:w val="0.33602150537634429"/>
          <c:h val="0.75961538461538491"/>
        </c:manualLayout>
      </c:layout>
      <c:spPr>
        <a:noFill/>
        <a:ln w="3175">
          <a:solidFill>
            <a:schemeClr val="tx1"/>
          </a:solidFill>
          <a:prstDash val="solid"/>
        </a:ln>
      </c:spPr>
      <c:txPr>
        <a:bodyPr/>
        <a:lstStyle/>
        <a:p>
          <a:pPr>
            <a:defRPr sz="1675" b="1" i="0" u="none" strike="noStrike" baseline="0">
              <a:solidFill>
                <a:schemeClr val="tx1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825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6"/>
  <c:chart>
    <c:title>
      <c:tx>
        <c:rich>
          <a:bodyPr/>
          <a:lstStyle/>
          <a:p>
            <a:pPr>
              <a:defRPr/>
            </a:pPr>
            <a:r>
              <a:rPr lang="ru-RU" sz="2400" b="1" dirty="0">
                <a:solidFill>
                  <a:srgbClr val="C00000"/>
                </a:solidFill>
              </a:rPr>
              <a:t>Всего родителей </a:t>
            </a:r>
            <a:r>
              <a:rPr lang="ru-RU" sz="2400" b="1" dirty="0" smtClean="0">
                <a:solidFill>
                  <a:srgbClr val="C00000"/>
                </a:solidFill>
              </a:rPr>
              <a:t>– 146 ч.</a:t>
            </a:r>
            <a:r>
              <a:rPr lang="ru-RU" sz="2800" dirty="0" smtClean="0">
                <a:solidFill>
                  <a:srgbClr val="C00000"/>
                </a:solidFill>
              </a:rPr>
              <a:t> </a:t>
            </a:r>
            <a:endParaRPr lang="ru-RU" sz="2800" dirty="0">
              <a:solidFill>
                <a:srgbClr val="C00000"/>
              </a:solidFill>
            </a:endParaRPr>
          </a:p>
        </c:rich>
      </c:tx>
      <c:layout>
        <c:manualLayout>
          <c:xMode val="edge"/>
          <c:yMode val="edge"/>
          <c:x val="0.29210606060606065"/>
          <c:y val="0"/>
        </c:manualLayout>
      </c:layout>
    </c:title>
    <c:view3D>
      <c:perspective val="0"/>
    </c:view3D>
    <c:plotArea>
      <c:layout/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explosion val="14"/>
          <c:dPt>
            <c:idx val="0"/>
            <c:spPr>
              <a:solidFill>
                <a:srgbClr val="FFC000"/>
              </a:solidFill>
            </c:spPr>
          </c:dPt>
          <c:dPt>
            <c:idx val="1"/>
            <c:spPr>
              <a:solidFill>
                <a:srgbClr val="00B050"/>
              </a:solidFill>
            </c:spPr>
          </c:dPt>
          <c:dPt>
            <c:idx val="2"/>
            <c:spPr>
              <a:solidFill>
                <a:srgbClr val="00B0F0"/>
              </a:solidFill>
            </c:spPr>
          </c:dPt>
          <c:dPt>
            <c:idx val="4"/>
            <c:spPr>
              <a:solidFill>
                <a:srgbClr val="C0000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/>
                      <a:t>Высшее </a:t>
                    </a:r>
                    <a:r>
                      <a:rPr lang="ru-RU"/>
                      <a:t>
</a:t>
                    </a:r>
                    <a:r>
                      <a:rPr lang="ru-RU" smtClean="0"/>
                      <a:t>8</a:t>
                    </a:r>
                    <a:r>
                      <a:rPr lang="ru-RU" baseline="0" smtClean="0"/>
                      <a:t> ч.</a:t>
                    </a:r>
                    <a:endParaRPr lang="ru-RU" dirty="0"/>
                  </a:p>
                </c:rich>
              </c:tx>
              <c:showCatName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/>
                      <a:t>Среднее специальное</a:t>
                    </a:r>
                    <a:r>
                      <a:rPr lang="ru-RU"/>
                      <a:t>
</a:t>
                    </a:r>
                    <a:r>
                      <a:rPr lang="ru-RU" smtClean="0"/>
                      <a:t>42</a:t>
                    </a:r>
                    <a:r>
                      <a:rPr lang="ru-RU" baseline="0" smtClean="0"/>
                      <a:t> ч.</a:t>
                    </a:r>
                    <a:endParaRPr lang="ru-RU" dirty="0"/>
                  </a:p>
                </c:rich>
              </c:tx>
              <c:showCatName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/>
                      <a:t>Среднее</a:t>
                    </a:r>
                    <a:r>
                      <a:rPr lang="ru-RU"/>
                      <a:t>
</a:t>
                    </a:r>
                    <a:r>
                      <a:rPr lang="ru-RU" smtClean="0"/>
                      <a:t>39</a:t>
                    </a:r>
                    <a:r>
                      <a:rPr lang="ru-RU" baseline="0" smtClean="0"/>
                      <a:t> ч.</a:t>
                    </a:r>
                    <a:endParaRPr lang="ru-RU" dirty="0"/>
                  </a:p>
                </c:rich>
              </c:tx>
              <c:showCatName val="1"/>
              <c:showPercent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Основное </a:t>
                    </a:r>
                    <a:r>
                      <a:rPr lang="ru-RU" dirty="0"/>
                      <a:t>общее
</a:t>
                    </a:r>
                    <a:r>
                      <a:rPr lang="ru-RU" dirty="0" smtClean="0"/>
                      <a:t>44</a:t>
                    </a:r>
                    <a:r>
                      <a:rPr lang="ru-RU" baseline="0" dirty="0" smtClean="0"/>
                      <a:t> ч.</a:t>
                    </a:r>
                    <a:endParaRPr lang="ru-RU" dirty="0"/>
                  </a:p>
                </c:rich>
              </c:tx>
              <c:showCatName val="1"/>
              <c:showPercent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/>
                      <a:t>Начальное </a:t>
                    </a:r>
                    <a:r>
                      <a:rPr lang="ru-RU"/>
                      <a:t>
</a:t>
                    </a:r>
                    <a:r>
                      <a:rPr lang="ru-RU" smtClean="0"/>
                      <a:t>13</a:t>
                    </a:r>
                    <a:r>
                      <a:rPr lang="ru-RU" baseline="0" smtClean="0"/>
                      <a:t> ч</a:t>
                    </a:r>
                    <a:endParaRPr lang="ru-RU" dirty="0"/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Sheet1!$B$1:$F$1</c:f>
              <c:strCache>
                <c:ptCount val="5"/>
                <c:pt idx="0">
                  <c:v>Высшее </c:v>
                </c:pt>
                <c:pt idx="1">
                  <c:v>Среднее специальное</c:v>
                </c:pt>
                <c:pt idx="2">
                  <c:v>Среднее</c:v>
                </c:pt>
                <c:pt idx="3">
                  <c:v>Оосновное общее</c:v>
                </c:pt>
                <c:pt idx="4">
                  <c:v>Начальное 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8</c:v>
                </c:pt>
                <c:pt idx="1">
                  <c:v>42</c:v>
                </c:pt>
                <c:pt idx="2">
                  <c:v>39</c:v>
                </c:pt>
                <c:pt idx="3">
                  <c:v>44</c:v>
                </c:pt>
                <c:pt idx="4">
                  <c:v>13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Запад</c:v>
                </c:pt>
              </c:strCache>
            </c:strRef>
          </c:tx>
          <c:explosion val="25"/>
          <c:dLbls>
            <c:showCatName val="1"/>
            <c:showPercent val="1"/>
            <c:showLeaderLines val="1"/>
          </c:dLbls>
          <c:cat>
            <c:strRef>
              <c:f>Sheet1!$B$1:$F$1</c:f>
              <c:strCache>
                <c:ptCount val="5"/>
                <c:pt idx="0">
                  <c:v>Высшее </c:v>
                </c:pt>
                <c:pt idx="1">
                  <c:v>Среднее специальное</c:v>
                </c:pt>
                <c:pt idx="2">
                  <c:v>Среднее</c:v>
                </c:pt>
                <c:pt idx="3">
                  <c:v>Оосновное общее</c:v>
                </c:pt>
                <c:pt idx="4">
                  <c:v>Начальное 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30.6</c:v>
                </c:pt>
                <c:pt idx="1">
                  <c:v>38.6</c:v>
                </c:pt>
                <c:pt idx="2">
                  <c:v>34.6</c:v>
                </c:pt>
                <c:pt idx="3">
                  <c:v>31.6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Север</c:v>
                </c:pt>
              </c:strCache>
            </c:strRef>
          </c:tx>
          <c:explosion val="25"/>
          <c:dLbls>
            <c:showCatName val="1"/>
            <c:showPercent val="1"/>
            <c:showLeaderLines val="1"/>
          </c:dLbls>
          <c:cat>
            <c:strRef>
              <c:f>Sheet1!$B$1:$F$1</c:f>
              <c:strCache>
                <c:ptCount val="5"/>
                <c:pt idx="0">
                  <c:v>Высшее </c:v>
                </c:pt>
                <c:pt idx="1">
                  <c:v>Среднее специальное</c:v>
                </c:pt>
                <c:pt idx="2">
                  <c:v>Среднее</c:v>
                </c:pt>
                <c:pt idx="3">
                  <c:v>Оосновное общее</c:v>
                </c:pt>
                <c:pt idx="4">
                  <c:v>Начальное </c:v>
                </c:pt>
              </c:strCache>
            </c:strRef>
          </c:cat>
          <c:val>
            <c:numRef>
              <c:f>Sheet1!$B$4:$F$4</c:f>
              <c:numCache>
                <c:formatCode>General</c:formatCode>
                <c:ptCount val="5"/>
                <c:pt idx="0">
                  <c:v>45.9</c:v>
                </c:pt>
                <c:pt idx="1">
                  <c:v>46.9</c:v>
                </c:pt>
                <c:pt idx="2">
                  <c:v>45</c:v>
                </c:pt>
                <c:pt idx="3">
                  <c:v>43.9</c:v>
                </c:pt>
              </c:numCache>
            </c:numRef>
          </c:val>
        </c:ser>
        <c:dLbls>
          <c:showCatName val="1"/>
          <c:showPercent val="1"/>
        </c:dLbls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9C276F-0D36-42F4-BCF0-372842F56919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9AF140-5122-452F-940D-F5F9B58B043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9AF140-5122-452F-940D-F5F9B58B043F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DFA28-87F8-40C8-9560-6BEF5C9E4EF3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1054;&#1073;&#1097;&#1077;&#1077;\&#1058;&#1077;&#1082;&#1089;&#1090;&#1086;&#1074;&#1099;&#1077;%20&#1076;&#1086;&#1082;&#1091;&#1084;&#1077;&#1085;&#1090;&#1099;\&#1064;&#1082;&#1086;&#1083;&#1072;\&#1042;&#1085;&#1077;&#1082;&#1083;&#1072;&#1089;&#1089;&#1085;&#1072;&#1103;%20&#1088;&#1072;&#1073;&#1086;&#1090;&#1072;\&#1050;&#1083;&#1072;&#1089;&#1089;&#1085;&#1099;&#1081;%20&#1095;&#1072;&#1089;\20%20&#1083;&#1077;&#1090;%20&#1050;&#1086;&#1085;&#1089;&#1090;&#1080;&#1090;&#1091;&#1094;&#1080;&#1080;%20&#1056;&#1060;\Pesnya_3-Zdravstvuj_shkola(vmusice.net).mp3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 Как организовать деловое сотрудничество с родителями ученика? Как включиться  в  жизнь его семьи?  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 b="24999"/>
          <a:stretch/>
        </p:blipFill>
        <p:spPr bwMode="auto">
          <a:xfrm>
            <a:off x="304800" y="381000"/>
            <a:ext cx="8534400" cy="61722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lc="http://schemas.openxmlformats.org/drawingml/2006/lockedCanvas"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</a:rPr>
              <a:t>Основные </a:t>
            </a:r>
            <a:r>
              <a:rPr lang="ru-RU" sz="3200" b="1" dirty="0" smtClean="0">
                <a:solidFill>
                  <a:srgbClr val="0000FF"/>
                </a:solidFill>
              </a:rPr>
              <a:t>направления</a:t>
            </a:r>
            <a:br>
              <a:rPr lang="ru-RU" sz="3200" b="1" dirty="0" smtClean="0">
                <a:solidFill>
                  <a:srgbClr val="0000FF"/>
                </a:solidFill>
              </a:rPr>
            </a:br>
            <a:r>
              <a:rPr lang="ru-RU" sz="3200" b="1" dirty="0" smtClean="0">
                <a:solidFill>
                  <a:srgbClr val="0000FF"/>
                </a:solidFill>
              </a:rPr>
              <a:t> </a:t>
            </a:r>
            <a:r>
              <a:rPr lang="ru-RU" sz="3200" b="1" dirty="0" smtClean="0">
                <a:solidFill>
                  <a:srgbClr val="0000FF"/>
                </a:solidFill>
              </a:rPr>
              <a:t>реализации проекта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676400"/>
            <a:ext cx="8686800" cy="4525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b="1" i="1" dirty="0" smtClean="0"/>
              <a:t>      </a:t>
            </a:r>
            <a:r>
              <a:rPr lang="ru-RU" sz="2800" b="1" dirty="0" smtClean="0"/>
              <a:t>1</a:t>
            </a:r>
            <a:r>
              <a:rPr lang="ru-RU" sz="2800" b="1" dirty="0" smtClean="0"/>
              <a:t>. Диагностика </a:t>
            </a:r>
            <a:r>
              <a:rPr lang="ru-RU" sz="2800" b="1" dirty="0" smtClean="0"/>
              <a:t>семьи</a:t>
            </a:r>
          </a:p>
          <a:p>
            <a:pPr>
              <a:lnSpc>
                <a:spcPct val="150000"/>
              </a:lnSpc>
              <a:buNone/>
            </a:pPr>
            <a:r>
              <a:rPr lang="ru-RU" sz="2800" b="1" dirty="0" smtClean="0"/>
              <a:t>           2</a:t>
            </a:r>
            <a:r>
              <a:rPr lang="ru-RU" sz="2800" b="1" dirty="0" smtClean="0"/>
              <a:t>. Работа </a:t>
            </a:r>
            <a:r>
              <a:rPr lang="ru-RU" sz="2800" b="1" dirty="0" smtClean="0"/>
              <a:t>с неблагополучными  семьями</a:t>
            </a:r>
          </a:p>
          <a:p>
            <a:pPr>
              <a:lnSpc>
                <a:spcPct val="150000"/>
              </a:lnSpc>
              <a:buNone/>
            </a:pPr>
            <a:r>
              <a:rPr lang="ru-RU" sz="2800" b="1" dirty="0" smtClean="0"/>
              <a:t>                3</a:t>
            </a:r>
            <a:r>
              <a:rPr lang="ru-RU" sz="2800" b="1" dirty="0" smtClean="0"/>
              <a:t>. Взаимодействие семьи и </a:t>
            </a:r>
            <a:r>
              <a:rPr lang="ru-RU" sz="2800" b="1" dirty="0" smtClean="0"/>
              <a:t>школы</a:t>
            </a:r>
          </a:p>
          <a:p>
            <a:pPr>
              <a:lnSpc>
                <a:spcPct val="150000"/>
              </a:lnSpc>
              <a:buNone/>
            </a:pPr>
            <a:r>
              <a:rPr lang="ru-RU" sz="2800" b="1" i="1" dirty="0" smtClean="0"/>
              <a:t>                    </a:t>
            </a:r>
            <a:r>
              <a:rPr lang="ru-RU" sz="2800" b="1" dirty="0" smtClean="0"/>
              <a:t>4</a:t>
            </a:r>
            <a:r>
              <a:rPr lang="ru-RU" sz="2800" b="1" dirty="0" smtClean="0"/>
              <a:t>. Организация полезного досуга</a:t>
            </a:r>
            <a:endParaRPr lang="ru-RU" sz="2800" dirty="0" smtClean="0"/>
          </a:p>
          <a:p>
            <a:pPr>
              <a:lnSpc>
                <a:spcPct val="150000"/>
              </a:lnSpc>
              <a:buNone/>
            </a:pPr>
            <a:r>
              <a:rPr lang="ru-RU" sz="2800" b="1" dirty="0" smtClean="0"/>
              <a:t>                         5</a:t>
            </a:r>
            <a:r>
              <a:rPr lang="ru-RU" sz="2800" b="1" dirty="0" smtClean="0"/>
              <a:t>. Просветительская деятельность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</a:rPr>
              <a:t>Формы взаимодействия</a:t>
            </a:r>
            <a:br>
              <a:rPr lang="ru-RU" sz="3200" b="1" dirty="0" smtClean="0">
                <a:solidFill>
                  <a:srgbClr val="0000FF"/>
                </a:solidFill>
              </a:rPr>
            </a:br>
            <a:r>
              <a:rPr lang="ru-RU" sz="3200" b="1" dirty="0" smtClean="0">
                <a:solidFill>
                  <a:srgbClr val="0000FF"/>
                </a:solidFill>
              </a:rPr>
              <a:t> педагогов и родителей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ru-RU" dirty="0" smtClean="0"/>
              <a:t>тематические родительские собрания;</a:t>
            </a:r>
          </a:p>
          <a:p>
            <a:pPr lvl="0"/>
            <a:r>
              <a:rPr lang="ru-RU" dirty="0" smtClean="0"/>
              <a:t>праздники семьи и класса, семейные гостиные;</a:t>
            </a:r>
          </a:p>
          <a:p>
            <a:pPr lvl="0"/>
            <a:r>
              <a:rPr lang="ru-RU" dirty="0" smtClean="0"/>
              <a:t>спортивные </a:t>
            </a:r>
            <a:r>
              <a:rPr lang="ru-RU" dirty="0" smtClean="0"/>
              <a:t>состязания; </a:t>
            </a:r>
            <a:endParaRPr lang="ru-RU" dirty="0" smtClean="0"/>
          </a:p>
          <a:p>
            <a:pPr lvl="0"/>
            <a:r>
              <a:rPr lang="ru-RU" dirty="0" smtClean="0"/>
              <a:t>дни открытых дверей в ОО;</a:t>
            </a:r>
          </a:p>
          <a:p>
            <a:pPr lvl="0"/>
            <a:r>
              <a:rPr lang="ru-RU" dirty="0" smtClean="0"/>
              <a:t>выставки семейного творчества;</a:t>
            </a:r>
          </a:p>
          <a:p>
            <a:pPr lvl="0"/>
            <a:r>
              <a:rPr lang="ru-RU" dirty="0" smtClean="0"/>
              <a:t>индивидуальные и групповые консультации для детей и родителей;</a:t>
            </a:r>
          </a:p>
          <a:p>
            <a:pPr lvl="0"/>
            <a:r>
              <a:rPr lang="ru-RU" dirty="0" smtClean="0"/>
              <a:t>тематические беседы;</a:t>
            </a:r>
          </a:p>
          <a:p>
            <a:pPr lvl="0"/>
            <a:r>
              <a:rPr lang="ru-RU" dirty="0" smtClean="0"/>
              <a:t>лектории для родителей;</a:t>
            </a:r>
          </a:p>
          <a:p>
            <a:pPr lvl="0"/>
            <a:r>
              <a:rPr lang="ru-RU" dirty="0" smtClean="0"/>
              <a:t>родительская конференция.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</a:rPr>
              <a:t>Содержание реализации </a:t>
            </a:r>
            <a:r>
              <a:rPr lang="ru-RU" sz="3200" b="1" dirty="0" smtClean="0">
                <a:solidFill>
                  <a:srgbClr val="0000FF"/>
                </a:solidFill>
              </a:rPr>
              <a:t>проекта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906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000" b="1" dirty="0" smtClean="0"/>
              <a:t>1 этап: Подготовительный</a:t>
            </a:r>
            <a:endParaRPr lang="ru-RU" sz="2000" dirty="0" smtClean="0"/>
          </a:p>
          <a:p>
            <a:pPr>
              <a:buNone/>
            </a:pPr>
            <a:r>
              <a:rPr lang="ru-RU" sz="2000" b="1" dirty="0" smtClean="0"/>
              <a:t>Цель</a:t>
            </a:r>
            <a:r>
              <a:rPr lang="ru-RU" sz="2000" dirty="0" smtClean="0"/>
              <a:t>: создание банка данных о семьях учащихся. На этом этапе проводится диагностика 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 </a:t>
            </a:r>
            <a:r>
              <a:rPr lang="ru-RU" sz="2000" dirty="0" smtClean="0"/>
              <a:t>          и   составление </a:t>
            </a:r>
            <a:r>
              <a:rPr lang="ru-RU" sz="2000" dirty="0" smtClean="0"/>
              <a:t>социального паспорта семьи</a:t>
            </a:r>
            <a:r>
              <a:rPr lang="ru-RU" sz="2000" dirty="0" smtClean="0"/>
              <a:t>.</a:t>
            </a:r>
          </a:p>
          <a:p>
            <a:pPr>
              <a:buNone/>
            </a:pPr>
            <a:endParaRPr lang="ru-RU" sz="1600" dirty="0" smtClean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57200" y="2590800"/>
          <a:ext cx="8382000" cy="3779350"/>
        </p:xfrm>
        <a:graphic>
          <a:graphicData uri="http://schemas.openxmlformats.org/drawingml/2006/table">
            <a:tbl>
              <a:tblPr/>
              <a:tblGrid>
                <a:gridCol w="494122"/>
                <a:gridCol w="3544478"/>
                <a:gridCol w="4343400"/>
              </a:tblGrid>
              <a:tr h="41401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998" marR="719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Содержание деятельности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998" marR="719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Система организационных мероприятий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998" marR="719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4158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998" marR="719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Диагностика семей учащихся с целью выбора оптимальных форм взаимодействия.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998" marR="719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Проведение анкетирования родителей и детей для изучения семей учащихся, взаимоотношений в семье.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998" marR="719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5537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998" marR="719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Анализ результатов анкетирования, выявление социально неблагополучных семей.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998" marR="719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Составление социального паспорта семей. Планирование совместной работы по ликвидации проблем в воспитании, знакомство с формами сотрудничества.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998" marR="719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401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998" marR="719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Составление тематического плана реализации проекта.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998" marR="719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Подбор различных мероприятий совместно с родителями.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998" marR="719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278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998" marR="719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Подготовка экрана настроения учащихся с целью контроля эмоционального комфорта.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998" marR="719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600" dirty="0">
                        <a:latin typeface="Calibri"/>
                        <a:cs typeface="Times New Roman"/>
                      </a:endParaRPr>
                    </a:p>
                  </a:txBody>
                  <a:tcPr marL="71998" marR="719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762000" y="304800"/>
            <a:ext cx="611634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2 этап: Основной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Цель: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налаживание позитивной связи: школа - ребенок - семья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09600" y="990600"/>
          <a:ext cx="8153401" cy="5494952"/>
        </p:xfrm>
        <a:graphic>
          <a:graphicData uri="http://schemas.openxmlformats.org/drawingml/2006/table">
            <a:tbl>
              <a:tblPr/>
              <a:tblGrid>
                <a:gridCol w="451818"/>
                <a:gridCol w="2138982"/>
                <a:gridCol w="5562601"/>
              </a:tblGrid>
              <a:tr h="45821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3598" marR="335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Содержание деятельности</a:t>
                      </a:r>
                      <a:endParaRPr lang="ru-RU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3598" marR="335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Система организационных мероприятий</a:t>
                      </a:r>
                      <a:endParaRPr lang="ru-RU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3598" marR="335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98006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3598" marR="335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Проведение тематических консультаций для родителей.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3598" marR="335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    «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Друзья в жизни ребенка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»,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Социальная адаптация ребенка и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ее результаты»;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Влияние разногласий в семье на учебную деятельность ребенка в школе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»;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Роль семейных отношений в формировании культуры общения ребенка»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3598" marR="335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969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3598" marR="335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Родительские чтения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3598" marR="335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      И.Ю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. Кулагина «Младшие школьники, особенности их развития»;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      А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. Лопатина «Семейные заповеди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»,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Мы учим детей жить среди людей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».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3598" marR="335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1051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3598" marR="335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Педагогические практикумы</a:t>
                      </a:r>
                      <a:endParaRPr lang="ru-RU" sz="140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3598" marR="335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       Обмен опытом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«Какие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вы родители?»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       Диспут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«Поощрение и наказание в семье»;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       Круглый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стол «Родительская любовь и воспитание»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3598" marR="335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968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3598" marR="335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Семейные вечера в рамках классного проекта</a:t>
                      </a:r>
                      <a:endParaRPr lang="ru-RU" sz="140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3598" marR="335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       Семейная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гостиная «Наши традиции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»,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Отдыхаем вместе на природе »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        Вечер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общения «Поговорим с тобою, мама»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3598" marR="335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968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3598" marR="335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Тренинги с родителями</a:t>
                      </a:r>
                      <a:endParaRPr lang="ru-RU" sz="140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3598" marR="335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      «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Семья – глаза в глаза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»;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Учимся понимать друг друга»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        Игровой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тренинг учащихся и родителей (грубость и агрессивность поведения детей).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3598" marR="335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678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3598" marR="335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Мини-проекты</a:t>
                      </a:r>
                      <a:endParaRPr lang="ru-RU" sz="140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3598" marR="335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       «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Откуда я родом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?»;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Семейное творчество»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3598" marR="335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611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3598" marR="335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Родительские лектории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3598" marR="335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        «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Тепло родительской любви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»;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Поощрение и наказание»;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        «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Мужчины нашего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дома»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,  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«Доброта спасет мир»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3598" marR="33598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1600" b="1" dirty="0" smtClean="0">
                <a:latin typeface="+mn-lt"/>
              </a:rPr>
              <a:t>3 этап: Обобщающий</a:t>
            </a:r>
            <a:r>
              <a:rPr lang="ru-RU" sz="1600" dirty="0" smtClean="0">
                <a:latin typeface="+mn-lt"/>
              </a:rPr>
              <a:t/>
            </a:r>
            <a:br>
              <a:rPr lang="ru-RU" sz="1600" dirty="0" smtClean="0">
                <a:latin typeface="+mn-lt"/>
              </a:rPr>
            </a:br>
            <a:r>
              <a:rPr lang="ru-RU" sz="1600" b="1" dirty="0" smtClean="0">
                <a:latin typeface="+mn-lt"/>
              </a:rPr>
              <a:t>Цель</a:t>
            </a:r>
            <a:r>
              <a:rPr lang="ru-RU" sz="1600" dirty="0" smtClean="0">
                <a:latin typeface="+mn-lt"/>
              </a:rPr>
              <a:t>: подведение итогов, мо­ниторинг, анализ результатов, эффективности реализации проекта, планирование на следующий год с учетом рекомендаций, выработанных в результате анализа.</a:t>
            </a:r>
            <a:endParaRPr lang="ru-RU" sz="1600" dirty="0">
              <a:latin typeface="+mn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81000" y="1667426"/>
          <a:ext cx="8305801" cy="4809573"/>
        </p:xfrm>
        <a:graphic>
          <a:graphicData uri="http://schemas.openxmlformats.org/drawingml/2006/table">
            <a:tbl>
              <a:tblPr/>
              <a:tblGrid>
                <a:gridCol w="622002"/>
                <a:gridCol w="3702309"/>
                <a:gridCol w="3981490"/>
              </a:tblGrid>
              <a:tr h="50507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59" marR="63659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Содержание деятельности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59" marR="63659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Система организационных мероприятий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59" marR="63659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152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59" marR="63659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Проведение и обработка повторного анкетирования учащихся и родителей, для выявления эффективности системы воспитательных мероприятий.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59" marR="63659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Участие в повторном анкетировании.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59" marR="63659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1014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59" marR="63659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Оформление альбома проекта, презентация проекта. Вынесение благодарностей участникам проекта.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59" marR="63659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Работа творческой группы родителей и детей.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59" marR="63659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6268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59" marR="63659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Подведение итогов реализации проекта. Исправление недочетов проекта. Обобщение материалов.</a:t>
                      </a:r>
                      <a:endParaRPr lang="ru-RU" sz="14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59" marR="63659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Анализ совместно выполненной работы, определение ее эффективности.</a:t>
                      </a:r>
                      <a:b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Предварительное планирование совместной работы на будущий год.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59" marR="63659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164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59" marR="63659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Организация итогового мероприятия. </a:t>
                      </a:r>
                      <a:endParaRPr lang="ru-RU" sz="14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59" marR="63659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Праздничное мероприятие “Каков в гнезде, таков в полете”.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59" marR="63659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71600"/>
            <a:ext cx="8458200" cy="5105400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latin typeface="+mn-lt"/>
              </a:rPr>
              <a:t>1</a:t>
            </a:r>
            <a:r>
              <a:rPr lang="ru-RU" sz="2000" b="1" dirty="0" smtClean="0">
                <a:latin typeface="+mn-lt"/>
              </a:rPr>
              <a:t>. </a:t>
            </a:r>
            <a:r>
              <a:rPr lang="ru-RU" sz="2000" dirty="0" smtClean="0">
                <a:latin typeface="+mn-lt"/>
              </a:rPr>
              <a:t>Будет </a:t>
            </a:r>
            <a:r>
              <a:rPr lang="ru-RU" sz="2000" dirty="0" smtClean="0">
                <a:latin typeface="+mn-lt"/>
              </a:rPr>
              <a:t>реализован комплекс мер по поддержке семейного воспитания, повышения педагогической культуры родителей в решении проблем доступности и качества образования.</a:t>
            </a:r>
            <a:br>
              <a:rPr lang="ru-RU" sz="2000" dirty="0" smtClean="0">
                <a:latin typeface="+mn-lt"/>
              </a:rPr>
            </a:br>
            <a:r>
              <a:rPr lang="ru-RU" sz="2000" b="1" dirty="0" smtClean="0">
                <a:latin typeface="+mn-lt"/>
              </a:rPr>
              <a:t>2</a:t>
            </a:r>
            <a:r>
              <a:rPr lang="ru-RU" sz="2000" dirty="0" smtClean="0">
                <a:latin typeface="+mn-lt"/>
              </a:rPr>
              <a:t>. Будет оказана помочь родителям в осознании необходимости поддержания семейных традиций для решения проблем доступности и качества образования.</a:t>
            </a:r>
            <a:br>
              <a:rPr lang="ru-RU" sz="2000" dirty="0" smtClean="0">
                <a:latin typeface="+mn-lt"/>
              </a:rPr>
            </a:br>
            <a:r>
              <a:rPr lang="ru-RU" sz="2000" dirty="0" smtClean="0">
                <a:latin typeface="+mn-lt"/>
              </a:rPr>
              <a:t> </a:t>
            </a:r>
            <a:r>
              <a:rPr lang="ru-RU" sz="2000" b="1" dirty="0" smtClean="0">
                <a:latin typeface="+mn-lt"/>
              </a:rPr>
              <a:t>3.</a:t>
            </a:r>
            <a:r>
              <a:rPr lang="ru-RU" sz="2000" dirty="0" smtClean="0">
                <a:latin typeface="+mn-lt"/>
              </a:rPr>
              <a:t> Будет сформировано ценностное отношение обучающихся к семейным традициям.</a:t>
            </a:r>
            <a:br>
              <a:rPr lang="ru-RU" sz="2000" dirty="0" smtClean="0">
                <a:latin typeface="+mn-lt"/>
              </a:rPr>
            </a:br>
            <a:r>
              <a:rPr lang="ru-RU" sz="2000" b="1" dirty="0" smtClean="0">
                <a:latin typeface="+mn-lt"/>
              </a:rPr>
              <a:t>4.</a:t>
            </a:r>
            <a:r>
              <a:rPr lang="ru-RU" sz="2000" dirty="0" smtClean="0">
                <a:latin typeface="+mn-lt"/>
              </a:rPr>
              <a:t> Будут обновлены формы и методы просвещения, консультирования </a:t>
            </a:r>
            <a:r>
              <a:rPr lang="ru-RU" sz="2000" dirty="0" smtClean="0">
                <a:latin typeface="+mn-lt"/>
              </a:rPr>
              <a:t>   родителей </a:t>
            </a:r>
            <a:r>
              <a:rPr lang="ru-RU" sz="2000" dirty="0" smtClean="0">
                <a:latin typeface="+mn-lt"/>
              </a:rPr>
              <a:t>по правовым, экономическим, медицинским, психолого-педагогическим и иным вопросам семейного воспитания, обеспечивающих повышение родительской компетенции в воспитании детей.</a:t>
            </a:r>
            <a:br>
              <a:rPr lang="ru-RU" sz="2000" dirty="0" smtClean="0">
                <a:latin typeface="+mn-lt"/>
              </a:rPr>
            </a:br>
            <a:r>
              <a:rPr lang="ru-RU" sz="2000" b="1" dirty="0" smtClean="0">
                <a:latin typeface="+mn-lt"/>
              </a:rPr>
              <a:t>5.</a:t>
            </a:r>
            <a:r>
              <a:rPr lang="ru-RU" sz="2000" dirty="0" smtClean="0">
                <a:latin typeface="+mn-lt"/>
              </a:rPr>
              <a:t> Активизируется позитивное отношение родителей и социальных партнеров к школе.</a:t>
            </a:r>
            <a:br>
              <a:rPr lang="ru-RU" sz="2000" dirty="0" smtClean="0">
                <a:latin typeface="+mn-lt"/>
              </a:rPr>
            </a:br>
            <a:r>
              <a:rPr lang="ru-RU" sz="2000" b="1" dirty="0" smtClean="0">
                <a:latin typeface="+mn-lt"/>
              </a:rPr>
              <a:t>6.</a:t>
            </a:r>
            <a:r>
              <a:rPr lang="ru-RU" sz="2000" dirty="0" smtClean="0">
                <a:latin typeface="+mn-lt"/>
              </a:rPr>
              <a:t>Усовершенствуются механизмы взаимодействия семьи, школы и социальных партнеров.</a:t>
            </a:r>
            <a:endParaRPr lang="ru-RU" sz="20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609601"/>
            <a:ext cx="8229600" cy="457199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0000FF"/>
                </a:solidFill>
                <a:latin typeface="+mj-lt"/>
              </a:rPr>
              <a:t>Ожид</a:t>
            </a:r>
            <a:r>
              <a:rPr lang="ru-RU" b="1" dirty="0" smtClean="0">
                <a:solidFill>
                  <a:srgbClr val="0000FF"/>
                </a:solidFill>
                <a:latin typeface="+mj-lt"/>
              </a:rPr>
              <a:t>аемые </a:t>
            </a:r>
            <a:r>
              <a:rPr lang="ru-RU" b="1" dirty="0">
                <a:solidFill>
                  <a:srgbClr val="0000FF"/>
                </a:solidFill>
                <a:latin typeface="+mj-lt"/>
              </a:rPr>
              <a:t>результаты </a:t>
            </a:r>
            <a:r>
              <a:rPr lang="ru-RU" b="1" dirty="0" smtClean="0">
                <a:solidFill>
                  <a:srgbClr val="0000FF"/>
                </a:solidFill>
                <a:latin typeface="+mj-lt"/>
              </a:rPr>
              <a:t>проекта</a:t>
            </a:r>
            <a:endParaRPr lang="ru-RU" dirty="0">
              <a:solidFill>
                <a:srgbClr val="0000FF"/>
              </a:solidFill>
              <a:latin typeface="+mj-lt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6513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</a:rPr>
              <a:t>Количественные показатели</a:t>
            </a:r>
            <a:endParaRPr lang="ru-RU" sz="3200" b="1" dirty="0">
              <a:solidFill>
                <a:srgbClr val="0000FF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09599" y="1397000"/>
          <a:ext cx="7848600" cy="4851399"/>
        </p:xfrm>
        <a:graphic>
          <a:graphicData uri="http://schemas.openxmlformats.org/drawingml/2006/table">
            <a:tbl>
              <a:tblPr/>
              <a:tblGrid>
                <a:gridCol w="473463"/>
                <a:gridCol w="5099997"/>
                <a:gridCol w="758380"/>
                <a:gridCol w="758380"/>
                <a:gridCol w="758380"/>
              </a:tblGrid>
              <a:tr h="5106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600" b="1" i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99" marR="4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количественного показателя</a:t>
                      </a:r>
                      <a:endParaRPr lang="ru-RU" sz="1600" b="1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99" marR="4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>
                          <a:latin typeface="Times New Roman"/>
                          <a:ea typeface="Times New Roman"/>
                          <a:cs typeface="Times New Roman"/>
                        </a:rPr>
                        <a:t>2020</a:t>
                      </a:r>
                      <a:endParaRPr lang="ru-RU" sz="1600" b="1" i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99" marR="4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>
                          <a:latin typeface="Times New Roman"/>
                          <a:ea typeface="Times New Roman"/>
                          <a:cs typeface="Times New Roman"/>
                        </a:rPr>
                        <a:t>2021</a:t>
                      </a:r>
                      <a:endParaRPr lang="ru-RU" sz="1600" b="1" i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99" marR="4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dirty="0">
                          <a:latin typeface="Times New Roman"/>
                          <a:ea typeface="Times New Roman"/>
                          <a:cs typeface="Times New Roman"/>
                        </a:rPr>
                        <a:t>2022</a:t>
                      </a:r>
                      <a:endParaRPr lang="ru-RU" sz="1600" b="1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99" marR="4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202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99" marR="4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Доля родителей, положительно оценивших качество услуг психолого-педагогической, консультативной помощи, от общего числа обратившихся за получением услуги(%)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99" marR="4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99" marR="4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99" marR="4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85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99" marR="4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66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99" marR="4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1112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Доля 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родителей, обучающихся удовлетворенных предоставлением образовательных услуг доступностью и качеством образования(%)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99" marR="4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99" marR="4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99" marR="4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99" marR="4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60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4.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99" marR="4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Доля родителей, принимающих участие в организации и проведении мероприятий (%)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99" marR="4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99" marR="4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99" marR="4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99" marR="4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60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5.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99" marR="4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Доля родителей, регулярно посещающих родительские собрания в школе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99" marR="4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99" marR="4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99" marR="4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99" marR="4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</a:rPr>
              <a:t>Проектное </a:t>
            </a:r>
            <a:r>
              <a:rPr lang="ru-RU" sz="3200" b="1" dirty="0">
                <a:solidFill>
                  <a:srgbClr val="0000FF"/>
                </a:solidFill>
              </a:rPr>
              <a:t>решение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 smtClean="0"/>
              <a:t>Реализация </a:t>
            </a:r>
            <a:r>
              <a:rPr lang="ru-RU" b="1" dirty="0" smtClean="0"/>
              <a:t>проекта даст возможность:</a:t>
            </a:r>
          </a:p>
          <a:p>
            <a:pPr lvl="0"/>
            <a:r>
              <a:rPr lang="ru-RU" dirty="0" smtClean="0"/>
              <a:t>продуктивно организовать сотрудничество классного руководителя и родителей,</a:t>
            </a:r>
          </a:p>
          <a:p>
            <a:pPr lvl="0"/>
            <a:r>
              <a:rPr lang="ru-RU" dirty="0" smtClean="0"/>
              <a:t>сделать родителей союзниками в воспитании детей,</a:t>
            </a:r>
          </a:p>
          <a:p>
            <a:pPr lvl="0"/>
            <a:r>
              <a:rPr lang="ru-RU" dirty="0" smtClean="0"/>
              <a:t>повысить эффективность дальнейшего воспитательного процесса.</a:t>
            </a:r>
          </a:p>
          <a:p>
            <a:pPr>
              <a:buNone/>
            </a:pPr>
            <a:r>
              <a:rPr lang="ru-RU" b="1" dirty="0" smtClean="0"/>
              <a:t>В результате</a:t>
            </a:r>
            <a:r>
              <a:rPr lang="ru-RU" dirty="0" smtClean="0"/>
              <a:t>:</a:t>
            </a:r>
          </a:p>
          <a:p>
            <a:pPr lvl="0"/>
            <a:r>
              <a:rPr lang="ru-RU" dirty="0" smtClean="0"/>
              <a:t>увеличатся показатели родительской активности в воспитательном процессе от 25 до 75%,</a:t>
            </a:r>
          </a:p>
          <a:p>
            <a:pPr lvl="0"/>
            <a:r>
              <a:rPr lang="ru-RU" dirty="0" smtClean="0"/>
              <a:t>существенно изменится позиция некоторых семей по отношению к школе,</a:t>
            </a:r>
          </a:p>
          <a:p>
            <a:pPr lvl="0"/>
            <a:r>
              <a:rPr lang="ru-RU" dirty="0" smtClean="0"/>
              <a:t>успешно реализуется содержание основных направлений воспитательной деятельности всех участников образовательных отношений,</a:t>
            </a:r>
          </a:p>
          <a:p>
            <a:pPr lvl="0"/>
            <a:r>
              <a:rPr lang="ru-RU" dirty="0" smtClean="0"/>
              <a:t> поставленная цель будет достигнута и выполнятся задачи воспитания школьников.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45098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dirty="0" smtClean="0">
                <a:solidFill>
                  <a:srgbClr val="0000FF"/>
                </a:solidFill>
                <a:latin typeface="+mj-lt"/>
              </a:rPr>
              <a:t>Спасибо за внимание!</a:t>
            </a:r>
            <a:endParaRPr lang="ru-RU" sz="6000" b="1" dirty="0">
              <a:solidFill>
                <a:srgbClr val="0000FF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175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405680" y="838200"/>
            <a:ext cx="7772400" cy="1470025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                   Тема </a:t>
            </a:r>
            <a:r>
              <a:rPr lang="ru-RU" sz="2400" b="1" dirty="0"/>
              <a:t>проекта: </a:t>
            </a:r>
            <a:endParaRPr lang="ru-RU" sz="2400" b="1" i="1" dirty="0">
              <a:solidFill>
                <a:srgbClr val="990000"/>
              </a:solidFill>
            </a:endParaRPr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19400" y="1752600"/>
            <a:ext cx="4876800" cy="20288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800" b="1" dirty="0" smtClean="0">
                <a:solidFill>
                  <a:srgbClr val="0000FF"/>
                </a:solidFill>
              </a:rPr>
              <a:t>«Взаимодействие с родителями, расширение социального партнёрства»</a:t>
            </a:r>
            <a:endParaRPr lang="ru-RU" sz="28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057400" y="1981200"/>
            <a:ext cx="6120680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600" b="1" i="1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6" name="Pesnya_3-Zdravstvuj_shkola(vmusic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124200" y="6019800"/>
            <a:ext cx="304800" cy="304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14800" y="3836075"/>
            <a:ext cx="437671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Координатор проекта: </a:t>
            </a:r>
          </a:p>
          <a:p>
            <a:r>
              <a:rPr lang="ru-RU" dirty="0" smtClean="0"/>
              <a:t>Осипова Любовь Васильевна, учитель</a:t>
            </a:r>
          </a:p>
          <a:p>
            <a:r>
              <a:rPr lang="ru-RU" dirty="0" smtClean="0"/>
              <a:t> начальных классов</a:t>
            </a:r>
          </a:p>
          <a:p>
            <a:endParaRPr lang="ru-RU" dirty="0" smtClean="0"/>
          </a:p>
          <a:p>
            <a:r>
              <a:rPr lang="ru-RU" b="1" dirty="0" smtClean="0"/>
              <a:t>Члены проектной группы: </a:t>
            </a:r>
            <a:r>
              <a:rPr lang="ru-RU" dirty="0" smtClean="0"/>
              <a:t>МО учителей</a:t>
            </a:r>
          </a:p>
          <a:p>
            <a:r>
              <a:rPr lang="ru-RU" dirty="0" smtClean="0"/>
              <a:t> начальных классов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00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86836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Актуальность </a:t>
            </a:r>
            <a:r>
              <a:rPr lang="ru-RU" sz="2800" b="1" dirty="0">
                <a:solidFill>
                  <a:srgbClr val="0000FF"/>
                </a:solidFill>
              </a:rPr>
              <a:t>выбранной темы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b="1" i="1" dirty="0">
              <a:solidFill>
                <a:srgbClr val="A5002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/>
              <a:t>    </a:t>
            </a:r>
            <a:endParaRPr lang="ru-RU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66800" y="838200"/>
            <a:ext cx="76962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/>
              <a:t>Актуальность выбранной темы </a:t>
            </a:r>
            <a:r>
              <a:rPr lang="ru-RU" sz="1600" dirty="0" smtClean="0"/>
              <a:t>определяется острой необходимостью и востребованностью  решения проблемы повышения качества и доступности образования.</a:t>
            </a:r>
          </a:p>
          <a:p>
            <a:pPr algn="just"/>
            <a:r>
              <a:rPr lang="ru-RU" sz="1600" dirty="0" smtClean="0"/>
              <a:t>Ежегодно в ОО проводится мониторинг результатов оценочных процедур различного уровня: федерального, регионального, муниципального, школьного. По данным проводимых мониторингов,  наблюдается разрыв между детьми, показывающими высокие результаты обучения, и детьми с низкими результатами. </a:t>
            </a:r>
          </a:p>
          <a:p>
            <a:pPr algn="just"/>
            <a:r>
              <a:rPr lang="ru-RU" sz="1600" dirty="0" smtClean="0"/>
              <a:t>Считаю, что причины низких результатов обучения могут быть как внутренними, так и внешними в зависимости от контингента обучающихся, который неоднороден в социальном, интеллектуальном плане. В современных условиях, когда большинство семей озабочены решением проблем экономического, а порой и физического выживания, усилилась тенденция самоустранения многих родителей от решения вопросов воспитания и личностного развития ребенка. </a:t>
            </a:r>
            <a:r>
              <a:rPr lang="ru-RU" sz="1600" dirty="0" smtClean="0"/>
              <a:t>Более 80% детей проживают в семьях с прожиточным минимумом ниже среднего по Иркутской  области. Это обусловлено сравнительно невысоким уровнем доходов населения </a:t>
            </a:r>
            <a:r>
              <a:rPr lang="ru-RU" sz="1600" dirty="0" smtClean="0"/>
              <a:t>сел.  </a:t>
            </a:r>
            <a:r>
              <a:rPr lang="ru-RU" sz="1600" dirty="0" smtClean="0"/>
              <a:t>Большая часть населения не имеют постоянной работы, часть мужского населения сел периодически уезжает на заработки. Многие родители не могут, </a:t>
            </a:r>
            <a:r>
              <a:rPr lang="ru-RU" sz="1600" dirty="0" smtClean="0"/>
              <a:t> </a:t>
            </a:r>
            <a:r>
              <a:rPr lang="ru-RU" sz="1600" dirty="0" smtClean="0"/>
              <a:t>не </a:t>
            </a:r>
            <a:r>
              <a:rPr lang="ru-RU" sz="1600" dirty="0" smtClean="0"/>
              <a:t>знают и не хотят знать, </a:t>
            </a:r>
            <a:r>
              <a:rPr lang="ru-RU" sz="1600" dirty="0" smtClean="0"/>
              <a:t>как помочь </a:t>
            </a:r>
            <a:r>
              <a:rPr lang="ru-RU" sz="1600" dirty="0" err="1" smtClean="0"/>
              <a:t>ребѐнку </a:t>
            </a:r>
            <a:r>
              <a:rPr lang="ru-RU" sz="1600" dirty="0" smtClean="0"/>
              <a:t>преодолеть трудности в </a:t>
            </a:r>
            <a:r>
              <a:rPr lang="ru-RU" sz="1600" dirty="0" err="1" smtClean="0"/>
              <a:t>учѐбе</a:t>
            </a:r>
            <a:r>
              <a:rPr lang="ru-RU" sz="1600" dirty="0" smtClean="0"/>
              <a:t>, так как собственный интеллектуальный уровень родителей сел невысок</a:t>
            </a:r>
            <a:r>
              <a:rPr lang="ru-RU" sz="1600" dirty="0" smtClean="0"/>
              <a:t>.</a:t>
            </a:r>
            <a:r>
              <a:rPr lang="ru-RU" sz="1600" dirty="0" smtClean="0"/>
              <a:t> В современных условиях, когда большинство семей озабочены решением проблем экономического, а порой и физического выживания, усилилась тенденция самоустранения многих родителей от решения вопросов воспитания и личностного развития ребенка. К сожалению, родители становятся пассивными участниками в образовательной деятельности детей. </a:t>
            </a:r>
          </a:p>
          <a:p>
            <a:endParaRPr lang="ru-RU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</a:rPr>
              <a:t>Социальный портрет семей</a:t>
            </a:r>
            <a:endParaRPr lang="ru-RU" sz="3200" b="1" dirty="0">
              <a:solidFill>
                <a:srgbClr val="0000FF"/>
              </a:solidFill>
            </a:endParaRPr>
          </a:p>
        </p:txBody>
      </p:sp>
      <p:graphicFrame>
        <p:nvGraphicFramePr>
          <p:cNvPr id="14" name="Object 7"/>
          <p:cNvGraphicFramePr>
            <a:graphicFrameLocks noChangeAspect="1"/>
          </p:cNvGraphicFramePr>
          <p:nvPr/>
        </p:nvGraphicFramePr>
        <p:xfrm>
          <a:off x="1343025" y="1449388"/>
          <a:ext cx="7080250" cy="3956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</a:rPr>
              <a:t>Образование родителей</a:t>
            </a:r>
            <a:endParaRPr lang="ru-RU" sz="3200" b="1" dirty="0">
              <a:solidFill>
                <a:srgbClr val="0000FF"/>
              </a:solidFill>
            </a:endParaRPr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304800" y="1524000"/>
          <a:ext cx="8382000" cy="4421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61999" y="762000"/>
          <a:ext cx="7772400" cy="5663966"/>
        </p:xfrm>
        <a:graphic>
          <a:graphicData uri="http://schemas.openxmlformats.org/drawingml/2006/table">
            <a:tbl>
              <a:tblPr/>
              <a:tblGrid>
                <a:gridCol w="3602831"/>
                <a:gridCol w="4169569"/>
              </a:tblGrid>
              <a:tr h="4161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i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Портрет современного родителя</a:t>
                      </a:r>
                      <a:endParaRPr lang="ru-RU" sz="18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82" marR="36182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i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Портрет идеального родителя</a:t>
                      </a:r>
                      <a:endParaRPr lang="ru-RU" sz="18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82" marR="36182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4042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занятой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не имеет свободного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времени       и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желания заниматься проблемами семьи (ребенка)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82" marR="36182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уделяет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достаточно времени воспитанию и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    удовольствием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общается с ребенком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82" marR="36182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2425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пассивный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82" marR="36182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активный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участник – партнер ребенку в учебной деятельности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82" marR="36182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61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не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уверен в успехах ребенка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82" marR="36182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уверен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успехах ребенка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82" marR="36182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61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имеет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низкую общую культуру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82" marR="36182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стремится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повысить свой культурный уровень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82" marR="36182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323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не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обладает педагогическими знаниями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82" marR="36182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стремится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 получению педагогических знаний для адекватного и позитивного взаимодействия с ребенком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82" marR="36182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2425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перекладывает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воспитание детей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на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третье лицо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82" marR="36182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охотно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сотрудничает со школой и устанавливает с партнерские отношения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82" marR="36182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2425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авторитарен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но слабо стремится к контролю над деятельностью ребёнка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82" marR="36182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родитель-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наставник, советчик, друг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82" marR="36182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61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эгоист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82" marR="36182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ориентирован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только на себя, но и на ребенка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82" marR="36182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</a:rPr>
              <a:t>Противоречия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 smtClean="0"/>
              <a:t>          Причинами </a:t>
            </a:r>
            <a:r>
              <a:rPr lang="ru-RU" dirty="0" smtClean="0"/>
              <a:t>семейных проблем становятся не только социальные трудности, но и неблагоприятный семейный климат, неумение строить внутрисемейные отношения, нанося значительный вред духовному и психологическому развитию становления личности ребёнка.</a:t>
            </a:r>
          </a:p>
          <a:p>
            <a:pPr algn="just">
              <a:buNone/>
            </a:pPr>
            <a:r>
              <a:rPr lang="ru-RU" dirty="0" smtClean="0"/>
              <a:t>         Следствием </a:t>
            </a:r>
            <a:r>
              <a:rPr lang="ru-RU" dirty="0" smtClean="0"/>
              <a:t>кризисного состояния семьи также является проблема здоровья детей. Аудио-, видеопродукция, компьютерные игры, эскалация насилия и жестокости заменяют родительское общение, подрывают авторитет семьи и школы. Кроме того, в последнее время изменилось отношение родителей к школе. Появились агрессивность, недоверие, которые, конечно же, впитывают и дети. Именно поэтому сотрудничество семьи и школы нашло свое отражение в  различных направлениях воспитательной деятельности школы.</a:t>
            </a:r>
          </a:p>
          <a:p>
            <a:pPr algn="just">
              <a:buNone/>
            </a:pPr>
            <a:r>
              <a:rPr lang="ru-RU" dirty="0" smtClean="0"/>
              <a:t>                 </a:t>
            </a:r>
            <a:r>
              <a:rPr lang="ru-RU" b="1" dirty="0" smtClean="0"/>
              <a:t>Данные</a:t>
            </a:r>
            <a:r>
              <a:rPr lang="ru-RU" dirty="0" smtClean="0"/>
              <a:t> </a:t>
            </a:r>
            <a:r>
              <a:rPr lang="ru-RU" dirty="0" smtClean="0"/>
              <a:t>противоречия помогли определить проблему </a:t>
            </a:r>
            <a:r>
              <a:rPr lang="ru-RU" dirty="0" smtClean="0"/>
              <a:t>–</a:t>
            </a:r>
          </a:p>
          <a:p>
            <a:pPr algn="just">
              <a:buNone/>
            </a:pPr>
            <a:r>
              <a:rPr lang="ru-RU" dirty="0" smtClean="0"/>
              <a:t> </a:t>
            </a:r>
            <a:r>
              <a:rPr lang="ru-RU" dirty="0" smtClean="0"/>
              <a:t>             </a:t>
            </a:r>
            <a:r>
              <a:rPr lang="ru-RU" b="1" i="1" dirty="0" smtClean="0"/>
              <a:t>отсутствие </a:t>
            </a:r>
            <a:r>
              <a:rPr lang="ru-RU" b="1" i="1" dirty="0" smtClean="0"/>
              <a:t>эффективного взаимодействия семьи </a:t>
            </a:r>
            <a:r>
              <a:rPr lang="ru-RU" b="1" i="1" dirty="0" smtClean="0"/>
              <a:t>и</a:t>
            </a:r>
          </a:p>
          <a:p>
            <a:pPr algn="just">
              <a:buNone/>
            </a:pPr>
            <a:r>
              <a:rPr lang="ru-RU" b="1" i="1" dirty="0" smtClean="0"/>
              <a:t> </a:t>
            </a:r>
            <a:r>
              <a:rPr lang="ru-RU" b="1" i="1" dirty="0" smtClean="0"/>
              <a:t>                      школы </a:t>
            </a:r>
            <a:r>
              <a:rPr lang="ru-RU" b="1" i="1" dirty="0" smtClean="0"/>
              <a:t>в рамках образовательной организации.</a:t>
            </a: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Цель </a:t>
            </a:r>
            <a:r>
              <a:rPr lang="ru-RU" sz="3600" b="1" dirty="0">
                <a:solidFill>
                  <a:srgbClr val="0000FF"/>
                </a:solidFill>
              </a:rPr>
              <a:t>и задачи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57800"/>
          </a:xfrm>
        </p:spPr>
        <p:txBody>
          <a:bodyPr>
            <a:normAutofit fontScale="32500" lnSpcReduction="20000"/>
          </a:bodyPr>
          <a:lstStyle/>
          <a:p>
            <a:pPr algn="just">
              <a:buNone/>
            </a:pPr>
            <a:r>
              <a:rPr lang="ru-RU" sz="6000" b="1" dirty="0" smtClean="0"/>
              <a:t>      </a:t>
            </a:r>
            <a:r>
              <a:rPr lang="ru-RU" sz="6800" b="1" dirty="0" smtClean="0"/>
              <a:t>Цель:</a:t>
            </a:r>
            <a:r>
              <a:rPr lang="ru-RU" sz="6800" dirty="0" smtClean="0"/>
              <a:t> </a:t>
            </a:r>
            <a:r>
              <a:rPr lang="ru-RU" sz="6800" dirty="0" smtClean="0"/>
              <a:t>Реализовать комплекс мер по поддержке семейного воспитания в решении проблем доступности и качества образования.</a:t>
            </a:r>
          </a:p>
          <a:p>
            <a:pPr algn="just">
              <a:buNone/>
            </a:pPr>
            <a:r>
              <a:rPr lang="ru-RU" sz="6800" b="1" dirty="0" smtClean="0"/>
              <a:t>      Задачи</a:t>
            </a:r>
            <a:r>
              <a:rPr lang="ru-RU" sz="6800" b="1" dirty="0" smtClean="0"/>
              <a:t>: </a:t>
            </a:r>
            <a:endParaRPr lang="ru-RU" sz="6800" dirty="0" smtClean="0"/>
          </a:p>
          <a:p>
            <a:pPr algn="just">
              <a:buNone/>
            </a:pPr>
            <a:r>
              <a:rPr lang="ru-RU" sz="6800" dirty="0" smtClean="0"/>
              <a:t>     1</a:t>
            </a:r>
            <a:r>
              <a:rPr lang="ru-RU" sz="6800" dirty="0" smtClean="0"/>
              <a:t>. Помочь родителям в осознании необходимости поддержания семейных традиций для укрепления семьи решении проблем доступности и качества образования.</a:t>
            </a:r>
          </a:p>
          <a:p>
            <a:pPr algn="just">
              <a:buNone/>
            </a:pPr>
            <a:r>
              <a:rPr lang="ru-RU" sz="6800" dirty="0" smtClean="0"/>
              <a:t>     2.Формировать </a:t>
            </a:r>
            <a:r>
              <a:rPr lang="ru-RU" sz="6800" dirty="0" smtClean="0"/>
              <a:t>ценностное отношение обучающихся к семейным традициям.</a:t>
            </a:r>
          </a:p>
          <a:p>
            <a:pPr algn="just">
              <a:buNone/>
            </a:pPr>
            <a:r>
              <a:rPr lang="ru-RU" sz="6800" dirty="0" smtClean="0"/>
              <a:t>     3.Обновить </a:t>
            </a:r>
            <a:r>
              <a:rPr lang="ru-RU" sz="6800" dirty="0" smtClean="0"/>
              <a:t>формы и методы просвещения, консультирования родителей по правовым, экономическим, медицинским, психолого-педагогическим и иным вопросам семейного воспитания, обеспечивающих повышение родительской компетенции в воспитании детей.</a:t>
            </a:r>
          </a:p>
          <a:p>
            <a:pPr algn="just">
              <a:buNone/>
            </a:pPr>
            <a:r>
              <a:rPr lang="ru-RU" sz="6800" dirty="0" smtClean="0"/>
              <a:t>     4</a:t>
            </a:r>
            <a:r>
              <a:rPr lang="ru-RU" sz="6800" dirty="0" smtClean="0"/>
              <a:t>. Совершенствовать механизмы взаимодействия семьи, школы </a:t>
            </a:r>
            <a:endParaRPr lang="ru-RU" sz="6800" dirty="0" smtClean="0"/>
          </a:p>
          <a:p>
            <a:pPr algn="just">
              <a:buNone/>
            </a:pPr>
            <a:r>
              <a:rPr lang="ru-RU" sz="6800" dirty="0" smtClean="0"/>
              <a:t> </a:t>
            </a:r>
            <a:r>
              <a:rPr lang="ru-RU" sz="6800" dirty="0" smtClean="0"/>
              <a:t>                 и </a:t>
            </a:r>
            <a:r>
              <a:rPr lang="ru-RU" sz="6800" dirty="0" smtClean="0"/>
              <a:t>социальных партнеров.</a:t>
            </a:r>
          </a:p>
          <a:p>
            <a:pPr>
              <a:buNone/>
            </a:pPr>
            <a:endParaRPr lang="ru-RU" sz="34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9906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Этапы реализации проекта</a:t>
            </a:r>
            <a:r>
              <a:rPr lang="ru-RU" sz="3600" b="1" dirty="0" smtClean="0">
                <a:solidFill>
                  <a:srgbClr val="0000FF"/>
                </a:solidFill>
              </a:rPr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sz="2800" b="1" dirty="0" smtClean="0"/>
              <a:t>      </a:t>
            </a:r>
            <a:r>
              <a:rPr lang="ru-RU" sz="2800" b="1" u="sng" dirty="0" smtClean="0"/>
              <a:t>Первый </a:t>
            </a:r>
            <a:r>
              <a:rPr lang="ru-RU" sz="2800" b="1" u="sng" dirty="0" smtClean="0"/>
              <a:t>этап</a:t>
            </a:r>
            <a:r>
              <a:rPr lang="ru-RU" sz="2800" dirty="0" smtClean="0"/>
              <a:t> -</a:t>
            </a:r>
            <a:r>
              <a:rPr lang="ru-RU" sz="2800" b="1" dirty="0" smtClean="0"/>
              <a:t> организационно-подготовительный.</a:t>
            </a:r>
            <a:endParaRPr lang="ru-RU" sz="2800" dirty="0" smtClean="0"/>
          </a:p>
          <a:p>
            <a:pPr algn="just">
              <a:buNone/>
            </a:pPr>
            <a:r>
              <a:rPr lang="ru-RU" sz="2800" b="1" dirty="0" smtClean="0"/>
              <a:t>      Цель</a:t>
            </a:r>
            <a:r>
              <a:rPr lang="ru-RU" sz="2800" dirty="0" smtClean="0"/>
              <a:t>: создание банка данных о семьях учащихся. На этом этапе проводится диагностика и составление социального паспорта семьи.</a:t>
            </a:r>
          </a:p>
          <a:p>
            <a:pPr algn="just">
              <a:buNone/>
            </a:pPr>
            <a:r>
              <a:rPr lang="ru-RU" sz="2800" b="1" dirty="0" smtClean="0"/>
              <a:t>      </a:t>
            </a:r>
            <a:r>
              <a:rPr lang="ru-RU" sz="2800" b="1" u="sng" dirty="0" smtClean="0"/>
              <a:t>Второй этап</a:t>
            </a:r>
            <a:r>
              <a:rPr lang="ru-RU" sz="2800" b="1" dirty="0" smtClean="0"/>
              <a:t> </a:t>
            </a:r>
            <a:r>
              <a:rPr lang="ru-RU" sz="2800" dirty="0" smtClean="0"/>
              <a:t>-</a:t>
            </a:r>
            <a:r>
              <a:rPr lang="ru-RU" sz="2800" b="1" dirty="0" smtClean="0"/>
              <a:t> основной </a:t>
            </a:r>
            <a:r>
              <a:rPr lang="ru-RU" sz="2800" dirty="0" smtClean="0"/>
              <a:t>- </a:t>
            </a:r>
            <a:r>
              <a:rPr lang="ru-RU" sz="2800" b="1" dirty="0" smtClean="0"/>
              <a:t>практический</a:t>
            </a:r>
            <a:r>
              <a:rPr lang="ru-RU" sz="2800" dirty="0" smtClean="0"/>
              <a:t>.</a:t>
            </a:r>
          </a:p>
          <a:p>
            <a:pPr algn="just">
              <a:buNone/>
            </a:pPr>
            <a:r>
              <a:rPr lang="ru-RU" sz="2800" b="1" dirty="0" smtClean="0"/>
              <a:t>      Цель</a:t>
            </a:r>
            <a:r>
              <a:rPr lang="ru-RU" sz="2800" dirty="0" smtClean="0"/>
              <a:t>: налаживание позитивной связи: школа - ребенок - семья.</a:t>
            </a:r>
          </a:p>
          <a:p>
            <a:pPr algn="just">
              <a:buNone/>
            </a:pPr>
            <a:r>
              <a:rPr lang="ru-RU" sz="2800" dirty="0" smtClean="0"/>
              <a:t>      </a:t>
            </a:r>
            <a:r>
              <a:rPr lang="ru-RU" sz="2800" b="1" u="sng" dirty="0" smtClean="0"/>
              <a:t>Третий этап</a:t>
            </a:r>
            <a:r>
              <a:rPr lang="ru-RU" sz="2800" b="1" dirty="0" smtClean="0"/>
              <a:t> -</a:t>
            </a:r>
            <a:r>
              <a:rPr lang="ru-RU" sz="2800" b="1" dirty="0" smtClean="0"/>
              <a:t> заключительный - рефлексия.</a:t>
            </a:r>
            <a:endParaRPr lang="ru-RU" sz="2800" dirty="0" smtClean="0"/>
          </a:p>
          <a:p>
            <a:pPr algn="just">
              <a:buNone/>
            </a:pPr>
            <a:r>
              <a:rPr lang="ru-RU" sz="2800" b="1" dirty="0" smtClean="0"/>
              <a:t>     Цель</a:t>
            </a:r>
            <a:r>
              <a:rPr lang="ru-RU" sz="2800" dirty="0" smtClean="0"/>
              <a:t>: подведение итогов, мо­ниторинг, анализ результатов, эффективности реализации проекта, планирование на следующий год с учетом рекомендаций, выработанных в результате анализа.</a:t>
            </a:r>
          </a:p>
          <a:p>
            <a:endParaRPr lang="ru-RU" sz="2500" dirty="0"/>
          </a:p>
        </p:txBody>
      </p:sp>
    </p:spTree>
    <p:extLst>
      <p:ext uri="{BB962C8B-B14F-4D97-AF65-F5344CB8AC3E}">
        <p14:creationId xmlns="" xmlns:p14="http://schemas.microsoft.com/office/powerpoint/2010/main" val="246292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F7F7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</TotalTime>
  <Words>1309</Words>
  <Application>Microsoft Office PowerPoint</Application>
  <PresentationFormat>Экран (4:3)</PresentationFormat>
  <Paragraphs>182</Paragraphs>
  <Slides>18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                   Тема проекта: </vt:lpstr>
      <vt:lpstr>Актуальность выбранной темы </vt:lpstr>
      <vt:lpstr>Социальный портрет семей</vt:lpstr>
      <vt:lpstr>Образование родителей</vt:lpstr>
      <vt:lpstr>Слайд 6</vt:lpstr>
      <vt:lpstr>Противоречия</vt:lpstr>
      <vt:lpstr>Цель и задачи </vt:lpstr>
      <vt:lpstr>Этапы реализации проекта </vt:lpstr>
      <vt:lpstr>Основные направления  реализации проекта</vt:lpstr>
      <vt:lpstr>Формы взаимодействия  педагогов и родителей</vt:lpstr>
      <vt:lpstr>Содержание реализации проекта</vt:lpstr>
      <vt:lpstr>Слайд 13</vt:lpstr>
      <vt:lpstr>3 этап: Обобщающий Цель: подведение итогов, мо­ниторинг, анализ результатов, эффективности реализации проекта, планирование на следующий год с учетом рекомендаций, выработанных в результате анализа.</vt:lpstr>
      <vt:lpstr>1. Будет реализован комплекс мер по поддержке семейного воспитания, повышения педагогической культуры родителей в решении проблем доступности и качества образования. 2. Будет оказана помочь родителям в осознании необходимости поддержания семейных традиций для решения проблем доступности и качества образования.  3. Будет сформировано ценностное отношение обучающихся к семейным традициям. 4. Будут обновлены формы и методы просвещения, консультирования    родителей по правовым, экономическим, медицинским, психолого-педагогическим и иным вопросам семейного воспитания, обеспечивающих повышение родительской компетенции в воспитании детей. 5. Активизируется позитивное отношение родителей и социальных партнеров к школе. 6.Усовершенствуются механизмы взаимодействия семьи, школы и социальных партнеров.</vt:lpstr>
      <vt:lpstr>Количественные показатели</vt:lpstr>
      <vt:lpstr>Проектное решение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komp</dc:creator>
  <cp:lastModifiedBy>komp</cp:lastModifiedBy>
  <cp:revision>58</cp:revision>
  <dcterms:modified xsi:type="dcterms:W3CDTF">2021-02-25T15:47:42Z</dcterms:modified>
</cp:coreProperties>
</file>