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45" r:id="rId1"/>
  </p:sldMasterIdLst>
  <p:sldIdLst>
    <p:sldId id="279" r:id="rId2"/>
    <p:sldId id="280" r:id="rId3"/>
    <p:sldId id="281" r:id="rId4"/>
    <p:sldId id="282" r:id="rId5"/>
    <p:sldId id="283" r:id="rId6"/>
    <p:sldId id="263" r:id="rId7"/>
    <p:sldId id="267" r:id="rId8"/>
    <p:sldId id="284" r:id="rId9"/>
    <p:sldId id="28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0528" autoAdjust="0"/>
  </p:normalViewPr>
  <p:slideViewPr>
    <p:cSldViewPr snapToGrid="0">
      <p:cViewPr varScale="1">
        <p:scale>
          <a:sx n="66" d="100"/>
          <a:sy n="66" d="100"/>
        </p:scale>
        <p:origin x="10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452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02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690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032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8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221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221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496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7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4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3/21/2022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24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cub-rub.ru/ErnoRubik.php" TargetMode="External"/><Relationship Id="rId3" Type="http://schemas.openxmlformats.org/officeDocument/2006/relationships/hyperlink" Target="http://rubikscube.ru/" TargetMode="External"/><Relationship Id="rId7" Type="http://schemas.openxmlformats.org/officeDocument/2006/relationships/hyperlink" Target="http://persones.ru/biography-354.html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ubik-effects.com/history.php" TargetMode="External"/><Relationship Id="rId5" Type="http://schemas.openxmlformats.org/officeDocument/2006/relationships/hyperlink" Target="http://cub-rub.ru/recordu.php" TargetMode="External"/><Relationship Id="rId4" Type="http://schemas.openxmlformats.org/officeDocument/2006/relationships/hyperlink" Target="http://cub-rub.ru/interesnoe.ph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80571"/>
            <a:ext cx="10515600" cy="1110117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15"/>
            <a:ext cx="12191999" cy="6857999"/>
          </a:xfrm>
        </p:spPr>
      </p:pic>
      <p:sp>
        <p:nvSpPr>
          <p:cNvPr id="5" name="Прямоугольник 4"/>
          <p:cNvSpPr/>
          <p:nvPr/>
        </p:nvSpPr>
        <p:spPr>
          <a:xfrm>
            <a:off x="2830287" y="2307771"/>
            <a:ext cx="63137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Педагогическая мастерская «Развитие логического мышления с помощью головоломки Кубика </a:t>
            </a:r>
            <a:r>
              <a:rPr lang="ru-RU" sz="2400" b="1" dirty="0" err="1">
                <a:solidFill>
                  <a:srgbClr val="C00000"/>
                </a:solidFill>
              </a:rPr>
              <a:t>Рубика</a:t>
            </a:r>
            <a:r>
              <a:rPr lang="ru-RU" sz="2400" b="1" dirty="0">
                <a:solidFill>
                  <a:srgbClr val="C00000"/>
                </a:solidFill>
              </a:rPr>
              <a:t>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88000" y="580571"/>
            <a:ext cx="51961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/>
              <a:t>МДОУ «Детский сад </a:t>
            </a:r>
            <a:r>
              <a:rPr lang="ru-RU" b="1" dirty="0" err="1"/>
              <a:t>Рябинушка</a:t>
            </a:r>
            <a:r>
              <a:rPr lang="ru-RU" b="1" dirty="0"/>
              <a:t>» с. </a:t>
            </a:r>
            <a:r>
              <a:rPr lang="ru-RU" b="1" dirty="0" err="1"/>
              <a:t>Сабакаево</a:t>
            </a:r>
            <a:endParaRPr lang="ru-RU" b="1" dirty="0"/>
          </a:p>
          <a:p>
            <a:r>
              <a:rPr lang="ru-RU" b="1" dirty="0"/>
              <a:t> муниципального образования «</a:t>
            </a:r>
            <a:r>
              <a:rPr lang="ru-RU" b="1" dirty="0" err="1"/>
              <a:t>Мелекесский</a:t>
            </a:r>
            <a:r>
              <a:rPr lang="ru-RU" b="1" dirty="0"/>
              <a:t> район» </a:t>
            </a:r>
            <a:r>
              <a:rPr lang="ru-RU" b="1" dirty="0" smtClean="0"/>
              <a:t>Ульяновской области»</a:t>
            </a:r>
            <a:endParaRPr lang="ru-RU" b="1" dirty="0"/>
          </a:p>
          <a:p>
            <a:endParaRPr lang="ru-RU" dirty="0"/>
          </a:p>
          <a:p>
            <a:pPr algn="ctr"/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1028" y="3919201"/>
            <a:ext cx="42127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Презентация опыта работы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учителя-логопеда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               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</a:rPr>
              <a:t>Кияметдиновой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             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Эмилии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Альбертовны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14" y="2621640"/>
            <a:ext cx="3007472" cy="241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2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4514"/>
            <a:ext cx="12192000" cy="6857999"/>
          </a:xfrm>
        </p:spPr>
      </p:pic>
      <p:sp>
        <p:nvSpPr>
          <p:cNvPr id="5" name="Прямоугольник 4"/>
          <p:cNvSpPr/>
          <p:nvPr/>
        </p:nvSpPr>
        <p:spPr>
          <a:xfrm>
            <a:off x="1451429" y="1305342"/>
            <a:ext cx="990237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Цель: развитие логического мышления и интеллектуальных способностей детей старшего дошкольного возраста.</a:t>
            </a:r>
          </a:p>
          <a:p>
            <a:r>
              <a:rPr lang="ru-RU" sz="2400" b="1" dirty="0"/>
              <a:t>Задачи:</a:t>
            </a:r>
          </a:p>
          <a:p>
            <a:pPr lvl="0"/>
            <a:r>
              <a:rPr lang="ru-RU" sz="2400" b="1" dirty="0" smtClean="0"/>
              <a:t>-развивать </a:t>
            </a:r>
            <a:r>
              <a:rPr lang="ru-RU" sz="2400" b="1" dirty="0"/>
              <a:t>у детей интерес к головоломкам и истории их создания, знакомить с авторами и изобретателями головоломок;</a:t>
            </a:r>
          </a:p>
          <a:p>
            <a:pPr lvl="0"/>
            <a:r>
              <a:rPr lang="ru-RU" sz="2400" b="1" dirty="0" smtClean="0"/>
              <a:t>-развивать </a:t>
            </a:r>
            <a:r>
              <a:rPr lang="ru-RU" sz="2400" b="1" dirty="0"/>
              <a:t>мыслительные умения (сравнивать, анализировать, классифицировать, обобщать) и познавательные процессы (восприятие, память, внимание, воображение);</a:t>
            </a:r>
          </a:p>
          <a:p>
            <a:pPr lvl="0"/>
            <a:r>
              <a:rPr lang="ru-RU" sz="2400" b="1" dirty="0" smtClean="0"/>
              <a:t>-учить </a:t>
            </a:r>
            <a:r>
              <a:rPr lang="ru-RU" sz="2400" b="1" dirty="0"/>
              <a:t>усваивать элементарные навыки алгоритмического мышления;</a:t>
            </a:r>
          </a:p>
          <a:p>
            <a:pPr lvl="0"/>
            <a:r>
              <a:rPr lang="ru-RU" sz="2400" b="1" dirty="0"/>
              <a:t>воспитывать у воспитанников настойчивость, волю, упорство и терпение в достижение цели;</a:t>
            </a:r>
          </a:p>
          <a:p>
            <a:pPr lvl="0"/>
            <a:r>
              <a:rPr lang="ru-RU" sz="2400" b="1" dirty="0" smtClean="0"/>
              <a:t>-развивать </a:t>
            </a:r>
            <a:r>
              <a:rPr lang="ru-RU" sz="2400" b="1" dirty="0"/>
              <a:t>навыки самостоятельной работы и усидчивость.</a:t>
            </a:r>
          </a:p>
        </p:txBody>
      </p:sp>
    </p:spTree>
    <p:extLst>
      <p:ext uri="{BB962C8B-B14F-4D97-AF65-F5344CB8AC3E}">
        <p14:creationId xmlns:p14="http://schemas.microsoft.com/office/powerpoint/2010/main" val="213892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14"/>
            <a:ext cx="12192000" cy="6857999"/>
          </a:xfrm>
        </p:spPr>
      </p:pic>
      <p:sp>
        <p:nvSpPr>
          <p:cNvPr id="5" name="Прямоугольник 4"/>
          <p:cNvSpPr/>
          <p:nvPr/>
        </p:nvSpPr>
        <p:spPr>
          <a:xfrm>
            <a:off x="1901371" y="1436914"/>
            <a:ext cx="821508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Новизна выбранной мною темы в том, чтобы, используя игровые приёмы работы с головоломками, включая в образовательный процесс игровые ситуации с элементами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соревнований,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мотивировать детей и направлять их мыслительную активность на поиск способов решения поставленных задач. Регулярная работа с головоломкой способствует развитию пространственного воображения и логического мышления, а также увеличивает скорость мышления. Каждая сборка кубика — это поиск оптимального решения интеллектуальной логической задачи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655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39744"/>
          </a:xfrm>
        </p:spPr>
      </p:pic>
      <p:sp>
        <p:nvSpPr>
          <p:cNvPr id="5" name="Прямоугольник 4"/>
          <p:cNvSpPr/>
          <p:nvPr/>
        </p:nvSpPr>
        <p:spPr>
          <a:xfrm>
            <a:off x="4412343" y="1074058"/>
            <a:ext cx="44849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Актуальность темы: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82058" y="1658833"/>
            <a:ext cx="85634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Родителей и педагогов всегда волнует вопрос, как обеспечить полноценное развитие ребёнка в дошкольном возрасте, как правильно подготовить его к школе. Одним из показателей интеллектуальной готовности ребёнка к школьному обучению является уровень развития математических способностей.</a:t>
            </a:r>
          </a:p>
          <a:p>
            <a:r>
              <a:rPr lang="ru-RU" sz="2400" b="1" dirty="0"/>
              <a:t>         Для успешного освоения школьной программы дошкольнику важно иметь не только конкретные знания, но и развитые волевые качества, которые являются основой характера ребёнка, и их воспитанию должно быть уделено серьезное внимание. Необходимо стимулировать развитие самостоятельной познавательной активности</a:t>
            </a:r>
          </a:p>
        </p:txBody>
      </p:sp>
    </p:spTree>
    <p:extLst>
      <p:ext uri="{BB962C8B-B14F-4D97-AF65-F5344CB8AC3E}">
        <p14:creationId xmlns:p14="http://schemas.microsoft.com/office/powerpoint/2010/main" val="36503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2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988458" y="943429"/>
            <a:ext cx="8955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 своей работе руководствуюсь следующими принципами</a:t>
            </a:r>
            <a:r>
              <a:rPr lang="ru-RU" b="1" dirty="0">
                <a:solidFill>
                  <a:srgbClr val="C00000"/>
                </a:solidFill>
              </a:rPr>
              <a:t>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88458" y="1690688"/>
            <a:ext cx="8128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Принцип доступности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– все задания должны соответствовать возрастным и индивидуальным особенностям детей.</a:t>
            </a:r>
          </a:p>
          <a:p>
            <a:pPr algn="just"/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Принцип интеграции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–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сочетание основного вида деятельности с  развитием речи, с игровой деятельностью, с развитием познавательных процессов.</a:t>
            </a:r>
          </a:p>
          <a:p>
            <a:pPr algn="just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Принцип личностно –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ориентированного обучения - признание ценности личности каждого ребенка, развитие его индивидуальности в процессе деятельности.</a:t>
            </a:r>
          </a:p>
          <a:p>
            <a:pPr algn="just"/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Принцип систематичности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–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постепенно обучать детей новым приёмам,  упражнениям, переходя от простого к сложному, что обеспечивает равномерное накопление и углубление знаний.</a:t>
            </a:r>
          </a:p>
          <a:p>
            <a:pPr algn="just"/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</a:rPr>
              <a:t>Принцип комфортности –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атмосфера доброжелательности, вера в силы ребенка, создание для каждого ребёнка ситуации успеха.</a:t>
            </a:r>
          </a:p>
        </p:txBody>
      </p:sp>
    </p:spTree>
    <p:extLst>
      <p:ext uri="{BB962C8B-B14F-4D97-AF65-F5344CB8AC3E}">
        <p14:creationId xmlns:p14="http://schemas.microsoft.com/office/powerpoint/2010/main" val="161668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C0D3EF03-3257-4A66-BC96-292C28D17AB3}"/>
              </a:ext>
            </a:extLst>
          </p:cNvPr>
          <p:cNvSpPr txBox="1"/>
          <p:nvPr/>
        </p:nvSpPr>
        <p:spPr>
          <a:xfrm>
            <a:off x="4713668" y="5130692"/>
            <a:ext cx="479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114" y="145143"/>
            <a:ext cx="12308114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889830" y="1001487"/>
            <a:ext cx="7184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Реализация опыта</a:t>
            </a:r>
            <a:endParaRPr lang="ru-RU" sz="36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35300" y="2026084"/>
            <a:ext cx="3530821" cy="38832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11062" y="1848204"/>
            <a:ext cx="3530823" cy="423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03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114" y="0"/>
            <a:ext cx="12453257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2113" y="2090060"/>
            <a:ext cx="3497943" cy="367211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45029" y="732622"/>
            <a:ext cx="109728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А сколько 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старании для </a:t>
            </a:r>
            <a:r>
              <a:rPr lang="ru-RU" sz="2800" b="1" dirty="0" smtClean="0">
                <a:solidFill>
                  <a:srgbClr val="C00000"/>
                </a:solidFill>
              </a:rPr>
              <a:t>получения </a:t>
            </a:r>
            <a:r>
              <a:rPr lang="ru-RU" sz="2800" b="1" dirty="0">
                <a:solidFill>
                  <a:srgbClr val="C00000"/>
                </a:solidFill>
              </a:rPr>
              <a:t>результата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41029" y="1828805"/>
            <a:ext cx="3294742" cy="399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53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161143" y="2136339"/>
            <a:ext cx="798285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Программа реализуется первый год. Занятия с кубиком  </a:t>
            </a:r>
            <a:r>
              <a:rPr lang="ru-RU" sz="2400" b="1" dirty="0" err="1"/>
              <a:t>Рубика</a:t>
            </a:r>
            <a:r>
              <a:rPr lang="ru-RU" sz="2400" b="1" dirty="0"/>
              <a:t> в течение шести месяцев дали положительные результаты. Польза от игр с кубиком </a:t>
            </a:r>
            <a:r>
              <a:rPr lang="ru-RU" sz="2400" b="1" dirty="0" err="1"/>
              <a:t>Рубика</a:t>
            </a:r>
            <a:r>
              <a:rPr lang="ru-RU" sz="2400" b="1" dirty="0"/>
              <a:t> очевидна: дети стали более усидчивы, внимательны, лучше справляются с заданиями на логику, ориентируются в пространстве. Кубик </a:t>
            </a:r>
            <a:r>
              <a:rPr lang="ru-RU" sz="2400" b="1" dirty="0" err="1"/>
              <a:t>Рубика</a:t>
            </a:r>
            <a:r>
              <a:rPr lang="ru-RU" sz="2400" b="1" dirty="0"/>
              <a:t> учит детей находить выход из самых тупиковых ситуаций, поэтому он должен занять почетное место среди других вещей, способных обеспечить качественный досуг </a:t>
            </a:r>
            <a:r>
              <a:rPr lang="ru-RU" sz="2400" b="1" dirty="0" smtClean="0"/>
              <a:t>детей.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98057" y="1277257"/>
            <a:ext cx="6763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Результативность опыта работы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2364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058"/>
            <a:ext cx="12191999" cy="6916057"/>
          </a:xfrm>
        </p:spPr>
      </p:pic>
      <p:sp>
        <p:nvSpPr>
          <p:cNvPr id="5" name="Прямоугольник 4"/>
          <p:cNvSpPr/>
          <p:nvPr/>
        </p:nvSpPr>
        <p:spPr>
          <a:xfrm>
            <a:off x="1480456" y="1059544"/>
            <a:ext cx="84182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Используемая литература и интернет- источники.</a:t>
            </a:r>
            <a:endParaRPr lang="ru-RU" sz="2400" dirty="0"/>
          </a:p>
          <a:p>
            <a:r>
              <a:rPr lang="ru-RU" sz="2400" b="1" dirty="0"/>
              <a:t> </a:t>
            </a:r>
            <a:endParaRPr lang="ru-RU" sz="2400" dirty="0"/>
          </a:p>
          <a:p>
            <a:pPr lvl="0"/>
            <a:r>
              <a:rPr lang="ru-RU" sz="2400" dirty="0" smtClean="0"/>
              <a:t>http://mamuli.club/kak-sobrat-kubik-rubika-igraem-s-detmi</a:t>
            </a:r>
          </a:p>
          <a:p>
            <a:pPr lvl="0"/>
            <a:r>
              <a:rPr lang="ru-RU" sz="2400" u="sng" dirty="0" smtClean="0">
                <a:hlinkClick r:id="rId3"/>
              </a:rPr>
              <a:t>http://rubikscube.ru/</a:t>
            </a:r>
            <a:endParaRPr lang="ru-RU" sz="2400" dirty="0" smtClean="0"/>
          </a:p>
          <a:p>
            <a:pPr lvl="0"/>
            <a:r>
              <a:rPr lang="ru-RU" sz="2400" u="sng" dirty="0" smtClean="0">
                <a:hlinkClick r:id="rId4"/>
              </a:rPr>
              <a:t>http://cub-rub.ru/interesnoe.php</a:t>
            </a:r>
            <a:endParaRPr lang="ru-RU" sz="2400" dirty="0" smtClean="0"/>
          </a:p>
          <a:p>
            <a:pPr lvl="0"/>
            <a:r>
              <a:rPr lang="ru-RU" sz="2400" u="sng" dirty="0" smtClean="0">
                <a:hlinkClick r:id="rId5"/>
              </a:rPr>
              <a:t>http://cub-rub.ru/recordu.php</a:t>
            </a:r>
            <a:endParaRPr lang="ru-RU" sz="2400" dirty="0" smtClean="0"/>
          </a:p>
          <a:p>
            <a:pPr lvl="0"/>
            <a:r>
              <a:rPr lang="ru-RU" sz="2400" u="sng" dirty="0" smtClean="0">
                <a:hlinkClick r:id="rId6"/>
              </a:rPr>
              <a:t>http://www.rubik-effects.com/history.php</a:t>
            </a:r>
            <a:endParaRPr lang="ru-RU" sz="2400" dirty="0" smtClean="0"/>
          </a:p>
          <a:p>
            <a:pPr lvl="0"/>
            <a:r>
              <a:rPr lang="ru-RU" sz="2400" u="sng" dirty="0" smtClean="0"/>
              <a:t>http://www.peoples.ru/art/sculpture/erno_rubik/</a:t>
            </a:r>
            <a:endParaRPr lang="ru-RU" sz="2400" dirty="0" smtClean="0"/>
          </a:p>
          <a:p>
            <a:pPr lvl="0"/>
            <a:r>
              <a:rPr lang="ru-RU" sz="2400" u="sng" dirty="0" smtClean="0">
                <a:hlinkClick r:id="rId7"/>
              </a:rPr>
              <a:t>http://persones.ru/biography-354.html</a:t>
            </a:r>
            <a:endParaRPr lang="ru-RU" sz="2400" dirty="0" smtClean="0"/>
          </a:p>
          <a:p>
            <a:pPr lvl="0"/>
            <a:r>
              <a:rPr lang="ru-RU" sz="2400" u="sng" dirty="0" smtClean="0">
                <a:hlinkClick r:id="rId8"/>
              </a:rPr>
              <a:t>http://cub-rub.ru/ErnoRubik.php</a:t>
            </a:r>
            <a:endParaRPr lang="ru-RU" sz="2400" dirty="0" smtClean="0"/>
          </a:p>
          <a:p>
            <a:pPr lvl="0"/>
            <a:r>
              <a:rPr lang="ru-RU" sz="2400" dirty="0" smtClean="0"/>
              <a:t>«Кубик </a:t>
            </a:r>
            <a:r>
              <a:rPr lang="ru-RU" sz="2400" dirty="0" err="1" smtClean="0"/>
              <a:t>Рубика</a:t>
            </a:r>
            <a:r>
              <a:rPr lang="ru-RU" sz="2400" dirty="0" smtClean="0"/>
              <a:t>. </a:t>
            </a:r>
            <a:r>
              <a:rPr lang="ru-RU" sz="2400" dirty="0" err="1" smtClean="0"/>
              <a:t>Спидкубинг</a:t>
            </a:r>
            <a:r>
              <a:rPr lang="ru-RU" sz="2400" dirty="0" smtClean="0"/>
              <a:t>: Метод новичка»  Ста­нис­лав Ба­ранов, 2017 год.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5046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</TotalTime>
  <Words>376</Words>
  <Application>Microsoft Office PowerPoint</Application>
  <PresentationFormat>Широкоэкранный</PresentationFormat>
  <Paragraphs>39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юсер</dc:creator>
  <cp:lastModifiedBy>Ирек Кияметдинов</cp:lastModifiedBy>
  <cp:revision>87</cp:revision>
  <dcterms:created xsi:type="dcterms:W3CDTF">2021-01-17T13:20:27Z</dcterms:created>
  <dcterms:modified xsi:type="dcterms:W3CDTF">2022-03-21T12:09:20Z</dcterms:modified>
</cp:coreProperties>
</file>