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99" r:id="rId2"/>
    <p:sldId id="280" r:id="rId3"/>
    <p:sldId id="281" r:id="rId4"/>
    <p:sldId id="282" r:id="rId5"/>
    <p:sldId id="279" r:id="rId6"/>
    <p:sldId id="265" r:id="rId7"/>
    <p:sldId id="272" r:id="rId8"/>
    <p:sldId id="283" r:id="rId9"/>
    <p:sldId id="284" r:id="rId10"/>
    <p:sldId id="285" r:id="rId11"/>
    <p:sldId id="267" r:id="rId12"/>
    <p:sldId id="261" r:id="rId13"/>
    <p:sldId id="286" r:id="rId14"/>
    <p:sldId id="287" r:id="rId15"/>
    <p:sldId id="288" r:id="rId16"/>
    <p:sldId id="294" r:id="rId17"/>
    <p:sldId id="290" r:id="rId18"/>
    <p:sldId id="291" r:id="rId19"/>
    <p:sldId id="292" r:id="rId20"/>
    <p:sldId id="293" r:id="rId21"/>
    <p:sldId id="296" r:id="rId22"/>
    <p:sldId id="297" r:id="rId23"/>
    <p:sldId id="298" r:id="rId24"/>
    <p:sldId id="26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86" autoAdjust="0"/>
    <p:restoredTop sz="98934" autoAdjust="0"/>
  </p:normalViewPr>
  <p:slideViewPr>
    <p:cSldViewPr>
      <p:cViewPr varScale="1">
        <p:scale>
          <a:sx n="52" d="100"/>
          <a:sy n="52" d="100"/>
        </p:scale>
        <p:origin x="974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6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E069B-447F-439B-B104-008B1D64A6B3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EE7B5F-8D1C-4824-9FE9-D64F218F0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182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ACFC38-BDD8-172C-EBE8-164D20862C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Первая помощь при травмах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86B6931-C903-94AF-B84E-E37FABE16F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/>
              <a:t>Учитель СБО </a:t>
            </a:r>
          </a:p>
          <a:p>
            <a:pPr algn="r"/>
            <a:r>
              <a:rPr lang="ru-RU" dirty="0"/>
              <a:t>Михайлова Н.Н.</a:t>
            </a:r>
          </a:p>
        </p:txBody>
      </p:sp>
    </p:spTree>
    <p:extLst>
      <p:ext uri="{BB962C8B-B14F-4D97-AF65-F5344CB8AC3E}">
        <p14:creationId xmlns:p14="http://schemas.microsoft.com/office/powerpoint/2010/main" val="1815392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7D9DC3C4-C782-5A00-7C92-490DE758EA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 каких случаях оказывается </a:t>
            </a:r>
            <a:br>
              <a:rPr lang="ru-RU" b="1" dirty="0"/>
            </a:br>
            <a:r>
              <a:rPr lang="ru-RU" b="1" dirty="0"/>
              <a:t>первая помощь?</a:t>
            </a:r>
            <a:endParaRPr lang="ru-RU" altLang="ru-RU" dirty="0">
              <a:solidFill>
                <a:schemeClr val="tx2"/>
              </a:solidFill>
            </a:endParaRP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32B6550A-31E1-C513-25A6-E42ECF051E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2636912"/>
            <a:ext cx="7696200" cy="38164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Травма</a:t>
            </a:r>
            <a:r>
              <a:rPr lang="ru-RU" dirty="0"/>
              <a:t> – повреждение, под которым понимают нарушение целостности функций органов и тканей тела человека, возникающее в результате внешнего воздействия. </a:t>
            </a:r>
            <a:endParaRPr lang="ru-RU" altLang="ru-RU" sz="4400" dirty="0"/>
          </a:p>
        </p:txBody>
      </p:sp>
    </p:spTree>
    <p:extLst>
      <p:ext uri="{BB962C8B-B14F-4D97-AF65-F5344CB8AC3E}">
        <p14:creationId xmlns:p14="http://schemas.microsoft.com/office/powerpoint/2010/main" val="688883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95312"/>
              </p:ext>
            </p:extLst>
          </p:nvPr>
        </p:nvGraphicFramePr>
        <p:xfrm>
          <a:off x="395536" y="332657"/>
          <a:ext cx="8136904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6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4727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/>
                        <a:t>Виды травм:</a:t>
                      </a:r>
                      <a:endParaRPr lang="ru-RU" sz="4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4447">
                <a:tc>
                  <a:txBody>
                    <a:bodyPr/>
                    <a:lstStyle/>
                    <a:p>
                      <a:pPr marL="685800" indent="-685800" algn="ctr">
                        <a:buFont typeface="Arial" pitchFamily="34" charset="0"/>
                        <a:buChar char="•"/>
                      </a:pPr>
                      <a:endParaRPr lang="ru-RU" sz="3200" dirty="0"/>
                    </a:p>
                    <a:p>
                      <a:pPr marL="685800" indent="-685800" algn="ctr">
                        <a:buFont typeface="Arial" pitchFamily="34" charset="0"/>
                        <a:buChar char="•"/>
                      </a:pPr>
                      <a:r>
                        <a:rPr lang="ru-RU" sz="3200" dirty="0"/>
                        <a:t>Ушиб</a:t>
                      </a:r>
                    </a:p>
                    <a:p>
                      <a:pPr marL="685800" indent="-685800" algn="ctr">
                        <a:buFont typeface="Arial" pitchFamily="34" charset="0"/>
                        <a:buChar char="•"/>
                      </a:pPr>
                      <a:r>
                        <a:rPr lang="ru-RU" sz="3200" dirty="0"/>
                        <a:t>Вывих</a:t>
                      </a:r>
                    </a:p>
                    <a:p>
                      <a:pPr marL="0" indent="0" algn="ctr">
                        <a:buFont typeface="Arial" pitchFamily="34" charset="0"/>
                        <a:buNone/>
                      </a:pPr>
                      <a:endParaRPr lang="ru-RU" sz="3200" dirty="0"/>
                    </a:p>
                    <a:p>
                      <a:pPr marL="685800" indent="-685800" algn="ctr">
                        <a:buFont typeface="Arial" pitchFamily="34" charset="0"/>
                        <a:buChar char="•"/>
                      </a:pPr>
                      <a:r>
                        <a:rPr lang="ru-RU" sz="3200" dirty="0"/>
                        <a:t>Ожог</a:t>
                      </a:r>
                    </a:p>
                    <a:p>
                      <a:pPr marL="685800" indent="-685800" algn="ctr">
                        <a:buFont typeface="Arial" pitchFamily="34" charset="0"/>
                        <a:buChar char="•"/>
                      </a:pPr>
                      <a:r>
                        <a:rPr lang="ru-RU" sz="3200" dirty="0"/>
                        <a:t>Обморожение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438">
                <a:tc>
                  <a:txBody>
                    <a:bodyPr/>
                    <a:lstStyle/>
                    <a:p>
                      <a:pPr marL="685800" indent="-685800" algn="ctr">
                        <a:buFont typeface="Arial" pitchFamily="34" charset="0"/>
                        <a:buChar char="•"/>
                      </a:pP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4438">
                <a:tc>
                  <a:txBody>
                    <a:bodyPr/>
                    <a:lstStyle/>
                    <a:p>
                      <a:pPr marL="685800" indent="-685800" algn="ctr">
                        <a:buFont typeface="Arial" pitchFamily="34" charset="0"/>
                        <a:buChar char="•"/>
                      </a:pP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4438">
                <a:tc>
                  <a:txBody>
                    <a:bodyPr/>
                    <a:lstStyle/>
                    <a:p>
                      <a:pPr marL="685800" indent="-685800" algn="ctr">
                        <a:buFont typeface="Arial" pitchFamily="34" charset="0"/>
                        <a:buChar char="•"/>
                      </a:pP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3233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br>
              <a:rPr lang="ru-RU" b="1" dirty="0"/>
            </a:br>
            <a:r>
              <a:rPr lang="ru-RU" b="1" dirty="0"/>
              <a:t>Ушиб. </a:t>
            </a:r>
            <a:br>
              <a:rPr lang="ru-RU" b="1" dirty="0"/>
            </a:br>
            <a:r>
              <a:rPr lang="ru-RU" dirty="0"/>
              <a:t>  </a:t>
            </a:r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286438" y="4221088"/>
            <a:ext cx="8534034" cy="21602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/>
              <a:t>Ушиб </a:t>
            </a:r>
            <a:r>
              <a:rPr lang="ru-RU" sz="3600" dirty="0"/>
              <a:t>возникает при  ударе тупым предметом или при падении с небольшой высоты на плоскую поверхность.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38" y="1124744"/>
            <a:ext cx="8424001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5684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7D9DC3C4-C782-5A00-7C92-490DE758EA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Симптомы: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боль, опухоль на месте повреждения, гематома(синяк)</a:t>
            </a:r>
            <a:endParaRPr lang="ru-RU" alt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32B6550A-31E1-C513-25A6-E42ECF051E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16832"/>
            <a:ext cx="7696200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Первая помощь: </a:t>
            </a:r>
            <a:endParaRPr lang="ru-RU" dirty="0"/>
          </a:p>
          <a:p>
            <a:r>
              <a:rPr lang="ru-RU" dirty="0"/>
              <a:t>- тугое бинтование;</a:t>
            </a:r>
          </a:p>
          <a:p>
            <a:r>
              <a:rPr lang="ru-RU" dirty="0"/>
              <a:t>- холод (лед, холодная вода);</a:t>
            </a:r>
          </a:p>
          <a:p>
            <a:r>
              <a:rPr lang="ru-RU" dirty="0"/>
              <a:t>- покой поврежденной части;</a:t>
            </a:r>
          </a:p>
          <a:p>
            <a:r>
              <a:rPr lang="ru-RU" dirty="0"/>
              <a:t>- при сильном ушибе – доставить пострадавшего в больницу.</a:t>
            </a:r>
          </a:p>
          <a:p>
            <a:pPr marL="0" indent="0" algn="ctr">
              <a:buNone/>
            </a:pPr>
            <a:endParaRPr lang="ru-RU" altLang="ru-RU" sz="4400" dirty="0"/>
          </a:p>
        </p:txBody>
      </p:sp>
    </p:spTree>
    <p:extLst>
      <p:ext uri="{BB962C8B-B14F-4D97-AF65-F5344CB8AC3E}">
        <p14:creationId xmlns:p14="http://schemas.microsoft.com/office/powerpoint/2010/main" val="178661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46DBAC-A5FC-36B0-372A-E055F578F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016224"/>
          </a:xfrm>
        </p:spPr>
        <p:txBody>
          <a:bodyPr>
            <a:normAutofit/>
          </a:bodyPr>
          <a:lstStyle/>
          <a:p>
            <a:pPr algn="l"/>
            <a:r>
              <a:rPr lang="ru-RU" sz="27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Вывих</a:t>
            </a:r>
            <a:r>
              <a:rPr lang="ru-RU" sz="2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это смещение суставных концов костей. При этом рвутся не только сосуды, но и связки, укрепляющие сустав. 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15ACAE4-705B-239E-D6DE-AE7BACE419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56791"/>
            <a:ext cx="8363272" cy="502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349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7D9DC3C4-C782-5A00-7C92-490DE758EA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Симптомы: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 в конечности, невозможность движений в суставе.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32B6550A-31E1-C513-25A6-E42ECF051E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16832"/>
            <a:ext cx="7696200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помощь: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самим НЕ ВПРАВЛЯТЬ!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холод;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обезболивающее средство;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покой конечности;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доставить пострадавшего в больницу.</a:t>
            </a:r>
          </a:p>
          <a:p>
            <a:pPr marL="0" indent="0" algn="ctr">
              <a:buNone/>
            </a:pPr>
            <a:endParaRPr lang="ru-RU" altLang="ru-RU" sz="4400" dirty="0"/>
          </a:p>
        </p:txBody>
      </p:sp>
    </p:spTree>
    <p:extLst>
      <p:ext uri="{BB962C8B-B14F-4D97-AF65-F5344CB8AC3E}">
        <p14:creationId xmlns:p14="http://schemas.microsoft.com/office/powerpoint/2010/main" val="3294518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4C8507-BB8A-7974-2E68-DFF37BA29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88463AD-B0A4-E8E4-ADFC-02F65316FD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97" y="908720"/>
            <a:ext cx="7943405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51740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DD4A20-8093-FEBF-C205-DC6F0AFD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Ожог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это повреждение тканей, возникшее от теплового, химического, электрического воздействия.</a:t>
            </a:r>
            <a:b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84F40F6-A5F1-CDFC-C4E4-36FE67A810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2582" y="1600200"/>
            <a:ext cx="5658835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7457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7D9DC3C4-C782-5A00-7C92-490DE758EA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1584176"/>
          </a:xfrm>
        </p:spPr>
        <p:txBody>
          <a:bodyPr>
            <a:noAutofit/>
          </a:bodyPr>
          <a:lstStyle/>
          <a:p>
            <a:pPr algn="l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Симптомы: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боль, жжение, покраснение, появление пузырей.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3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32B6550A-31E1-C513-25A6-E42ECF051E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16832"/>
            <a:ext cx="7696200" cy="453650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помощь: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тепловом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охладить пораженную поверхность, если нет повреждений кожи (под прохладной проточной водой, не менее 15-20 минут);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химическом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смыть активное вещество;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электрическом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прервать контакт с током;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наложить повязку;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обильное питье;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обезболивающее средство;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доставить в лечебное учреждение.</a:t>
            </a:r>
          </a:p>
          <a:p>
            <a:pPr marL="0" indent="0" algn="ctr">
              <a:buNone/>
            </a:pPr>
            <a:endParaRPr lang="ru-RU" altLang="ru-RU" sz="4400" dirty="0"/>
          </a:p>
        </p:txBody>
      </p:sp>
    </p:spTree>
    <p:extLst>
      <p:ext uri="{BB962C8B-B14F-4D97-AF65-F5344CB8AC3E}">
        <p14:creationId xmlns:p14="http://schemas.microsoft.com/office/powerpoint/2010/main" val="3033860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C8B4BA-B261-AF2B-EA84-563080254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pPr algn="l"/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Обморожение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повреждение тканей в результате воздействия низкой температуры. </a:t>
            </a:r>
            <a:b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3EE31E3-529D-5292-3F7C-C35FEE5F9D5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00200"/>
            <a:ext cx="6768752" cy="48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651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3F77D1C-D5C9-EAF3-E39E-2E55700C4A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3217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7D9DC3C4-C782-5A00-7C92-490DE758EA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1584176"/>
          </a:xfrm>
        </p:spPr>
        <p:txBody>
          <a:bodyPr>
            <a:noAutofit/>
          </a:bodyPr>
          <a:lstStyle/>
          <a:p>
            <a:pPr algn="l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Симптомы: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чувство холода, онемение, исчезновение боли и чувствительности.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3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32B6550A-31E1-C513-25A6-E42ECF051E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844824"/>
            <a:ext cx="7696200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помощь: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согревание тела (теплое помещение, горячее питье);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обмывание мылом поврежденной части;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 растирать снегом, шерстью;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 сильном обморожении доставить пострадавшего в больницу.</a:t>
            </a:r>
          </a:p>
          <a:p>
            <a:pPr marL="0" indent="0" algn="ctr">
              <a:buNone/>
            </a:pPr>
            <a:endParaRPr lang="ru-RU" altLang="ru-RU" sz="4400" dirty="0"/>
          </a:p>
        </p:txBody>
      </p:sp>
    </p:spTree>
    <p:extLst>
      <p:ext uri="{BB962C8B-B14F-4D97-AF65-F5344CB8AC3E}">
        <p14:creationId xmlns:p14="http://schemas.microsoft.com/office/powerpoint/2010/main" val="320563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B212DB-BD49-5C43-C63A-24BD0186A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332656"/>
            <a:ext cx="8784976" cy="1944216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изученного материала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по карточкам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Прочитать.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Определить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 первой помощи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 травмы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Дописать недостающую первую помощь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Вклеить в тетрадь.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F0B15737-40C1-2355-BFA3-FC31CBA79D35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68807445"/>
              </p:ext>
            </p:extLst>
          </p:nvPr>
        </p:nvGraphicFramePr>
        <p:xfrm>
          <a:off x="251520" y="2060849"/>
          <a:ext cx="4244281" cy="2336991"/>
        </p:xfrm>
        <a:graphic>
          <a:graphicData uri="http://schemas.openxmlformats.org/drawingml/2006/table">
            <a:tbl>
              <a:tblPr firstRow="1" firstCol="1" bandRow="1"/>
              <a:tblGrid>
                <a:gridCol w="4244281">
                  <a:extLst>
                    <a:ext uri="{9D8B030D-6E8A-4147-A177-3AD203B41FA5}">
                      <a16:colId xmlns:a16="http://schemas.microsoft.com/office/drawing/2014/main" val="1388370411"/>
                    </a:ext>
                  </a:extLst>
                </a:gridCol>
              </a:tblGrid>
              <a:tr h="21602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Первая помощь при ____обморожении______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-согревание тела (теплое помещение, горячее питье);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обмывание мылом поврежденной части;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не растирать снегом, шерстью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При сильном обморожении доставить пострадавшего в больницу.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3810648"/>
                  </a:ext>
                </a:extLst>
              </a:tr>
            </a:tbl>
          </a:graphicData>
        </a:graphic>
      </p:graphicFrame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FD18AB24-5DAC-3404-01BF-6909FAC192D1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82824781"/>
              </p:ext>
            </p:extLst>
          </p:nvPr>
        </p:nvGraphicFramePr>
        <p:xfrm>
          <a:off x="4832984" y="2060849"/>
          <a:ext cx="4059495" cy="2336991"/>
        </p:xfrm>
        <a:graphic>
          <a:graphicData uri="http://schemas.openxmlformats.org/drawingml/2006/table">
            <a:tbl>
              <a:tblPr firstRow="1" firstCol="1" bandRow="1"/>
              <a:tblGrid>
                <a:gridCol w="4059495">
                  <a:extLst>
                    <a:ext uri="{9D8B030D-6E8A-4147-A177-3AD203B41FA5}">
                      <a16:colId xmlns:a16="http://schemas.microsoft.com/office/drawing/2014/main" val="3320123581"/>
                    </a:ext>
                  </a:extLst>
                </a:gridCol>
              </a:tblGrid>
              <a:tr h="23369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Первая помощь при ___ожоге_________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-охладить пораженную поверхность;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наложить повязку;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Обильное питье;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обезболивающее средство;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доставить в лечебное учреждение.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87977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899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C2A68A13-3DCF-98ED-D457-57F1701159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81946" y="2488663"/>
            <a:ext cx="14262796" cy="103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441C35A4-44E3-9869-AE00-6C4C5782B8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603794"/>
              </p:ext>
            </p:extLst>
          </p:nvPr>
        </p:nvGraphicFramePr>
        <p:xfrm>
          <a:off x="1475656" y="745678"/>
          <a:ext cx="5722947" cy="2160240"/>
        </p:xfrm>
        <a:graphic>
          <a:graphicData uri="http://schemas.openxmlformats.org/drawingml/2006/table">
            <a:tbl>
              <a:tblPr firstRow="1" firstCol="1" bandRow="1"/>
              <a:tblGrid>
                <a:gridCol w="5722947">
                  <a:extLst>
                    <a:ext uri="{9D8B030D-6E8A-4147-A177-3AD203B41FA5}">
                      <a16:colId xmlns:a16="http://schemas.microsoft.com/office/drawing/2014/main" val="2881199872"/>
                    </a:ext>
                  </a:extLst>
                </a:gridCol>
              </a:tblGrid>
              <a:tr h="2160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Первая помощь при ___вывихе______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Самим НЕ ВПРАВЛЯТЬ;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холод;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обезболивающее средство;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покой конечности;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доставить пострадавшего в больницу.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6827403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BCF32D9D-FA52-C0DE-4EB2-B91CBACFDE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81946" y="2683928"/>
            <a:ext cx="14262796" cy="591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9CEACDA1-8180-40FF-0E72-E6E7A535A0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68147"/>
              </p:ext>
            </p:extLst>
          </p:nvPr>
        </p:nvGraphicFramePr>
        <p:xfrm>
          <a:off x="742562" y="3789901"/>
          <a:ext cx="5722947" cy="2322421"/>
        </p:xfrm>
        <a:graphic>
          <a:graphicData uri="http://schemas.openxmlformats.org/drawingml/2006/table">
            <a:tbl>
              <a:tblPr firstRow="1" firstCol="1" bandRow="1"/>
              <a:tblGrid>
                <a:gridCol w="5722947">
                  <a:extLst>
                    <a:ext uri="{9D8B030D-6E8A-4147-A177-3AD203B41FA5}">
                      <a16:colId xmlns:a16="http://schemas.microsoft.com/office/drawing/2014/main" val="3851608392"/>
                    </a:ext>
                  </a:extLst>
                </a:gridCol>
              </a:tblGrid>
              <a:tr h="2322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Первая помощь при ____ушибе____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тугое бинтование;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холод (лед, холодная вода);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покой поврежденной части;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При сильном ушибе-доставить пострадавшего в больницу.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504949"/>
                  </a:ext>
                </a:extLst>
              </a:tr>
            </a:tbl>
          </a:graphicData>
        </a:graphic>
      </p:graphicFrame>
      <p:sp>
        <p:nvSpPr>
          <p:cNvPr id="7" name="Rectangle 3">
            <a:extLst>
              <a:ext uri="{FF2B5EF4-FFF2-40B4-BE49-F238E27FC236}">
                <a16:creationId xmlns:a16="http://schemas.microsoft.com/office/drawing/2014/main" id="{A410A1C4-D2BF-7775-2D6E-CB78B3D421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22952" y="3003550"/>
            <a:ext cx="1426279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8578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43D2112-DFF1-9CEA-1783-CF4B028DE4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04664"/>
            <a:ext cx="7992888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90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720079"/>
          </a:xfrm>
        </p:spPr>
        <p:txBody>
          <a:bodyPr>
            <a:normAutofit fontScale="90000"/>
          </a:bodyPr>
          <a:lstStyle/>
          <a:p>
            <a:br>
              <a:rPr lang="ru-RU" b="1" dirty="0"/>
            </a:br>
            <a:r>
              <a:rPr lang="ru-RU" b="1" dirty="0"/>
              <a:t>Источники:</a:t>
            </a:r>
            <a:br>
              <a:rPr lang="ru-RU" b="1" dirty="0"/>
            </a:br>
            <a:endParaRPr lang="ru-RU" sz="36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899592" y="980728"/>
            <a:ext cx="7560840" cy="5688632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</a:rPr>
              <a:t>Гладкая В.В. Овладение социально-бытовыми умениями, используемыми в повседневной жизни// Воспитание и обучение детей с нарушением развития № 5, 2010.- 32-41с.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</a:rPr>
              <a:t>Дерябина С.П. Социально-бытовая ориентировка. 5-9 классы: контрольно-измерительные материалы: вариативные тестовые задания. Волгоград, 2013г.- 98с.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400" dirty="0" err="1">
                <a:solidFill>
                  <a:schemeClr val="tx1"/>
                </a:solidFill>
              </a:rPr>
              <a:t>Миронюк</a:t>
            </a:r>
            <a:r>
              <a:rPr lang="ru-RU" sz="2400" dirty="0">
                <a:solidFill>
                  <a:schemeClr val="tx1"/>
                </a:solidFill>
              </a:rPr>
              <a:t> З.Н., </a:t>
            </a:r>
            <a:r>
              <a:rPr lang="ru-RU" sz="2400" dirty="0" err="1">
                <a:solidFill>
                  <a:schemeClr val="tx1"/>
                </a:solidFill>
              </a:rPr>
              <a:t>Ивершина</a:t>
            </a:r>
            <a:r>
              <a:rPr lang="ru-RU" sz="2400" dirty="0">
                <a:solidFill>
                  <a:schemeClr val="tx1"/>
                </a:solidFill>
              </a:rPr>
              <a:t> Н.А. Социально – бытовая ориентировка. 8  класс: рабочая тетрадь для учащихся спец. (</a:t>
            </a:r>
            <a:r>
              <a:rPr lang="ru-RU" sz="2400" dirty="0" err="1">
                <a:solidFill>
                  <a:schemeClr val="tx1"/>
                </a:solidFill>
              </a:rPr>
              <a:t>коррекц</a:t>
            </a:r>
            <a:r>
              <a:rPr lang="ru-RU" sz="2400" dirty="0">
                <a:solidFill>
                  <a:schemeClr val="tx1"/>
                </a:solidFill>
              </a:rPr>
              <a:t>.)  </a:t>
            </a:r>
            <a:r>
              <a:rPr lang="ru-RU" sz="2400" dirty="0" err="1">
                <a:solidFill>
                  <a:schemeClr val="tx1"/>
                </a:solidFill>
              </a:rPr>
              <a:t>шк</a:t>
            </a:r>
            <a:r>
              <a:rPr lang="ru-RU" sz="2400" dirty="0">
                <a:solidFill>
                  <a:schemeClr val="tx1"/>
                </a:solidFill>
              </a:rPr>
              <a:t>./</a:t>
            </a:r>
            <a:r>
              <a:rPr lang="ru-RU" sz="2400" dirty="0" err="1">
                <a:solidFill>
                  <a:schemeClr val="tx1"/>
                </a:solidFill>
              </a:rPr>
              <a:t>З.Н.Миронюк</a:t>
            </a:r>
            <a:r>
              <a:rPr lang="ru-RU" sz="2400" dirty="0">
                <a:solidFill>
                  <a:schemeClr val="tx1"/>
                </a:solidFill>
              </a:rPr>
              <a:t>, Н.А. </a:t>
            </a:r>
            <a:r>
              <a:rPr lang="ru-RU" sz="2400" dirty="0" err="1">
                <a:solidFill>
                  <a:schemeClr val="tx1"/>
                </a:solidFill>
              </a:rPr>
              <a:t>Ивершина</a:t>
            </a:r>
            <a:r>
              <a:rPr lang="ru-RU" sz="2400" dirty="0">
                <a:solidFill>
                  <a:schemeClr val="tx1"/>
                </a:solidFill>
              </a:rPr>
              <a:t> – М.: Гуманитарный изд. Цент ВЛАДОС, 2014. – 40с.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</a:rPr>
              <a:t>Набор тематических плакатов «Первая медицинская помощь» Е.Н. Малых, Волгоград «Учитель», 2013г.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</a:rPr>
              <a:t>Социально-бытовая ориентировка 5-9 классы. Развёрнутое тематическое планирование. С.А. Львова. Волгоград «Учитель» , 2011г.</a:t>
            </a:r>
          </a:p>
          <a:p>
            <a:pPr marL="457200" indent="-457200" algn="l">
              <a:buFont typeface="+mj-lt"/>
              <a:buAutoNum type="arabicPeriod"/>
            </a:pPr>
            <a:endParaRPr lang="ru-RU" sz="2400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sz="2400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sz="2400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975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7D9DC3C4-C782-5A00-7C92-490DE758EA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dirty="0">
                <a:solidFill>
                  <a:schemeClr val="tx2"/>
                </a:solidFill>
              </a:rPr>
              <a:t>Что самое дорогое есть у человека?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32B6550A-31E1-C513-25A6-E42ECF051E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696200" cy="2971800"/>
          </a:xfrm>
        </p:spPr>
        <p:txBody>
          <a:bodyPr/>
          <a:lstStyle/>
          <a:p>
            <a:pPr algn="ctr" eaLnBrk="1" hangingPunct="1"/>
            <a:r>
              <a:rPr lang="ru-RU" altLang="ru-RU" sz="4400" dirty="0"/>
              <a:t>Самое дорогое, что есть у человека, – это жизнь и здоровье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7D9DC3C4-C782-5A00-7C92-490DE758EA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8001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>
                <a:solidFill>
                  <a:schemeClr val="tx2"/>
                </a:solidFill>
              </a:rPr>
              <a:t>В каком разделе нашего учебного предмета СБО, мы изучаем все про здоровье?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32B6550A-31E1-C513-25A6-E42ECF051E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3068960"/>
            <a:ext cx="7696200" cy="2417440"/>
          </a:xfrm>
        </p:spPr>
        <p:txBody>
          <a:bodyPr/>
          <a:lstStyle/>
          <a:p>
            <a:pPr algn="ctr" eaLnBrk="1" hangingPunct="1"/>
            <a:r>
              <a:rPr lang="ru-RU" altLang="ru-RU" sz="4400" dirty="0"/>
              <a:t>Раздел «Медицина»</a:t>
            </a:r>
          </a:p>
        </p:txBody>
      </p:sp>
    </p:spTree>
    <p:extLst>
      <p:ext uri="{BB962C8B-B14F-4D97-AF65-F5344CB8AC3E}">
        <p14:creationId xmlns:p14="http://schemas.microsoft.com/office/powerpoint/2010/main" val="1404517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790382-3933-FE71-27FA-55070FB35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490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Получали ли вы травмы?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чаще всего ребята получают травмы?</a:t>
            </a:r>
          </a:p>
        </p:txBody>
      </p:sp>
    </p:spTree>
    <p:extLst>
      <p:ext uri="{BB962C8B-B14F-4D97-AF65-F5344CB8AC3E}">
        <p14:creationId xmlns:p14="http://schemas.microsoft.com/office/powerpoint/2010/main" val="2143308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br>
              <a:rPr lang="ru-RU" dirty="0"/>
            </a:br>
            <a:br>
              <a:rPr lang="ru-RU" sz="3100" dirty="0"/>
            </a:br>
            <a:br>
              <a:rPr lang="ru-RU" sz="3100" dirty="0"/>
            </a:br>
            <a:br>
              <a:rPr lang="ru-RU" sz="3100" dirty="0"/>
            </a:br>
            <a:br>
              <a:rPr lang="ru-RU" sz="3100" dirty="0"/>
            </a:br>
            <a:br>
              <a:rPr lang="ru-RU" sz="3100" dirty="0"/>
            </a:br>
            <a:br>
              <a:rPr lang="ru-RU" sz="3100" dirty="0"/>
            </a:br>
            <a:br>
              <a:rPr lang="ru-RU" sz="3100" dirty="0"/>
            </a:br>
            <a:br>
              <a:rPr lang="ru-RU" sz="3100" dirty="0"/>
            </a:br>
            <a:br>
              <a:rPr lang="ru-RU" dirty="0"/>
            </a:br>
            <a:endParaRPr lang="ru-RU" b="1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D16F708-3A8C-34D6-BB21-38793185E0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2656"/>
            <a:ext cx="9144000" cy="6250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969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672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деятельность обучающихся для составления памяток по оказанию первой помощи при травмах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lvl="0" indent="0" algn="just">
              <a:lnSpc>
                <a:spcPct val="115000"/>
              </a:lnSpc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Образовательные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0" lvl="0" indent="0" algn="just">
              <a:lnSpc>
                <a:spcPct val="115000"/>
              </a:lnSpc>
              <a:buNone/>
            </a:pPr>
            <a:r>
              <a:rPr lang="ru-RU" sz="3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Объяснить обучающимся понятия «первая медицинская помощь», «несчастный случай».</a:t>
            </a:r>
          </a:p>
          <a:p>
            <a:pPr marL="0" lvl="0" indent="0" algn="just">
              <a:lnSpc>
                <a:spcPct val="115000"/>
              </a:lnSpc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Расширить представление обучающихся о видах травм, их признаках, алгоритме действий при оказании первой помощи.</a:t>
            </a: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Научить определять свои действия по оказанию первой помощи при различных видах травм.</a:t>
            </a:r>
          </a:p>
          <a:p>
            <a:pPr marL="0" lvl="0" indent="0" algn="just">
              <a:lnSpc>
                <a:spcPct val="115000"/>
              </a:lnSpc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Воспитательные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 algn="just">
              <a:lnSpc>
                <a:spcPct val="115000"/>
              </a:lnSpc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Воспитывать ответственное отношение к своему здоровью и здоровью окружающих людей.</a:t>
            </a: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Воспитывать познавательный интерес к изучаемому предмету.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Коррекционно-развивающие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Способствовать коррекции и развитию мыслительных операций на основе обработки учебной информации, выделения главной мысли.</a:t>
            </a:r>
          </a:p>
          <a:p>
            <a:pPr marL="0" indent="0" algn="just">
              <a:buNone/>
            </a:pP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94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7D9DC3C4-C782-5A00-7C92-490DE758EA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8001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dirty="0">
                <a:solidFill>
                  <a:schemeClr val="tx2"/>
                </a:solidFill>
              </a:rPr>
              <a:t>Какая будет учебная задача?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32B6550A-31E1-C513-25A6-E42ECF051E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3068960"/>
            <a:ext cx="7696200" cy="2417440"/>
          </a:xfrm>
        </p:spPr>
        <p:txBody>
          <a:bodyPr/>
          <a:lstStyle/>
          <a:p>
            <a:pPr algn="ctr" eaLnBrk="1" hangingPunct="1"/>
            <a:r>
              <a:rPr lang="ru-RU" altLang="ru-RU" sz="4400" dirty="0"/>
              <a:t>Составление памяток «Оказание первой помощи при травмах»</a:t>
            </a:r>
          </a:p>
        </p:txBody>
      </p:sp>
    </p:spTree>
    <p:extLst>
      <p:ext uri="{BB962C8B-B14F-4D97-AF65-F5344CB8AC3E}">
        <p14:creationId xmlns:p14="http://schemas.microsoft.com/office/powerpoint/2010/main" val="1958271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7D9DC3C4-C782-5A00-7C92-490DE758EA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r>
              <a:rPr lang="ru-RU" b="1" dirty="0"/>
              <a:t>Что такое первая помощь?</a:t>
            </a:r>
            <a:endParaRPr lang="ru-RU" altLang="ru-RU" dirty="0">
              <a:solidFill>
                <a:schemeClr val="tx2"/>
              </a:solidFill>
            </a:endParaRP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32B6550A-31E1-C513-25A6-E42ECF051E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268760"/>
            <a:ext cx="7696200" cy="5184576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помощь (ПП)-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простейшие срочные меры, необходимые для спасении жизни и здоровья пострадавших при травмах.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Она оказывается на месте происшествия до прибытия врача или доставки пострадавшего в больницу.</a:t>
            </a:r>
          </a:p>
          <a:p>
            <a:pPr marL="0" indent="0" algn="ctr" eaLnBrk="1" hangingPunct="1">
              <a:buNone/>
            </a:pPr>
            <a:endParaRPr lang="ru-RU" altLang="ru-RU" sz="4400" dirty="0"/>
          </a:p>
        </p:txBody>
      </p:sp>
    </p:spTree>
    <p:extLst>
      <p:ext uri="{BB962C8B-B14F-4D97-AF65-F5344CB8AC3E}">
        <p14:creationId xmlns:p14="http://schemas.microsoft.com/office/powerpoint/2010/main" val="1902709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1258</TotalTime>
  <Words>852</Words>
  <Application>Microsoft Office PowerPoint</Application>
  <PresentationFormat>Экран (4:3)</PresentationFormat>
  <Paragraphs>100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Calibri</vt:lpstr>
      <vt:lpstr>Times New Roman</vt:lpstr>
      <vt:lpstr>Тема Office</vt:lpstr>
      <vt:lpstr>Первая помощь при травмах</vt:lpstr>
      <vt:lpstr>Презентация PowerPoint</vt:lpstr>
      <vt:lpstr>Что самое дорогое есть у человека?</vt:lpstr>
      <vt:lpstr>В каком разделе нашего учебного предмета СБО, мы изучаем все про здоровье?</vt:lpstr>
      <vt:lpstr>Получали ли вы травмы?  Где чаще всего ребята получают травмы?</vt:lpstr>
      <vt:lpstr>          </vt:lpstr>
      <vt:lpstr>Презентация PowerPoint</vt:lpstr>
      <vt:lpstr>Какая будет учебная задача?</vt:lpstr>
      <vt:lpstr>Что такое первая помощь?</vt:lpstr>
      <vt:lpstr>В каких случаях оказывается  первая помощь?</vt:lpstr>
      <vt:lpstr>Презентация PowerPoint</vt:lpstr>
      <vt:lpstr> Ушиб.    </vt:lpstr>
      <vt:lpstr>Симптомы: боль, опухоль на месте повреждения, гематома(синяк)</vt:lpstr>
      <vt:lpstr>Вывих – это смещение суставных концов костей. При этом рвутся не только сосуды, но и связки, укрепляющие сустав.  </vt:lpstr>
      <vt:lpstr>Симптомы: боль в конечности, невозможность движений в суставе. </vt:lpstr>
      <vt:lpstr>Физкультминутка </vt:lpstr>
      <vt:lpstr>Ожог – это повреждение тканей, возникшее от теплового, химического, электрического воздействия. </vt:lpstr>
      <vt:lpstr>Симптомы: боль, жжение, покраснение, появление пузырей. </vt:lpstr>
      <vt:lpstr>Обморожение – повреждение тканей в результате воздействия низкой температуры.  </vt:lpstr>
      <vt:lpstr>Симптомы: чувство холода, онемение, исчезновение боли и чувствительности. </vt:lpstr>
      <vt:lpstr>Закрепление изученного материала Работа по карточкам Прочитать.  Определить по первой помощи вид травмы. Дописать недостающую первую помощь.  Вклеить в тетрадь. </vt:lpstr>
      <vt:lpstr>Презентация PowerPoint</vt:lpstr>
      <vt:lpstr>Презентация PowerPoint</vt:lpstr>
      <vt:lpstr> Источники: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</dc:title>
  <dc:creator>Наташа</dc:creator>
  <cp:lastModifiedBy>Наталья Николаевна</cp:lastModifiedBy>
  <cp:revision>74</cp:revision>
  <dcterms:created xsi:type="dcterms:W3CDTF">2016-02-15T09:38:01Z</dcterms:created>
  <dcterms:modified xsi:type="dcterms:W3CDTF">2023-02-17T03:39:21Z</dcterms:modified>
</cp:coreProperties>
</file>