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8" r:id="rId4"/>
    <p:sldId id="259" r:id="rId5"/>
    <p:sldId id="261" r:id="rId6"/>
    <p:sldId id="257" r:id="rId7"/>
    <p:sldId id="262" r:id="rId8"/>
    <p:sldId id="279" r:id="rId9"/>
    <p:sldId id="266" r:id="rId10"/>
    <p:sldId id="267" r:id="rId11"/>
    <p:sldId id="268" r:id="rId12"/>
    <p:sldId id="269" r:id="rId13"/>
    <p:sldId id="270" r:id="rId14"/>
    <p:sldId id="272" r:id="rId15"/>
    <p:sldId id="271" r:id="rId16"/>
    <p:sldId id="278" r:id="rId17"/>
    <p:sldId id="277" r:id="rId18"/>
    <p:sldId id="273" r:id="rId19"/>
    <p:sldId id="27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0">
              <a:schemeClr val="accent1">
                <a:tint val="66000"/>
                <a:satMod val="160000"/>
              </a:schemeClr>
            </a:gs>
            <a:gs pos="0">
              <a:srgbClr val="0070C0">
                <a:alpha val="53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rgbClr val="00B0F0">
                <a:alpha val="49000"/>
              </a:srgb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3712" y="570789"/>
            <a:ext cx="86439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</a:rPr>
              <a:t>III ВСЕРОССИЙСКИЙ ПЕДАГОГИЧЕСКИЙ КОНКУРС </a:t>
            </a:r>
            <a:endParaRPr lang="ru-RU" sz="1600" dirty="0">
              <a:solidFill>
                <a:schemeClr val="bg1"/>
              </a:solidFill>
            </a:endParaRPr>
          </a:p>
          <a:p>
            <a:pPr algn="ctr"/>
            <a:r>
              <a:rPr lang="ru-RU" sz="1600" dirty="0">
                <a:solidFill>
                  <a:schemeClr val="bg1"/>
                </a:solidFill>
              </a:rPr>
              <a:t>«МОЙ ЛУЧШИЙ ПРОЕКТ»</a:t>
            </a:r>
            <a:endParaRPr lang="ru-RU" sz="1600" dirty="0">
              <a:solidFill>
                <a:schemeClr val="bg1"/>
              </a:solidFill>
              <a:effectLst/>
            </a:endParaRPr>
          </a:p>
        </p:txBody>
      </p:sp>
      <p:pic>
        <p:nvPicPr>
          <p:cNvPr id="7" name="Рисунок 8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108520" y="-18375"/>
            <a:ext cx="2229933" cy="83510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660232" y="-531440"/>
            <a:ext cx="2921944" cy="269633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334176" y="4509120"/>
            <a:ext cx="560353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  <a:defRPr/>
            </a:pPr>
            <a:r>
              <a:rPr lang="ru-RU" sz="1600" b="1" dirty="0">
                <a:solidFill>
                  <a:prstClr val="black"/>
                </a:solidFill>
                <a:latin typeface="Times New Roman"/>
                <a:cs typeface="Times New Roman"/>
              </a:rPr>
              <a:t>ФИО участника: 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cs typeface="Times New Roman"/>
              </a:rPr>
              <a:t>Шибанаева Галина Григорьевна, учитель</a:t>
            </a:r>
            <a:endParaRPr lang="ru-RU" sz="1600" dirty="0"/>
          </a:p>
          <a:p>
            <a:pPr lvl="0" algn="just">
              <a:spcAft>
                <a:spcPts val="0"/>
              </a:spcAft>
              <a:defRPr/>
            </a:pPr>
            <a:r>
              <a:rPr lang="ru-RU" sz="1600" b="1" dirty="0" smtClean="0">
                <a:solidFill>
                  <a:prstClr val="black"/>
                </a:solidFill>
                <a:latin typeface="Times New Roman"/>
                <a:cs typeface="Times New Roman"/>
              </a:rPr>
              <a:t>Образовательное </a:t>
            </a:r>
            <a:r>
              <a:rPr lang="ru-RU" sz="1600" b="1" dirty="0">
                <a:solidFill>
                  <a:prstClr val="black"/>
                </a:solidFill>
                <a:latin typeface="Times New Roman"/>
                <a:cs typeface="Times New Roman"/>
              </a:rPr>
              <a:t>учреждение: </a:t>
            </a:r>
            <a:r>
              <a:rPr lang="ru-RU" sz="1600" dirty="0">
                <a:solidFill>
                  <a:prstClr val="black"/>
                </a:solidFill>
                <a:latin typeface="Times New Roman"/>
                <a:cs typeface="Times New Roman"/>
              </a:rPr>
              <a:t>Муниципальное казенное общеобразовательное учреждение Ханты - Мансийского района 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cs typeface="Times New Roman"/>
              </a:rPr>
              <a:t>«</a:t>
            </a:r>
            <a:r>
              <a:rPr lang="ru-RU" sz="1600" dirty="0">
                <a:solidFill>
                  <a:prstClr val="black"/>
                </a:solidFill>
                <a:latin typeface="Times New Roman"/>
                <a:cs typeface="Times New Roman"/>
              </a:rPr>
              <a:t>Средняя общеобразовательная школа п. Бобровский»</a:t>
            </a:r>
            <a:endParaRPr lang="ru-RU" sz="1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823623" y="5805264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2024 год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27279" y="2420888"/>
            <a:ext cx="7776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Достопримечательности Англии: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Тауэр Лондона</a:t>
            </a:r>
            <a:endParaRPr lang="ru-RU" sz="3600" b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AD1547-01"/>
          <p:cNvPicPr>
            <a:picLocks noChangeAspect="1" noChangeArrowheads="1"/>
          </p:cNvPicPr>
          <p:nvPr/>
        </p:nvPicPr>
        <p:blipFill>
          <a:blip r:embed="rId3"/>
          <a:srcRect l="1932" r="5355"/>
          <a:stretch>
            <a:fillRect/>
          </a:stretch>
        </p:blipFill>
        <p:spPr bwMode="auto">
          <a:xfrm>
            <a:off x="785786" y="2000239"/>
            <a:ext cx="3786214" cy="3076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85786" y="785794"/>
            <a:ext cx="36433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C00000"/>
                </a:solidFill>
                <a:latin typeface="Bodoni MT Black" pitchFamily="18" charset="0"/>
              </a:rPr>
              <a:t>The Royal fortress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5786" y="5286388"/>
            <a:ext cx="371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Bodoni MT Black" pitchFamily="18" charset="0"/>
              </a:rPr>
              <a:t>1200. Fortress development.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86348" y="1052736"/>
            <a:ext cx="3185948" cy="4288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Tower of London served as both a palace and a castle. A deep level was dug around the fortress, making it one of the most impregnable fortresses in Europe. </a:t>
            </a:r>
            <a:endParaRPr lang="en-US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25000"/>
              </a:lnSpc>
            </a:pPr>
            <a: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 the 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oyal 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family </a:t>
            </a:r>
            <a: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doesn’t live 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there. The last king to live in the Tower was James I, who reigned in the 17th century.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Tower_of_London"/>
          <p:cNvPicPr>
            <a:picLocks noChangeAspect="1" noChangeArrowheads="1"/>
          </p:cNvPicPr>
          <p:nvPr/>
        </p:nvPicPr>
        <p:blipFill>
          <a:blip r:embed="rId3"/>
          <a:srcRect t="17737"/>
          <a:stretch>
            <a:fillRect/>
          </a:stretch>
        </p:blipFill>
        <p:spPr bwMode="auto">
          <a:xfrm>
            <a:off x="785786" y="2357430"/>
            <a:ext cx="3681583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57224" y="928670"/>
            <a:ext cx="36433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C00000"/>
                </a:solidFill>
                <a:latin typeface="Bodoni MT Black" pitchFamily="18" charset="0"/>
              </a:rPr>
              <a:t>The Tower is </a:t>
            </a:r>
          </a:p>
          <a:p>
            <a:pPr algn="ctr"/>
            <a:r>
              <a:rPr lang="en-US" sz="3600" dirty="0" smtClean="0">
                <a:solidFill>
                  <a:srgbClr val="C00000"/>
                </a:solidFill>
                <a:latin typeface="Bodoni MT Black" pitchFamily="18" charset="0"/>
              </a:rPr>
              <a:t>a state prison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86348" y="692696"/>
            <a:ext cx="3246092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Tower became a prison in the 12th century. It was a special prison. It was intended for people of noble birth and high rank. Among the most honorable and high-ranking prisoners of the Tower were the kings of Scotland and France, as well as representatives of the aristocracy and clergy.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4714884"/>
            <a:ext cx="3571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C00000"/>
                </a:solidFill>
                <a:latin typeface="Bodoni MT Black" pitchFamily="18" charset="0"/>
              </a:rPr>
              <a:t> The beginning of the XII century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9736"/>
            <a:ext cx="93583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14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2214554"/>
            <a:ext cx="3594102" cy="2400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57224" y="857232"/>
            <a:ext cx="36433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C00000"/>
                </a:solidFill>
                <a:latin typeface="Bodoni MT Black" pitchFamily="18" charset="0"/>
              </a:rPr>
              <a:t>The Bloody Tower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5448" y="692696"/>
            <a:ext cx="3389506" cy="5115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Tower acquired its reputation as a sinister place of torture during the Reformation. Since the Tower's bloody period has begun. Beheadings took place on Tower Hill. The severed heads were put on a stake and the body was taken to the Tower and buried in the cellars of the chapel, known in history as the Bloody Tower.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4857760"/>
            <a:ext cx="3643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C00000"/>
                </a:solidFill>
                <a:latin typeface="Bodoni MT Black" pitchFamily="18" charset="0"/>
              </a:rPr>
              <a:t>1238-1272 </a:t>
            </a:r>
          </a:p>
          <a:p>
            <a:pPr algn="ctr"/>
            <a:r>
              <a:rPr lang="en-US" b="1" dirty="0" smtClean="0">
                <a:solidFill>
                  <a:srgbClr val="C00000"/>
                </a:solidFill>
                <a:latin typeface="Bodoni MT Black" pitchFamily="18" charset="0"/>
              </a:rPr>
              <a:t>built by the King Henry III.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281278" y="1503563"/>
            <a:ext cx="32511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palace's '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Ravenmaster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 looks after a flock of black ravens. It is believed that if the birds leave the Tower, misfortune will befall England.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5" descr="C:\kursus\Lucia Alver\Pildid helid\valvu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714488"/>
            <a:ext cx="1643074" cy="3942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C:\kursus\Lucia Alver\Pildid helid\rongad.jpg"/>
          <p:cNvPicPr>
            <a:picLocks noChangeAspect="1" noChangeArrowheads="1"/>
          </p:cNvPicPr>
          <p:nvPr/>
        </p:nvPicPr>
        <p:blipFill>
          <a:blip r:embed="rId4"/>
          <a:srcRect b="7460"/>
          <a:stretch>
            <a:fillRect/>
          </a:stretch>
        </p:blipFill>
        <p:spPr bwMode="auto">
          <a:xfrm>
            <a:off x="5531018" y="3573016"/>
            <a:ext cx="2751679" cy="1930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2555776" y="1746650"/>
            <a:ext cx="194421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Since the Tower's foundation, its prisoners and buildings have guarded and they are guarded today. The guards are called </a:t>
            </a:r>
            <a: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“beefeaters” 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 </a:t>
            </a:r>
            <a: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“meat eaters”.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00100" y="857232"/>
            <a:ext cx="76763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C00000"/>
                </a:solidFill>
                <a:latin typeface="Bodoni MT Black" pitchFamily="18" charset="0"/>
              </a:rPr>
              <a:t>  </a:t>
            </a:r>
            <a:r>
              <a:rPr lang="en-US" sz="3200" dirty="0" smtClean="0">
                <a:solidFill>
                  <a:srgbClr val="C00000"/>
                </a:solidFill>
                <a:latin typeface="Bodoni MT Black" pitchFamily="18" charset="0"/>
              </a:rPr>
              <a:t>A beefeater            A raven master</a:t>
            </a:r>
            <a:endParaRPr lang="ru-RU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y_a447b947"/>
          <p:cNvPicPr>
            <a:picLocks noChangeAspect="1" noChangeArrowheads="1"/>
          </p:cNvPicPr>
          <p:nvPr/>
        </p:nvPicPr>
        <p:blipFill>
          <a:blip r:embed="rId3"/>
          <a:srcRect t="5179" r="13281" b="2083"/>
          <a:stretch>
            <a:fillRect/>
          </a:stretch>
        </p:blipFill>
        <p:spPr bwMode="auto">
          <a:xfrm>
            <a:off x="857224" y="2143116"/>
            <a:ext cx="3651783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302214" y="859480"/>
            <a:ext cx="321264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beginning of the 13</a:t>
            </a:r>
            <a:r>
              <a:rPr lang="en-US" sz="2000" baseline="30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 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century Tower became a Zoo. Henry </a:t>
            </a:r>
            <a: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 has 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received as a gift from the European monarchs three leopards, a polar bear and an elephant. </a:t>
            </a:r>
            <a:endParaRPr lang="en-US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/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Once upon a </a:t>
            </a:r>
            <a: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 the Londoners saw 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unique spectacle when a bear on a leash rushed into the Thames to catch fish. Over </a:t>
            </a:r>
            <a: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 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menagerie was replenished and during the time of Elizabeth, it was open to visitors.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/>
            <a:endParaRPr lang="ru-RU" sz="2000" dirty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0100" y="857232"/>
            <a:ext cx="34290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C00000"/>
                </a:solidFill>
                <a:latin typeface="Bodoni MT Black" pitchFamily="18" charset="0"/>
              </a:rPr>
              <a:t>The Tower is a zoo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5072074"/>
            <a:ext cx="3571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C00000"/>
                </a:solidFill>
                <a:latin typeface="Bodoni MT Black" pitchFamily="18" charset="0"/>
              </a:rPr>
              <a:t>The 13</a:t>
            </a:r>
            <a:r>
              <a:rPr lang="en-US" b="1" baseline="30000" dirty="0" smtClean="0">
                <a:solidFill>
                  <a:srgbClr val="C00000"/>
                </a:solidFill>
                <a:latin typeface="Bodoni MT Black" pitchFamily="18" charset="0"/>
              </a:rPr>
              <a:t>th</a:t>
            </a:r>
            <a:r>
              <a:rPr lang="en-US" b="1" dirty="0" smtClean="0">
                <a:solidFill>
                  <a:srgbClr val="C00000"/>
                </a:solidFill>
                <a:latin typeface="Bodoni MT Black" pitchFamily="18" charset="0"/>
              </a:rPr>
              <a:t> century. </a:t>
            </a:r>
          </a:p>
          <a:p>
            <a:pPr algn="ctr"/>
            <a:r>
              <a:rPr lang="en-US" b="1" dirty="0" smtClean="0">
                <a:solidFill>
                  <a:srgbClr val="C00000"/>
                </a:solidFill>
                <a:latin typeface="Bodoni MT Black" pitchFamily="18" charset="0"/>
              </a:rPr>
              <a:t>The Lion’s Tower.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C:\kursus\Lucia Alver\Pildid helid\tower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642918"/>
            <a:ext cx="2247321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0298" y="2857496"/>
            <a:ext cx="2163551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286380" y="1000108"/>
            <a:ext cx="324606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 than 500 years the Tower was a main branch of a </a:t>
            </a:r>
            <a: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Royal 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mint. 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Besides, important state and legal records were stored in a Tower, and also the weapon and military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equipments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 the king and </a:t>
            </a:r>
            <a: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Royal 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army was produced and stored</a:t>
            </a:r>
            <a: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28926" y="642919"/>
            <a:ext cx="185738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C00000"/>
                </a:solidFill>
                <a:latin typeface="Bodoni MT Black" pitchFamily="18" charset="0"/>
              </a:rPr>
              <a:t> Tower is a royal arsenal,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348" y="3643314"/>
            <a:ext cx="171451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C00000"/>
                </a:solidFill>
                <a:latin typeface="Bodoni MT Black" pitchFamily="18" charset="0"/>
              </a:rPr>
              <a:t>a mint, and an observatory</a:t>
            </a:r>
            <a:endParaRPr lang="ru-RU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436616" y="1124744"/>
            <a:ext cx="295872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Today the Tower of London is one of the main sights of Great Britain. Now the basic building of a Tower is a museum and the Armory Museum where treasures of the British crown are stored.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348" y="857232"/>
            <a:ext cx="40719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C00000"/>
                </a:solidFill>
                <a:latin typeface="Bodoni MT Black" pitchFamily="18" charset="0"/>
              </a:rPr>
              <a:t> The Tower is </a:t>
            </a:r>
          </a:p>
          <a:p>
            <a:pPr algn="ctr"/>
            <a:r>
              <a:rPr lang="en-US" sz="3200" dirty="0" smtClean="0">
                <a:solidFill>
                  <a:srgbClr val="C00000"/>
                </a:solidFill>
                <a:latin typeface="Bodoni MT Black" pitchFamily="18" charset="0"/>
              </a:rPr>
              <a:t>a</a:t>
            </a:r>
            <a:r>
              <a:rPr lang="ru-RU" sz="3200" dirty="0" smtClean="0">
                <a:solidFill>
                  <a:srgbClr val="C00000"/>
                </a:solidFill>
                <a:latin typeface="Bodoni MT Black" pitchFamily="18" charset="0"/>
              </a:rPr>
              <a:t> </a:t>
            </a:r>
            <a:r>
              <a:rPr lang="en-US" sz="3200" dirty="0" smtClean="0">
                <a:solidFill>
                  <a:srgbClr val="C00000"/>
                </a:solidFill>
                <a:latin typeface="Bodoni MT Black" pitchFamily="18" charset="0"/>
              </a:rPr>
              <a:t>state museum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8" name="Picture 2" descr="H:\картинки лица Лондона\0031 1245223898_london_touwer_31_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000240"/>
            <a:ext cx="3687861" cy="2857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857224" y="5072074"/>
            <a:ext cx="3643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C00000"/>
                </a:solidFill>
                <a:latin typeface="Bodoni MT Black" pitchFamily="18" charset="0"/>
              </a:rPr>
              <a:t>The 21</a:t>
            </a:r>
            <a:r>
              <a:rPr lang="en-US" b="1" baseline="30000" dirty="0" smtClean="0">
                <a:solidFill>
                  <a:srgbClr val="C00000"/>
                </a:solidFill>
                <a:latin typeface="Bodoni MT Black" pitchFamily="18" charset="0"/>
              </a:rPr>
              <a:t>st</a:t>
            </a:r>
            <a:r>
              <a:rPr lang="en-US" b="1" dirty="0" smtClean="0">
                <a:solidFill>
                  <a:srgbClr val="C00000"/>
                </a:solidFill>
                <a:latin typeface="Bodoni MT Black" pitchFamily="18" charset="0"/>
              </a:rPr>
              <a:t> of century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642918"/>
            <a:ext cx="806489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Тип проекта</a:t>
            </a:r>
          </a:p>
          <a:p>
            <a:endParaRPr lang="ru-RU" sz="3600" dirty="0" smtClean="0">
              <a:solidFill>
                <a:srgbClr val="002060"/>
              </a:solidFill>
            </a:endParaRPr>
          </a:p>
          <a:p>
            <a:pPr algn="ctr"/>
            <a:r>
              <a:rPr lang="ru-RU" sz="2800" dirty="0">
                <a:solidFill>
                  <a:srgbClr val="002060"/>
                </a:solidFill>
              </a:rPr>
              <a:t>И</a:t>
            </a:r>
            <a:r>
              <a:rPr lang="ru-RU" sz="2800" dirty="0" smtClean="0">
                <a:solidFill>
                  <a:srgbClr val="002060"/>
                </a:solidFill>
              </a:rPr>
              <a:t>сследовательский</a:t>
            </a:r>
          </a:p>
          <a:p>
            <a:pPr algn="ctr"/>
            <a:endParaRPr lang="ru-RU" sz="3600" dirty="0" smtClean="0">
              <a:solidFill>
                <a:srgbClr val="002060"/>
              </a:solidFill>
            </a:endParaRPr>
          </a:p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Проект имеет предметно-содержательный признак </a:t>
            </a:r>
          </a:p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(история, культура древней и современной Англии)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3" name="Picture 3" descr="H:\картинки лица Лондона\0033 castel_thum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65261" y="3933056"/>
            <a:ext cx="3360373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804005"/>
            <a:ext cx="7715304" cy="7140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Источники информации</a:t>
            </a:r>
          </a:p>
          <a:p>
            <a:endParaRPr lang="ru-RU" sz="1200" b="1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800" dirty="0" smtClean="0">
                <a:solidFill>
                  <a:srgbClr val="002060"/>
                </a:solidFill>
              </a:rPr>
              <a:t>исторические очерки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800" dirty="0" smtClean="0">
                <a:solidFill>
                  <a:srgbClr val="002060"/>
                </a:solidFill>
              </a:rPr>
              <a:t>художественные книги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800" dirty="0" smtClean="0">
                <a:solidFill>
                  <a:srgbClr val="002060"/>
                </a:solidFill>
              </a:rPr>
              <a:t>учебники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800" dirty="0" smtClean="0">
                <a:solidFill>
                  <a:srgbClr val="002060"/>
                </a:solidFill>
              </a:rPr>
              <a:t>интернет ресурсы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800" dirty="0" smtClean="0">
                <a:solidFill>
                  <a:srgbClr val="002060"/>
                </a:solidFill>
              </a:rPr>
              <a:t>журналы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800" dirty="0" smtClean="0">
                <a:solidFill>
                  <a:srgbClr val="002060"/>
                </a:solidFill>
              </a:rPr>
              <a:t>альбомы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800" dirty="0" smtClean="0">
                <a:solidFill>
                  <a:srgbClr val="002060"/>
                </a:solidFill>
              </a:rPr>
              <a:t>календари</a:t>
            </a:r>
          </a:p>
          <a:p>
            <a:endParaRPr lang="ru-RU" sz="3200" b="1" dirty="0" smtClean="0">
              <a:solidFill>
                <a:srgbClr val="002060"/>
              </a:solidFill>
            </a:endParaRPr>
          </a:p>
          <a:p>
            <a:endParaRPr lang="ru-RU" sz="4000" b="1" dirty="0" smtClean="0">
              <a:solidFill>
                <a:srgbClr val="002060"/>
              </a:solidFill>
            </a:endParaRPr>
          </a:p>
          <a:p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369" y="3861048"/>
            <a:ext cx="2353464" cy="22135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3" y="1916832"/>
            <a:ext cx="2886075" cy="158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2204864"/>
            <a:ext cx="75724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kern="10" dirty="0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70C0"/>
                </a:solidFill>
                <a:latin typeface="Bodoni MT Black" pitchFamily="18" charset="0"/>
              </a:rPr>
              <a:t>Thank you </a:t>
            </a:r>
            <a:endParaRPr lang="ru-RU" sz="6000" kern="10" dirty="0" smtClean="0">
              <a:ln w="9525">
                <a:solidFill>
                  <a:srgbClr val="0000FF"/>
                </a:solidFill>
                <a:round/>
                <a:headEnd/>
                <a:tailEnd/>
              </a:ln>
              <a:solidFill>
                <a:srgbClr val="0070C0"/>
              </a:solidFill>
              <a:latin typeface="Bodoni MT Black" pitchFamily="18" charset="0"/>
            </a:endParaRPr>
          </a:p>
          <a:p>
            <a:pPr algn="ctr"/>
            <a:r>
              <a:rPr lang="en-US" sz="6000" kern="10" dirty="0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70C0"/>
                </a:solidFill>
                <a:latin typeface="Bodoni MT Black" pitchFamily="18" charset="0"/>
              </a:rPr>
              <a:t>for attention</a:t>
            </a:r>
            <a:r>
              <a:rPr lang="ru-RU" sz="6000" kern="10" dirty="0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70C0"/>
                </a:solidFill>
                <a:latin typeface="Bodoni MT Black" pitchFamily="18" charset="0"/>
              </a:rPr>
              <a:t>!!!</a:t>
            </a:r>
            <a:endParaRPr lang="ru-RU" sz="6000" kern="10" dirty="0">
              <a:ln w="9525">
                <a:solidFill>
                  <a:srgbClr val="0000FF"/>
                </a:solidFill>
                <a:round/>
                <a:headEnd/>
                <a:tailEnd/>
              </a:ln>
              <a:solidFill>
                <a:srgbClr val="0070C0"/>
              </a:solidFill>
              <a:latin typeface="Impact"/>
            </a:endParaRPr>
          </a:p>
        </p:txBody>
      </p:sp>
      <p:pic>
        <p:nvPicPr>
          <p:cNvPr id="4" name="Рисунок 7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444208" y="-315416"/>
            <a:ext cx="2921944" cy="2696332"/>
          </a:xfrm>
          <a:prstGeom prst="rect">
            <a:avLst/>
          </a:prstGeom>
        </p:spPr>
      </p:pic>
      <p:pic>
        <p:nvPicPr>
          <p:cNvPr id="5" name="Рисунок 8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51520" y="121464"/>
            <a:ext cx="2433366" cy="9112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548680"/>
            <a:ext cx="7560840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Проблема проекта</a:t>
            </a:r>
          </a:p>
          <a:p>
            <a:endParaRPr lang="ru-RU" sz="1400" b="1" dirty="0" smtClean="0">
              <a:solidFill>
                <a:srgbClr val="002060"/>
              </a:solidFill>
            </a:endParaRPr>
          </a:p>
          <a:p>
            <a:pPr indent="360000" algn="just"/>
            <a:r>
              <a:rPr lang="ru-RU" sz="2800" dirty="0" smtClean="0">
                <a:solidFill>
                  <a:srgbClr val="002060"/>
                </a:solidFill>
              </a:rPr>
              <a:t>«Для чего был построен знаменитый Лондонский Тауэр и как разыгравшиеся в его стенах волнующие драмы повлияли на ход истории?» т.е. как история Тауэра связана с современной Англией</a:t>
            </a:r>
          </a:p>
          <a:p>
            <a:endParaRPr lang="ru-RU" sz="1400" b="1" dirty="0" smtClean="0">
              <a:solidFill>
                <a:srgbClr val="002060"/>
              </a:solidFill>
            </a:endParaRPr>
          </a:p>
          <a:p>
            <a:pPr algn="ctr"/>
            <a:endParaRPr lang="ru-RU" dirty="0"/>
          </a:p>
        </p:txBody>
      </p:sp>
      <p:pic>
        <p:nvPicPr>
          <p:cNvPr id="4" name="Picture 5" descr="AD 124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4867" y="3861048"/>
            <a:ext cx="3526273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2877" y="325204"/>
            <a:ext cx="850112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Цель проекта</a:t>
            </a:r>
            <a:endParaRPr lang="ru-RU" sz="1200" b="1" dirty="0" smtClean="0">
              <a:solidFill>
                <a:srgbClr val="002060"/>
              </a:solidFill>
            </a:endParaRPr>
          </a:p>
          <a:p>
            <a:endParaRPr lang="ru-RU" sz="1200" b="1" dirty="0" smtClean="0">
              <a:solidFill>
                <a:srgbClr val="002060"/>
              </a:solidFill>
            </a:endParaRPr>
          </a:p>
          <a:p>
            <a:pPr indent="360000"/>
            <a:r>
              <a:rPr lang="ru-RU" sz="2800" dirty="0">
                <a:solidFill>
                  <a:srgbClr val="002060"/>
                </a:solidFill>
              </a:rPr>
              <a:t>П</a:t>
            </a:r>
            <a:r>
              <a:rPr lang="ru-RU" sz="2800" dirty="0" smtClean="0">
                <a:solidFill>
                  <a:srgbClr val="002060"/>
                </a:solidFill>
              </a:rPr>
              <a:t>оиск информации о Лондонском Тауэре, знаменитом памятнике мировой культуры, как: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4429132"/>
            <a:ext cx="1857388" cy="500066"/>
          </a:xfrm>
          <a:prstGeom prst="rect">
            <a:avLst/>
          </a:prstGeom>
          <a:solidFill>
            <a:schemeClr val="tx1"/>
          </a:solidFill>
          <a:ln w="412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зоопарка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929454" y="4500570"/>
            <a:ext cx="1857388" cy="500066"/>
          </a:xfrm>
          <a:prstGeom prst="rect">
            <a:avLst/>
          </a:prstGeom>
          <a:solidFill>
            <a:schemeClr val="tx1"/>
          </a:solidFill>
          <a:ln w="412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тюрьмы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71538" y="5786454"/>
            <a:ext cx="1857388" cy="785818"/>
          </a:xfrm>
          <a:prstGeom prst="rect">
            <a:avLst/>
          </a:prstGeom>
          <a:solidFill>
            <a:schemeClr val="tx1"/>
          </a:solidFill>
          <a:ln w="412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военного арсенала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072198" y="5643578"/>
            <a:ext cx="2786082" cy="928694"/>
          </a:xfrm>
          <a:prstGeom prst="rect">
            <a:avLst/>
          </a:prstGeom>
          <a:solidFill>
            <a:schemeClr val="tx1"/>
          </a:solidFill>
          <a:ln w="412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 кровавой истории Тауэра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428992" y="2214554"/>
            <a:ext cx="2357454" cy="1071570"/>
          </a:xfrm>
          <a:prstGeom prst="rect">
            <a:avLst/>
          </a:prstGeom>
          <a:solidFill>
            <a:schemeClr val="tx1"/>
          </a:solidFill>
          <a:ln w="412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хранителя сокровищ и традиции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286512" y="3286124"/>
            <a:ext cx="1857388" cy="500066"/>
          </a:xfrm>
          <a:prstGeom prst="rect">
            <a:avLst/>
          </a:prstGeom>
          <a:solidFill>
            <a:schemeClr val="tx1"/>
          </a:solidFill>
          <a:ln w="412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крепости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714744" y="5500702"/>
            <a:ext cx="1857388" cy="785818"/>
          </a:xfrm>
          <a:prstGeom prst="rect">
            <a:avLst/>
          </a:prstGeom>
          <a:solidFill>
            <a:schemeClr val="tx1"/>
          </a:solidFill>
          <a:ln w="412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монетного двора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857224" y="3214686"/>
            <a:ext cx="2071702" cy="500066"/>
          </a:xfrm>
          <a:prstGeom prst="rect">
            <a:avLst/>
          </a:prstGeom>
          <a:solidFill>
            <a:schemeClr val="tx1"/>
          </a:solidFill>
          <a:ln w="412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обсерватории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3643306" y="3786190"/>
            <a:ext cx="1928826" cy="1071570"/>
          </a:xfrm>
          <a:prstGeom prst="ellipse">
            <a:avLst/>
          </a:prstGeom>
          <a:solidFill>
            <a:schemeClr val="tx1"/>
          </a:solidFill>
          <a:ln w="44450" cmpd="sng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Тауэр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5" name="Прямая со стрелкой 24"/>
          <p:cNvCxnSpPr/>
          <p:nvPr/>
        </p:nvCxnSpPr>
        <p:spPr>
          <a:xfrm rot="5400000">
            <a:off x="4322761" y="5179232"/>
            <a:ext cx="642150" cy="795"/>
          </a:xfrm>
          <a:prstGeom prst="straightConnector1">
            <a:avLst/>
          </a:prstGeom>
          <a:ln w="444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20" idx="0"/>
            <a:endCxn id="16" idx="2"/>
          </p:cNvCxnSpPr>
          <p:nvPr/>
        </p:nvCxnSpPr>
        <p:spPr>
          <a:xfrm rot="5400000" flipH="1" flipV="1">
            <a:off x="4357686" y="3536157"/>
            <a:ext cx="500066" cy="1588"/>
          </a:xfrm>
          <a:prstGeom prst="straightConnector1">
            <a:avLst/>
          </a:prstGeom>
          <a:ln w="444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20" idx="1"/>
          </p:cNvCxnSpPr>
          <p:nvPr/>
        </p:nvCxnSpPr>
        <p:spPr>
          <a:xfrm rot="16200000" flipV="1">
            <a:off x="3170293" y="3187635"/>
            <a:ext cx="514118" cy="996848"/>
          </a:xfrm>
          <a:prstGeom prst="straightConnector1">
            <a:avLst/>
          </a:prstGeom>
          <a:ln w="444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20" idx="3"/>
          </p:cNvCxnSpPr>
          <p:nvPr/>
        </p:nvCxnSpPr>
        <p:spPr>
          <a:xfrm rot="5400000">
            <a:off x="3063135" y="3852243"/>
            <a:ext cx="14052" cy="1711230"/>
          </a:xfrm>
          <a:prstGeom prst="straightConnector1">
            <a:avLst/>
          </a:prstGeom>
          <a:ln w="444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20" idx="3"/>
            <a:endCxn id="14" idx="0"/>
          </p:cNvCxnSpPr>
          <p:nvPr/>
        </p:nvCxnSpPr>
        <p:spPr>
          <a:xfrm rot="5400000">
            <a:off x="2420193" y="4280871"/>
            <a:ext cx="1085622" cy="1925544"/>
          </a:xfrm>
          <a:prstGeom prst="straightConnector1">
            <a:avLst/>
          </a:prstGeom>
          <a:ln w="444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20" idx="5"/>
          </p:cNvCxnSpPr>
          <p:nvPr/>
        </p:nvCxnSpPr>
        <p:spPr>
          <a:xfrm rot="16200000" flipH="1">
            <a:off x="5781061" y="4209433"/>
            <a:ext cx="942748" cy="1925546"/>
          </a:xfrm>
          <a:prstGeom prst="straightConnector1">
            <a:avLst/>
          </a:prstGeom>
          <a:ln w="444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stCxn id="20" idx="7"/>
            <a:endCxn id="17" idx="1"/>
          </p:cNvCxnSpPr>
          <p:nvPr/>
        </p:nvCxnSpPr>
        <p:spPr>
          <a:xfrm rot="5400000" flipH="1" flipV="1">
            <a:off x="5584607" y="3241213"/>
            <a:ext cx="406961" cy="996850"/>
          </a:xfrm>
          <a:prstGeom prst="straightConnector1">
            <a:avLst/>
          </a:prstGeom>
          <a:ln w="444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stCxn id="20" idx="5"/>
            <a:endCxn id="13" idx="1"/>
          </p:cNvCxnSpPr>
          <p:nvPr/>
        </p:nvCxnSpPr>
        <p:spPr>
          <a:xfrm rot="16200000" flipH="1">
            <a:off x="6084673" y="3905821"/>
            <a:ext cx="49771" cy="1639792"/>
          </a:xfrm>
          <a:prstGeom prst="straightConnector1">
            <a:avLst/>
          </a:prstGeom>
          <a:ln w="444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476672"/>
            <a:ext cx="7919819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Задачи проекта</a:t>
            </a:r>
          </a:p>
          <a:p>
            <a:endParaRPr lang="ru-RU" sz="1400" b="1" dirty="0" smtClean="0">
              <a:solidFill>
                <a:srgbClr val="002060"/>
              </a:solidFill>
            </a:endParaRPr>
          </a:p>
          <a:p>
            <a:endParaRPr lang="ru-RU" sz="1400" b="1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ru-RU" sz="2800" dirty="0" smtClean="0">
                <a:solidFill>
                  <a:srgbClr val="002060"/>
                </a:solidFill>
              </a:rPr>
              <a:t> собрать  всю информацию об истории Тауэра;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800" dirty="0" smtClean="0">
                <a:solidFill>
                  <a:srgbClr val="002060"/>
                </a:solidFill>
              </a:rPr>
              <a:t>подобрать наиболее интересный материал;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800" dirty="0" smtClean="0">
                <a:solidFill>
                  <a:srgbClr val="002060"/>
                </a:solidFill>
              </a:rPr>
              <a:t>подготовить  и оформить доклад;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800" dirty="0" smtClean="0">
                <a:solidFill>
                  <a:srgbClr val="002060"/>
                </a:solidFill>
              </a:rPr>
              <a:t>создать презентацию;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800" dirty="0" smtClean="0">
                <a:solidFill>
                  <a:srgbClr val="002060"/>
                </a:solidFill>
              </a:rPr>
              <a:t>использовать материал на уроках при изучении достопримечательностей Лондона, традиций и обычаев Англии.</a:t>
            </a:r>
          </a:p>
          <a:p>
            <a:pPr algn="ctr"/>
            <a:endParaRPr lang="ru-RU" dirty="0"/>
          </a:p>
        </p:txBody>
      </p:sp>
      <p:pic>
        <p:nvPicPr>
          <p:cNvPr id="3" name="Picture 3" descr="F:\КАРТИНКИ оля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92280" y="142852"/>
            <a:ext cx="1897700" cy="16713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3" y="1052736"/>
            <a:ext cx="7812869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Гипотеза проекта</a:t>
            </a:r>
          </a:p>
          <a:p>
            <a:endParaRPr lang="ru-RU" sz="1200" b="1" dirty="0" smtClean="0">
              <a:solidFill>
                <a:srgbClr val="002060"/>
              </a:solidFill>
            </a:endParaRPr>
          </a:p>
          <a:p>
            <a:endParaRPr lang="ru-RU" sz="1200" b="1" dirty="0">
              <a:solidFill>
                <a:srgbClr val="002060"/>
              </a:solidFill>
            </a:endParaRPr>
          </a:p>
          <a:p>
            <a:endParaRPr lang="ru-RU" sz="1200" b="1" dirty="0" smtClean="0">
              <a:solidFill>
                <a:srgbClr val="002060"/>
              </a:solidFill>
            </a:endParaRPr>
          </a:p>
          <a:p>
            <a:pPr indent="457200" algn="just">
              <a:lnSpc>
                <a:spcPct val="150000"/>
              </a:lnSpc>
            </a:pPr>
            <a:r>
              <a:rPr lang="ru-RU" sz="2800" dirty="0">
                <a:solidFill>
                  <a:srgbClr val="002060"/>
                </a:solidFill>
              </a:rPr>
              <a:t>Если Тауэр относят к памятникам «культурного наследия», то он имеет </a:t>
            </a:r>
            <a:r>
              <a:rPr lang="ru-RU" sz="2800" dirty="0" smtClean="0">
                <a:solidFill>
                  <a:srgbClr val="002060"/>
                </a:solidFill>
              </a:rPr>
              <a:t>выдающуюся универсальную </a:t>
            </a:r>
            <a:r>
              <a:rPr lang="ru-RU" sz="2800" dirty="0">
                <a:solidFill>
                  <a:srgbClr val="002060"/>
                </a:solidFill>
              </a:rPr>
              <a:t>ценность с точки зрения истории и дает возможность ближе познакомиться с историей страны.</a:t>
            </a:r>
          </a:p>
          <a:p>
            <a:endParaRPr lang="ru-RU" sz="1400" b="1" dirty="0" smtClean="0">
              <a:solidFill>
                <a:srgbClr val="002060"/>
              </a:solidFill>
            </a:endParaRPr>
          </a:p>
          <a:p>
            <a:pPr algn="ctr"/>
            <a:endParaRPr lang="ru-RU" dirty="0"/>
          </a:p>
        </p:txBody>
      </p:sp>
      <p:pic>
        <p:nvPicPr>
          <p:cNvPr id="5" name="Рисунок 4" descr="tmpswLK04.jpeg"/>
          <p:cNvPicPr>
            <a:picLocks noChangeAspect="1"/>
          </p:cNvPicPr>
          <p:nvPr/>
        </p:nvPicPr>
        <p:blipFill>
          <a:blip r:embed="rId2" cstate="print">
            <a:lum contrast="20000"/>
          </a:blip>
          <a:stretch>
            <a:fillRect/>
          </a:stretch>
        </p:blipFill>
        <p:spPr>
          <a:xfrm>
            <a:off x="5940152" y="332656"/>
            <a:ext cx="2700301" cy="1800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4" descr="C:\Users\юля\Desktop\bukingemskii-dvorets-i-sad-korolevy-london-angliya-0003074835-preview.jpg"/>
          <p:cNvPicPr>
            <a:picLocks noChangeAspect="1" noChangeArrowheads="1"/>
          </p:cNvPicPr>
          <p:nvPr/>
        </p:nvPicPr>
        <p:blipFill>
          <a:blip r:embed="rId2" cstate="print"/>
          <a:srcRect l="2550" t="2166" r="7188" b="11768"/>
          <a:stretch>
            <a:fillRect/>
          </a:stretch>
        </p:blipFill>
        <p:spPr bwMode="auto">
          <a:xfrm rot="909558">
            <a:off x="5953297" y="3789315"/>
            <a:ext cx="3018519" cy="21560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904" y="989755"/>
            <a:ext cx="7686684" cy="3000396"/>
          </a:xfrm>
        </p:spPr>
        <p:txBody>
          <a:bodyPr>
            <a:noAutofit/>
          </a:bodyPr>
          <a:lstStyle/>
          <a:p>
            <a:pPr algn="l"/>
            <a:r>
              <a:rPr lang="ru-RU" sz="4000" b="1" dirty="0" smtClean="0">
                <a:solidFill>
                  <a:srgbClr val="002060"/>
                </a:solidFill>
              </a:rPr>
              <a:t>Объект исследования</a:t>
            </a:r>
            <a:endParaRPr lang="ru-RU" sz="4000" dirty="0" smtClean="0">
              <a:solidFill>
                <a:srgbClr val="002060"/>
              </a:solidFill>
            </a:endParaRPr>
          </a:p>
          <a:p>
            <a:endParaRPr lang="ru-RU" sz="1200" dirty="0" smtClean="0">
              <a:solidFill>
                <a:srgbClr val="002060"/>
              </a:solidFill>
            </a:endParaRPr>
          </a:p>
          <a:p>
            <a:endParaRPr lang="ru-RU" sz="1200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ru-RU" dirty="0">
                <a:solidFill>
                  <a:srgbClr val="002060"/>
                </a:solidFill>
              </a:rPr>
              <a:t>И</a:t>
            </a:r>
            <a:r>
              <a:rPr lang="ru-RU" dirty="0" smtClean="0">
                <a:solidFill>
                  <a:srgbClr val="002060"/>
                </a:solidFill>
              </a:rPr>
              <a:t>стория Англии, её достопримечательности, традиции и обычаи</a:t>
            </a:r>
            <a:endParaRPr lang="ru-RU" dirty="0"/>
          </a:p>
        </p:txBody>
      </p:sp>
      <p:pic>
        <p:nvPicPr>
          <p:cNvPr id="13" name="Picture 9" descr="12771"/>
          <p:cNvPicPr>
            <a:picLocks noChangeAspect="1" noChangeArrowheads="1"/>
          </p:cNvPicPr>
          <p:nvPr/>
        </p:nvPicPr>
        <p:blipFill>
          <a:blip r:embed="rId3">
            <a:lum contrast="18000"/>
          </a:blip>
          <a:srcRect/>
          <a:stretch>
            <a:fillRect/>
          </a:stretch>
        </p:blipFill>
        <p:spPr bwMode="auto">
          <a:xfrm>
            <a:off x="7295290" y="142853"/>
            <a:ext cx="1705839" cy="20620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image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734467">
            <a:off x="1682665" y="3867863"/>
            <a:ext cx="2863981" cy="19407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 descr="2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1428728" cy="10715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Picture 5" descr="C:\kursus\Lucia Alver\Pildid helid\thames.jpg"/>
          <p:cNvPicPr>
            <a:picLocks noChangeAspect="1" noChangeArrowheads="1"/>
          </p:cNvPicPr>
          <p:nvPr/>
        </p:nvPicPr>
        <p:blipFill>
          <a:blip r:embed="rId6"/>
          <a:srcRect l="17071" t="4456" r="21362" b="20839"/>
          <a:stretch>
            <a:fillRect/>
          </a:stretch>
        </p:blipFill>
        <p:spPr bwMode="auto">
          <a:xfrm>
            <a:off x="0" y="4857736"/>
            <a:ext cx="2316095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5" descr="6639506249_d4b129afe9"/>
          <p:cNvPicPr>
            <a:picLocks noChangeAspect="1" noChangeArrowheads="1"/>
          </p:cNvPicPr>
          <p:nvPr/>
        </p:nvPicPr>
        <p:blipFill>
          <a:blip r:embed="rId7"/>
          <a:srcRect l="9717" r="9307"/>
          <a:stretch>
            <a:fillRect/>
          </a:stretch>
        </p:blipFill>
        <p:spPr bwMode="auto">
          <a:xfrm>
            <a:off x="3929058" y="5167322"/>
            <a:ext cx="2264337" cy="1690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2976" y="1500174"/>
            <a:ext cx="7043742" cy="192882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dirty="0">
                <a:solidFill>
                  <a:srgbClr val="002060"/>
                </a:solidFill>
              </a:rPr>
              <a:t>И</a:t>
            </a:r>
            <a:r>
              <a:rPr lang="ru-RU" dirty="0" smtClean="0">
                <a:solidFill>
                  <a:srgbClr val="002060"/>
                </a:solidFill>
              </a:rPr>
              <a:t>стория Лондонского Тауэра с момента его основания по настоящее время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142976" y="649412"/>
            <a:ext cx="72866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Предмет исследования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6" name="Picture 5" descr="AD 4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3714752"/>
            <a:ext cx="3429024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4" descr="AD 20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3714752"/>
            <a:ext cx="3393673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3583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5214942" y="928670"/>
            <a:ext cx="3317498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Научно-исследовательская работа</a:t>
            </a:r>
            <a:endParaRPr lang="ru-RU" sz="1400" dirty="0" smtClean="0">
              <a:solidFill>
                <a:schemeClr val="bg1"/>
              </a:solidFill>
            </a:endParaRPr>
          </a:p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«Достопримечательности Англии: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Тауэр Лондона</a:t>
            </a:r>
            <a:r>
              <a:rPr lang="ru-RU" sz="1400" b="1" dirty="0" smtClean="0">
                <a:solidFill>
                  <a:schemeClr val="bg1"/>
                </a:solidFill>
              </a:rPr>
              <a:t>»</a:t>
            </a:r>
            <a:endParaRPr lang="ru-RU" sz="1400" dirty="0" smtClean="0">
              <a:solidFill>
                <a:schemeClr val="bg1"/>
              </a:solidFill>
            </a:endParaRPr>
          </a:p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 </a:t>
            </a:r>
            <a:endParaRPr lang="ru-RU" sz="1400" dirty="0" smtClean="0">
              <a:solidFill>
                <a:schemeClr val="bg1"/>
              </a:solidFill>
            </a:endParaRPr>
          </a:p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Содержание:</a:t>
            </a:r>
          </a:p>
          <a:p>
            <a:r>
              <a:rPr lang="ru-RU" sz="1400" b="1" dirty="0" smtClean="0">
                <a:solidFill>
                  <a:schemeClr val="bg1"/>
                </a:solidFill>
              </a:rPr>
              <a:t>Введение</a:t>
            </a:r>
          </a:p>
          <a:p>
            <a:pPr marL="400050" indent="-400050"/>
            <a:r>
              <a:rPr lang="ru-RU" sz="1400" dirty="0" smtClean="0">
                <a:solidFill>
                  <a:schemeClr val="bg1"/>
                </a:solidFill>
              </a:rPr>
              <a:t>Тема, проблема, цели, задачи, гипотеза,</a:t>
            </a:r>
          </a:p>
          <a:p>
            <a:pPr marL="400050" indent="-400050"/>
            <a:r>
              <a:rPr lang="ru-RU" sz="1400" dirty="0" smtClean="0">
                <a:solidFill>
                  <a:schemeClr val="bg1"/>
                </a:solidFill>
              </a:rPr>
              <a:t>объект и предмет исследования</a:t>
            </a:r>
            <a:endParaRPr lang="en-US" sz="1400" dirty="0" smtClean="0">
              <a:solidFill>
                <a:schemeClr val="bg1"/>
              </a:solidFill>
            </a:endParaRPr>
          </a:p>
          <a:p>
            <a:r>
              <a:rPr lang="ru-RU" sz="1400" b="1" dirty="0" smtClean="0">
                <a:solidFill>
                  <a:schemeClr val="bg1"/>
                </a:solidFill>
              </a:rPr>
              <a:t>Глава 1</a:t>
            </a:r>
          </a:p>
          <a:p>
            <a:r>
              <a:rPr lang="ru-RU" sz="1400" dirty="0">
                <a:solidFill>
                  <a:schemeClr val="bg1"/>
                </a:solidFill>
              </a:rPr>
              <a:t>1</a:t>
            </a:r>
            <a:r>
              <a:rPr lang="ru-RU" sz="1400" dirty="0" smtClean="0">
                <a:solidFill>
                  <a:schemeClr val="bg1"/>
                </a:solidFill>
              </a:rPr>
              <a:t>.1. Памятник мировой архитектуры</a:t>
            </a:r>
          </a:p>
          <a:p>
            <a:r>
              <a:rPr lang="ru-RU" sz="1400" dirty="0">
                <a:solidFill>
                  <a:schemeClr val="bg1"/>
                </a:solidFill>
              </a:rPr>
              <a:t>1</a:t>
            </a:r>
            <a:r>
              <a:rPr lang="ru-RU" sz="1400" dirty="0" smtClean="0">
                <a:solidFill>
                  <a:schemeClr val="bg1"/>
                </a:solidFill>
              </a:rPr>
              <a:t>.2. Королевская крепость</a:t>
            </a:r>
          </a:p>
          <a:p>
            <a:r>
              <a:rPr lang="ru-RU" sz="1400" dirty="0">
                <a:solidFill>
                  <a:schemeClr val="bg1"/>
                </a:solidFill>
              </a:rPr>
              <a:t>1</a:t>
            </a:r>
            <a:r>
              <a:rPr lang="ru-RU" sz="1400" dirty="0" smtClean="0">
                <a:solidFill>
                  <a:schemeClr val="bg1"/>
                </a:solidFill>
              </a:rPr>
              <a:t>.3. Государственная тюрьма</a:t>
            </a:r>
          </a:p>
          <a:p>
            <a:r>
              <a:rPr lang="ru-RU" sz="1400" dirty="0">
                <a:solidFill>
                  <a:schemeClr val="bg1"/>
                </a:solidFill>
              </a:rPr>
              <a:t>1</a:t>
            </a:r>
            <a:r>
              <a:rPr lang="ru-RU" sz="1400" dirty="0" smtClean="0">
                <a:solidFill>
                  <a:schemeClr val="bg1"/>
                </a:solidFill>
              </a:rPr>
              <a:t>.4. История кровавого периода</a:t>
            </a:r>
          </a:p>
          <a:p>
            <a:r>
              <a:rPr lang="ru-RU" sz="1400" dirty="0">
                <a:solidFill>
                  <a:schemeClr val="bg1"/>
                </a:solidFill>
              </a:rPr>
              <a:t>1</a:t>
            </a:r>
            <a:r>
              <a:rPr lang="ru-RU" sz="1400" dirty="0" smtClean="0">
                <a:solidFill>
                  <a:schemeClr val="bg1"/>
                </a:solidFill>
              </a:rPr>
              <a:t>.5. Дворцовые стражи</a:t>
            </a:r>
          </a:p>
          <a:p>
            <a:r>
              <a:rPr lang="ru-RU" sz="1400" dirty="0">
                <a:solidFill>
                  <a:schemeClr val="bg1"/>
                </a:solidFill>
              </a:rPr>
              <a:t>1</a:t>
            </a:r>
            <a:r>
              <a:rPr lang="ru-RU" sz="1400" dirty="0" smtClean="0">
                <a:solidFill>
                  <a:schemeClr val="bg1"/>
                </a:solidFill>
              </a:rPr>
              <a:t>.6. Тауэр – зоопарк</a:t>
            </a:r>
          </a:p>
          <a:p>
            <a:r>
              <a:rPr lang="ru-RU" sz="1400" dirty="0">
                <a:solidFill>
                  <a:schemeClr val="bg1"/>
                </a:solidFill>
              </a:rPr>
              <a:t>1</a:t>
            </a:r>
            <a:r>
              <a:rPr lang="ru-RU" sz="1400" dirty="0" smtClean="0">
                <a:solidFill>
                  <a:schemeClr val="bg1"/>
                </a:solidFill>
              </a:rPr>
              <a:t>.7. Тауэр - монетный двор,           королевский арсенал и обсерватория</a:t>
            </a:r>
          </a:p>
          <a:p>
            <a:r>
              <a:rPr lang="ru-RU" sz="1400" dirty="0">
                <a:solidFill>
                  <a:schemeClr val="bg1"/>
                </a:solidFill>
              </a:rPr>
              <a:t>1</a:t>
            </a:r>
            <a:r>
              <a:rPr lang="ru-RU" sz="1400" dirty="0" smtClean="0">
                <a:solidFill>
                  <a:schemeClr val="bg1"/>
                </a:solidFill>
              </a:rPr>
              <a:t>.8. Тауэр – государственный музей</a:t>
            </a:r>
            <a:endParaRPr lang="en-US" sz="1400" dirty="0" smtClean="0">
              <a:solidFill>
                <a:schemeClr val="bg1"/>
              </a:solidFill>
            </a:endParaRPr>
          </a:p>
          <a:p>
            <a:r>
              <a:rPr lang="ru-RU" sz="1400" b="1" dirty="0" smtClean="0">
                <a:solidFill>
                  <a:schemeClr val="bg1"/>
                </a:solidFill>
              </a:rPr>
              <a:t>Заключение</a:t>
            </a:r>
          </a:p>
          <a:p>
            <a:r>
              <a:rPr lang="ru-RU" sz="1400" b="1" dirty="0" smtClean="0">
                <a:solidFill>
                  <a:schemeClr val="bg1"/>
                </a:solidFill>
              </a:rPr>
              <a:t>Список литературы</a:t>
            </a:r>
          </a:p>
          <a:p>
            <a:r>
              <a:rPr lang="ru-RU" sz="1400" b="1" dirty="0" smtClean="0">
                <a:solidFill>
                  <a:schemeClr val="bg1"/>
                </a:solidFill>
              </a:rPr>
              <a:t>Приложение.</a:t>
            </a:r>
            <a:endParaRPr lang="ru-RU" sz="1400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22440" y="843821"/>
            <a:ext cx="3602110" cy="4786346"/>
          </a:xfrm>
          <a:prstGeom prst="rect">
            <a:avLst/>
          </a:prstGeom>
          <a:ln w="38100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100" dirty="0" smtClean="0">
              <a:solidFill>
                <a:schemeClr val="bg1"/>
              </a:solidFill>
            </a:endParaRPr>
          </a:p>
          <a:p>
            <a:pPr lvl="0" algn="ctr"/>
            <a:endParaRPr lang="ru-RU" sz="1100" b="1" dirty="0" smtClean="0">
              <a:solidFill>
                <a:prstClr val="black"/>
              </a:solidFill>
              <a:ea typeface="Times New Roman" panose="02020603050405020304" pitchFamily="18" charset="0"/>
            </a:endParaRPr>
          </a:p>
          <a:p>
            <a:pPr lvl="0" algn="ctr"/>
            <a:endParaRPr lang="ru-RU" sz="1100" b="1" dirty="0">
              <a:solidFill>
                <a:prstClr val="black"/>
              </a:solidFill>
              <a:ea typeface="Times New Roman" panose="02020603050405020304" pitchFamily="18" charset="0"/>
            </a:endParaRPr>
          </a:p>
          <a:p>
            <a:pPr lvl="0" algn="ctr"/>
            <a:endParaRPr lang="ru-RU" sz="1100" b="1" dirty="0" smtClean="0">
              <a:solidFill>
                <a:prstClr val="black"/>
              </a:solidFill>
              <a:ea typeface="Times New Roman" panose="02020603050405020304" pitchFamily="18" charset="0"/>
            </a:endParaRPr>
          </a:p>
          <a:p>
            <a:pPr lvl="0" algn="ctr"/>
            <a:endParaRPr lang="ru-RU" sz="1100" b="1" dirty="0">
              <a:solidFill>
                <a:prstClr val="black"/>
              </a:solidFill>
              <a:ea typeface="Times New Roman" panose="02020603050405020304" pitchFamily="18" charset="0"/>
            </a:endParaRPr>
          </a:p>
          <a:p>
            <a:pPr algn="ctr"/>
            <a:r>
              <a:rPr lang="ru-RU" sz="1000" dirty="0">
                <a:solidFill>
                  <a:schemeClr val="bg1"/>
                </a:solidFill>
              </a:rPr>
              <a:t>III ВСЕРОССИЙСКИЙ ПЕДАГОГИЧЕСКИЙ КОНКУРС </a:t>
            </a:r>
          </a:p>
          <a:p>
            <a:pPr algn="ctr"/>
            <a:r>
              <a:rPr lang="ru-RU" sz="1000" dirty="0">
                <a:solidFill>
                  <a:schemeClr val="bg1"/>
                </a:solidFill>
              </a:rPr>
              <a:t>«МОЙ ЛУЧШИЙ ПРОЕКТ»</a:t>
            </a:r>
          </a:p>
          <a:p>
            <a:pPr algn="ctr"/>
            <a:endParaRPr lang="ru-RU" dirty="0" smtClean="0">
              <a:solidFill>
                <a:schemeClr val="bg1"/>
              </a:solidFill>
            </a:endParaRPr>
          </a:p>
          <a:p>
            <a:pPr algn="ctr"/>
            <a:endParaRPr lang="ru-RU" dirty="0" smtClean="0">
              <a:solidFill>
                <a:schemeClr val="bg1"/>
              </a:solidFill>
            </a:endParaRPr>
          </a:p>
          <a:p>
            <a:pPr algn="ctr"/>
            <a:endParaRPr lang="ru-RU" dirty="0" smtClean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ru-RU" sz="1600" b="1" dirty="0" smtClean="0">
                <a:solidFill>
                  <a:srgbClr val="002060"/>
                </a:solidFill>
              </a:rPr>
              <a:t>«Достопримечательности Англии:</a:t>
            </a:r>
            <a:endParaRPr lang="ru-RU" sz="1600" b="1" dirty="0" smtClean="0">
              <a:solidFill>
                <a:srgbClr val="00206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ru-RU" sz="1600" b="1" dirty="0" smtClean="0">
                <a:solidFill>
                  <a:srgbClr val="002060"/>
                </a:solidFill>
              </a:rPr>
              <a:t>Тауэр Лондона»</a:t>
            </a:r>
            <a:endParaRPr lang="ru-RU" sz="1600" b="1" dirty="0" smtClean="0">
              <a:solidFill>
                <a:srgbClr val="002060"/>
              </a:solidFill>
            </a:endParaRPr>
          </a:p>
          <a:p>
            <a:pPr algn="ctr"/>
            <a:endParaRPr lang="ru-RU" sz="1100" dirty="0" smtClean="0">
              <a:solidFill>
                <a:schemeClr val="bg1"/>
              </a:solidFill>
            </a:endParaRPr>
          </a:p>
          <a:p>
            <a:pPr algn="r"/>
            <a:endParaRPr lang="ru-RU" sz="1200" b="1" i="1" dirty="0" smtClean="0">
              <a:solidFill>
                <a:schemeClr val="bg1"/>
              </a:solidFill>
            </a:endParaRPr>
          </a:p>
          <a:p>
            <a:pPr algn="r"/>
            <a:endParaRPr lang="ru-RU" sz="1200" b="1" i="1" dirty="0">
              <a:solidFill>
                <a:schemeClr val="bg1"/>
              </a:solidFill>
            </a:endParaRPr>
          </a:p>
          <a:p>
            <a:pPr algn="r"/>
            <a:endParaRPr lang="ru-RU" sz="1200" b="1" i="1" dirty="0" smtClean="0">
              <a:solidFill>
                <a:schemeClr val="bg1"/>
              </a:solidFill>
            </a:endParaRPr>
          </a:p>
          <a:p>
            <a:pPr algn="r"/>
            <a:r>
              <a:rPr lang="ru-RU" sz="1200" b="1" i="1" dirty="0" smtClean="0">
                <a:solidFill>
                  <a:schemeClr val="bg1"/>
                </a:solidFill>
              </a:rPr>
              <a:t>Над проектом работала:</a:t>
            </a:r>
          </a:p>
          <a:p>
            <a:pPr algn="r"/>
            <a:r>
              <a:rPr lang="ru-RU" sz="1200" dirty="0" smtClean="0">
                <a:solidFill>
                  <a:schemeClr val="bg1"/>
                </a:solidFill>
              </a:rPr>
              <a:t>Шибанаева Галина Григорьевна,</a:t>
            </a:r>
          </a:p>
          <a:p>
            <a:pPr algn="r"/>
            <a:r>
              <a:rPr lang="ru-RU" sz="1200" dirty="0" smtClean="0">
                <a:solidFill>
                  <a:schemeClr val="bg1"/>
                </a:solidFill>
              </a:rPr>
              <a:t>учитель английского языка</a:t>
            </a:r>
          </a:p>
          <a:p>
            <a:pPr algn="r"/>
            <a:endParaRPr lang="ru-RU" sz="1200" dirty="0" smtClean="0">
              <a:solidFill>
                <a:schemeClr val="bg1"/>
              </a:solidFill>
            </a:endParaRPr>
          </a:p>
          <a:p>
            <a:pPr algn="r"/>
            <a:endParaRPr lang="ru-RU" sz="1200" dirty="0" smtClean="0">
              <a:solidFill>
                <a:schemeClr val="bg1"/>
              </a:solidFill>
            </a:endParaRPr>
          </a:p>
          <a:p>
            <a:pPr algn="r"/>
            <a:endParaRPr lang="ru-RU" sz="1200" dirty="0">
              <a:solidFill>
                <a:schemeClr val="bg1"/>
              </a:solidFill>
            </a:endParaRPr>
          </a:p>
          <a:p>
            <a:pPr algn="r"/>
            <a:endParaRPr lang="ru-RU" sz="1200" dirty="0" smtClean="0">
              <a:solidFill>
                <a:schemeClr val="bg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</a:rPr>
              <a:t>2024  год</a:t>
            </a:r>
          </a:p>
          <a:p>
            <a:pPr algn="ctr"/>
            <a:endParaRPr lang="ru-RU" sz="1100" dirty="0" smtClean="0">
              <a:solidFill>
                <a:schemeClr val="bg1"/>
              </a:solidFill>
            </a:endParaRPr>
          </a:p>
          <a:p>
            <a:pPr algn="ctr"/>
            <a:endParaRPr lang="ru-RU" sz="1100" dirty="0" smtClean="0">
              <a:solidFill>
                <a:srgbClr val="C00000"/>
              </a:solidFill>
            </a:endParaRPr>
          </a:p>
          <a:p>
            <a:pPr algn="ctr"/>
            <a:endParaRPr lang="ru-RU" sz="1100" dirty="0" smtClean="0">
              <a:solidFill>
                <a:srgbClr val="C00000"/>
              </a:solidFill>
            </a:endParaRPr>
          </a:p>
          <a:p>
            <a:pPr algn="ctr"/>
            <a:endParaRPr lang="ru-RU" sz="1100" dirty="0" smtClean="0">
              <a:solidFill>
                <a:srgbClr val="C00000"/>
              </a:solidFill>
            </a:endParaRPr>
          </a:p>
          <a:p>
            <a:pPr algn="ctr"/>
            <a:r>
              <a:rPr lang="ru-RU" sz="1100" dirty="0" smtClean="0">
                <a:solidFill>
                  <a:srgbClr val="C00000"/>
                </a:solidFill>
              </a:rPr>
              <a:t> </a:t>
            </a:r>
          </a:p>
          <a:p>
            <a:pPr algn="ctr"/>
            <a:endParaRPr lang="ru-RU" sz="11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286348" y="956621"/>
            <a:ext cx="331236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the bank of the Thames stands one of the world's most famous architectural monuments - the Tower of London. For a thousand years this fortress, which served as a palace and a prison, played a key role in the turbulent history of England. Kings and queens, politicians and judges passed through its gates: some in triumph and honor, others - to sink into eternity.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2" descr="598706F4DC54-1.jpg"/>
          <p:cNvPicPr>
            <a:picLocks noChangeAspect="1" noChangeArrowheads="1"/>
          </p:cNvPicPr>
          <p:nvPr/>
        </p:nvPicPr>
        <p:blipFill>
          <a:blip r:embed="rId3"/>
          <a:srcRect t="9969"/>
          <a:stretch>
            <a:fillRect/>
          </a:stretch>
        </p:blipFill>
        <p:spPr bwMode="auto">
          <a:xfrm>
            <a:off x="928662" y="2071678"/>
            <a:ext cx="3500462" cy="3225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85786" y="857232"/>
            <a:ext cx="3714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C00000"/>
                </a:solidFill>
                <a:latin typeface="Bodoni MT Black" pitchFamily="18" charset="0"/>
              </a:rPr>
              <a:t>The Tower of London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5357826"/>
            <a:ext cx="3571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C00000"/>
                </a:solidFill>
                <a:latin typeface="Bodoni MT Black" pitchFamily="18" charset="0"/>
              </a:rPr>
              <a:t>2013. The Tower  today.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1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1427</TotalTime>
  <Words>834</Words>
  <Application>Microsoft Office PowerPoint</Application>
  <PresentationFormat>Экран (4:3)</PresentationFormat>
  <Paragraphs>139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9" baseType="lpstr">
      <vt:lpstr>Arial</vt:lpstr>
      <vt:lpstr>Bodoni MT Black</vt:lpstr>
      <vt:lpstr>Book Antiqua</vt:lpstr>
      <vt:lpstr>Impact</vt:lpstr>
      <vt:lpstr>Lucida Sans</vt:lpstr>
      <vt:lpstr>Times New Roman</vt:lpstr>
      <vt:lpstr>Wingdings</vt:lpstr>
      <vt:lpstr>Wingdings 2</vt:lpstr>
      <vt:lpstr>Wingdings 3</vt:lpstr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Проектная работа «Тауэр Лондона: прошлое и настоящее»</dc:title>
  <dc:creator>наталишка</dc:creator>
  <cp:lastModifiedBy>user</cp:lastModifiedBy>
  <cp:revision>156</cp:revision>
  <dcterms:created xsi:type="dcterms:W3CDTF">2009-04-10T18:14:02Z</dcterms:created>
  <dcterms:modified xsi:type="dcterms:W3CDTF">2024-09-24T17:36:17Z</dcterms:modified>
</cp:coreProperties>
</file>