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sldIdLst>
    <p:sldId id="302" r:id="rId3"/>
    <p:sldId id="299" r:id="rId4"/>
    <p:sldId id="330" r:id="rId5"/>
    <p:sldId id="321" r:id="rId6"/>
    <p:sldId id="323" r:id="rId7"/>
    <p:sldId id="322" r:id="rId8"/>
    <p:sldId id="290" r:id="rId9"/>
    <p:sldId id="320" r:id="rId10"/>
    <p:sldId id="331" r:id="rId11"/>
    <p:sldId id="324" r:id="rId12"/>
    <p:sldId id="325" r:id="rId13"/>
    <p:sldId id="326" r:id="rId14"/>
    <p:sldId id="327" r:id="rId15"/>
    <p:sldId id="328" r:id="rId16"/>
    <p:sldId id="329" r:id="rId17"/>
    <p:sldId id="294" r:id="rId18"/>
    <p:sldId id="31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50A35-005C-4490-941F-EE8426507318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3CA9E-CD17-4086-9BE1-ABBE8C672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E3AFA-314F-464E-BF99-EE869824EA71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A354B-B2E6-45AF-A528-9A74E14AB6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0CC54-DFE8-4E44-A64B-4391621916DE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0FE67-45B4-42D9-8462-C26ED3EDB9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6FE17-0D17-4C6C-B102-2EBF9CE1949E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F9EB1-C5DF-4304-A0E1-9B95D641F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E1F0C-CC04-4B03-B6AC-0EFA9F1B8E99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1CFFF-5ABB-4919-B128-9CD5BF5978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C521D-62A7-48F8-A6E0-68A1F67079BC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901F2-D93E-4012-A39E-C72A118076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E8E33-56A9-4B3E-A5EE-2E98FEB87B18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A5E87-5DDC-421C-828A-7B8042B65A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93D94-B8E8-4C3E-8A53-503CE0DE98B9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A605B-3493-405E-82BE-A40ACF2721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65391-3089-41D2-A682-B20FF3977060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701DA-E557-4DB2-B88C-52B159FF9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2195E-7501-4EFE-B9C9-DE52FC94AD60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D3128-980E-4249-AFB2-F0C40E337C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87BFB-7DEF-4119-963D-B1DBB2198837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E0BEF-0899-4F1F-9CC8-36DC11E30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267D5-F119-4950-B14C-93919CF4D083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46C34-F3E4-4442-880F-A2F20DD303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B82D4-517F-4454-9350-DA15561B780E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C6A0D-8712-4A16-BCBD-A3E8DE9938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7AF58-9988-43E6-8FFD-0033A36FEBA8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F6B42-E0CF-4533-8126-C71A9517C6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46AB1-7B34-422A-81F0-29066C673FA8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7EF4D-B980-4368-BAE0-E7BD74FB75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45848-B014-44E3-A9CB-949F5F6DB296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DBBB0-7938-4558-BD7C-F23EF36673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3A1DC-C634-4F3E-9EAA-7AF0FB20D8F6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04203-08F5-42B6-9EBF-12351768F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46A3F-13F3-477B-9800-5EB2FB68463F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D7646-07A1-4B44-B3AD-94D29D347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477DD-5AB6-4BD7-B1C0-5B3405DA900C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7F614-3979-4369-AC12-3555BF430F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E6EF3-DC2B-46A2-A042-6BC515DB8241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2DCA3-A704-427F-AC04-F0DD16FAE1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37914-3036-42F0-909E-014A1366839C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3896F-1E3C-4564-8993-087D356840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7ED80-0D48-4088-B7C4-0AE6481349F3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B407A-6928-47BC-AED3-44C8AB62F8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882C3E8-3D5A-4A74-92CC-CD16CB017B21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13E784-B9E5-4D9A-A3BD-7792C2661D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49FB7D-A0FB-4B27-8339-1DF43A7A33FA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5B07EB-191A-47E9-95CF-6857E211F2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Users\&#1048;&#1075;&#1086;&#1088;&#1100;\Desktop\&#1091;&#1095;&#1080;&#1090;&#1077;&#1083;&#1100;%20&#1075;&#1086;&#1076;&#1072;\&#1091;&#1088;&#1086;&#1082;%20&#1084;&#1086;&#1081;\&#1043;&#1075;&#1080;&#1084;&#1085;.mp3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Users\&#1048;&#1075;&#1086;&#1088;&#1100;\Desktop\&#1091;&#1095;&#1080;&#1090;&#1077;&#1083;&#1100;%20&#1075;&#1086;&#1076;&#1072;\&#1091;&#1088;&#1086;&#1082;%20&#1084;&#1086;&#1081;\&#1050;&#1088;&#1072;&#1089;&#1085;&#1086;%20&#1089;&#1086;&#1083;&#1085;&#1099;&#1096;&#1082;&#1086;.mp3" TargetMode="Externa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Users\&#1048;&#1075;&#1086;&#1088;&#1100;\Desktop\&#1091;&#1095;&#1080;&#1090;&#1077;&#1083;&#1100;%20&#1075;&#1086;&#1076;&#1072;\&#1091;&#1088;&#1086;&#1082;%20&#1084;&#1086;&#1081;\&#1058;&#1074;&#1086;&#1088;&#1080;%20&#1076;&#1086;&#1073;&#1088;&#1086;.mp3" TargetMode="Externa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Grp="1"/>
          </p:cNvSpPr>
          <p:nvPr>
            <p:ph type="ctrTitle"/>
          </p:nvPr>
        </p:nvSpPr>
        <p:spPr>
          <a:xfrm>
            <a:off x="539750" y="2852738"/>
            <a:ext cx="7772400" cy="1470025"/>
          </a:xfrm>
        </p:spPr>
        <p:txBody>
          <a:bodyPr/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</a:rPr>
              <a:t>Урок окружающего мира </a:t>
            </a:r>
            <a:br>
              <a:rPr lang="ru-RU" sz="3600" dirty="0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</a:rPr>
              <a:t> 2 класс</a:t>
            </a:r>
            <a:br>
              <a:rPr lang="ru-RU" sz="3600" dirty="0" smtClean="0">
                <a:solidFill>
                  <a:schemeClr val="bg1"/>
                </a:solidFill>
                <a:latin typeface="Times New Roman" pitchFamily="18" charset="0"/>
              </a:rPr>
            </a:br>
            <a:endParaRPr lang="ru-RU" sz="3600" dirty="0" smtClean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076" name="Rectangle 6"/>
          <p:cNvSpPr>
            <a:spLocks noGrp="1"/>
          </p:cNvSpPr>
          <p:nvPr>
            <p:ph type="subTitle" idx="1"/>
          </p:nvPr>
        </p:nvSpPr>
        <p:spPr>
          <a:xfrm>
            <a:off x="971550" y="4437063"/>
            <a:ext cx="6400800" cy="1320800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Подготовила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учитель начальных классов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МКОУ «Одесская средняя школа № 1»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Федоренко Елена Викторовна</a:t>
            </a:r>
          </a:p>
        </p:txBody>
      </p:sp>
      <p:sp>
        <p:nvSpPr>
          <p:cNvPr id="3079" name="WordArt 13"/>
          <p:cNvSpPr>
            <a:spLocks noChangeArrowheads="1" noChangeShapeType="1" noTextEdit="1"/>
          </p:cNvSpPr>
          <p:nvPr/>
        </p:nvSpPr>
        <p:spPr bwMode="auto">
          <a:xfrm>
            <a:off x="2843213" y="692150"/>
            <a:ext cx="4392612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"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Игорь\Desktop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32" y="0"/>
            <a:ext cx="915463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Игорь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993"/>
            <a:ext cx="9144000" cy="6873987"/>
          </a:xfrm>
          <a:prstGeom prst="rect">
            <a:avLst/>
          </a:prstGeom>
          <a:noFill/>
        </p:spPr>
      </p:pic>
      <p:pic>
        <p:nvPicPr>
          <p:cNvPr id="5124" name="Picture 4" descr="C:\Users\Игорь\Desktop\i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1916832"/>
            <a:ext cx="6501151" cy="4248472"/>
          </a:xfrm>
          <a:prstGeom prst="rect">
            <a:avLst/>
          </a:prstGeom>
          <a:noFill/>
        </p:spPr>
      </p:pic>
      <p:pic>
        <p:nvPicPr>
          <p:cNvPr id="6" name="Ггимн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244408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79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1747" name="Содержимое 3" descr="вечерний зв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38100"/>
            <a:ext cx="9144000" cy="6896100"/>
          </a:xfr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2771" name="Содержимое 3" descr="восход над рекой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pic>
        <p:nvPicPr>
          <p:cNvPr id="4" name="Красно солнышк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72400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7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Игорь\Desktop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63" y="0"/>
            <a:ext cx="908707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07704" y="836712"/>
            <a:ext cx="604867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4000" dirty="0" smtClean="0"/>
              <a:t>Каждый человек </a:t>
            </a:r>
            <a:r>
              <a:rPr lang="ru-RU" sz="4000" b="1" u="sng" dirty="0" smtClean="0">
                <a:solidFill>
                  <a:srgbClr val="FF0000"/>
                </a:solidFill>
              </a:rPr>
              <a:t>любит</a:t>
            </a:r>
            <a:r>
              <a:rPr lang="ru-RU" sz="4000" u="sng" dirty="0" smtClean="0">
                <a:solidFill>
                  <a:srgbClr val="FF0000"/>
                </a:solidFill>
              </a:rPr>
              <a:t> </a:t>
            </a:r>
            <a:r>
              <a:rPr lang="ru-RU" sz="4000" dirty="0" smtClean="0"/>
              <a:t>свою Родину. Он старается, чтобы его страна была</a:t>
            </a:r>
            <a:r>
              <a:rPr lang="ru-RU" sz="4000" u="sng" dirty="0" smtClean="0">
                <a:solidFill>
                  <a:srgbClr val="FF0000"/>
                </a:solidFill>
              </a:rPr>
              <a:t> </a:t>
            </a:r>
            <a:r>
              <a:rPr lang="ru-RU" sz="4000" b="1" u="sng" dirty="0" smtClean="0">
                <a:solidFill>
                  <a:srgbClr val="FF0000"/>
                </a:solidFill>
              </a:rPr>
              <a:t>богатой</a:t>
            </a:r>
            <a:r>
              <a:rPr lang="ru-RU" sz="4000" u="sng" dirty="0" smtClean="0"/>
              <a:t>,</a:t>
            </a:r>
            <a:r>
              <a:rPr lang="ru-RU" sz="4000" b="1" dirty="0" smtClean="0"/>
              <a:t> </a:t>
            </a:r>
            <a:r>
              <a:rPr lang="ru-RU" sz="4000" dirty="0" smtClean="0"/>
              <a:t>поэтому хорошо</a:t>
            </a:r>
            <a:r>
              <a:rPr lang="ru-RU" sz="4000" u="sng" dirty="0" smtClean="0">
                <a:solidFill>
                  <a:srgbClr val="FF0000"/>
                </a:solidFill>
              </a:rPr>
              <a:t> </a:t>
            </a:r>
            <a:r>
              <a:rPr lang="ru-RU" sz="4000" b="1" u="sng" dirty="0" smtClean="0">
                <a:solidFill>
                  <a:srgbClr val="FF0000"/>
                </a:solidFill>
              </a:rPr>
              <a:t>трудится</a:t>
            </a:r>
            <a:r>
              <a:rPr lang="ru-RU" sz="4000" u="sng" dirty="0" smtClean="0"/>
              <a:t>.</a:t>
            </a:r>
            <a:r>
              <a:rPr lang="ru-RU" sz="4000" b="1" dirty="0" smtClean="0"/>
              <a:t> </a:t>
            </a:r>
            <a:r>
              <a:rPr lang="ru-RU" sz="4000" dirty="0" smtClean="0"/>
              <a:t>Гражданин</a:t>
            </a:r>
            <a:r>
              <a:rPr lang="ru-RU" sz="4000" b="1" dirty="0" smtClean="0"/>
              <a:t> </a:t>
            </a:r>
            <a:r>
              <a:rPr lang="ru-RU" sz="4000" b="1" u="sng" dirty="0" smtClean="0">
                <a:solidFill>
                  <a:srgbClr val="FF0000"/>
                </a:solidFill>
              </a:rPr>
              <a:t>должен защищать</a:t>
            </a:r>
            <a:r>
              <a:rPr lang="ru-RU" sz="4000" b="1" dirty="0" smtClean="0"/>
              <a:t> </a:t>
            </a:r>
            <a:r>
              <a:rPr lang="ru-RU" sz="4000" dirty="0" smtClean="0"/>
              <a:t>свою Родину от врагов.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267744" y="260648"/>
            <a:ext cx="48681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/>
              <a:t>Рабочая тетрадь: стр. 50 № 2</a:t>
            </a:r>
            <a:endParaRPr lang="ru-RU" sz="28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85938"/>
            <a:ext cx="8458200" cy="12223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3786188"/>
            <a:ext cx="8458200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/>
          </a:p>
        </p:txBody>
      </p:sp>
      <p:pic>
        <p:nvPicPr>
          <p:cNvPr id="1026" name="Picture 2" descr="C:\Users\Игорь\Desktop\i (1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1267" y="0"/>
            <a:ext cx="9186529" cy="6857999"/>
          </a:xfrm>
          <a:prstGeom prst="rect">
            <a:avLst/>
          </a:prstGeom>
          <a:noFill/>
        </p:spPr>
      </p:pic>
      <p:pic>
        <p:nvPicPr>
          <p:cNvPr id="5" name="Твори добр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44408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108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1" name="Picture 4" descr="2222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959600"/>
          </a:xfrm>
          <a:noFill/>
        </p:spPr>
      </p:pic>
      <p:sp>
        <p:nvSpPr>
          <p:cNvPr id="22532" name="WordArt 11"/>
          <p:cNvSpPr>
            <a:spLocks noChangeArrowheads="1" noChangeShapeType="1" noTextEdit="1"/>
          </p:cNvSpPr>
          <p:nvPr/>
        </p:nvSpPr>
        <p:spPr bwMode="auto">
          <a:xfrm>
            <a:off x="900113" y="2057400"/>
            <a:ext cx="3095625" cy="2590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 dirty="0" smtClean="0">
                <a:ln w="12700">
                  <a:solidFill>
                    <a:srgbClr val="0099CC"/>
                  </a:solidFill>
                  <a:round/>
                  <a:headEnd/>
                  <a:tailEnd/>
                </a:ln>
                <a:solidFill>
                  <a:srgbClr val="0066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Times New Roman"/>
                <a:cs typeface="Times New Roman"/>
              </a:rPr>
              <a:t>Я</a:t>
            </a:r>
            <a:endParaRPr lang="ru-RU" sz="9600" b="1" kern="10" dirty="0">
              <a:ln w="12700">
                <a:solidFill>
                  <a:srgbClr val="0099CC"/>
                </a:solidFill>
                <a:round/>
                <a:headEnd/>
                <a:tailEnd/>
              </a:ln>
              <a:solidFill>
                <a:srgbClr val="006600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2533" name="Text Box 12"/>
          <p:cNvSpPr txBox="1">
            <a:spLocks noChangeArrowheads="1"/>
          </p:cNvSpPr>
          <p:nvPr/>
        </p:nvSpPr>
        <p:spPr bwMode="auto">
          <a:xfrm>
            <a:off x="4286250" y="1428750"/>
            <a:ext cx="395815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3600" b="1" dirty="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ru-RU" sz="3600" b="1" dirty="0" smtClean="0">
                <a:latin typeface="Calibri" pitchFamily="34" charset="0"/>
              </a:rPr>
              <a:t>узнал…</a:t>
            </a:r>
            <a:endParaRPr lang="ru-RU" sz="3600" b="1" dirty="0">
              <a:latin typeface="Calibri" pitchFamily="34" charset="0"/>
            </a:endParaRPr>
          </a:p>
          <a:p>
            <a:endParaRPr lang="ru-RU" sz="3600" b="1" dirty="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ru-RU" sz="3600" b="1" dirty="0" smtClean="0">
                <a:latin typeface="Calibri" pitchFamily="34" charset="0"/>
              </a:rPr>
              <a:t>понял…</a:t>
            </a:r>
          </a:p>
          <a:p>
            <a:pPr>
              <a:buFontTx/>
              <a:buChar char="•"/>
            </a:pPr>
            <a:endParaRPr lang="ru-RU" sz="3600" b="1" dirty="0" smtClean="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ru-RU" sz="3600" b="1" dirty="0" smtClean="0">
                <a:latin typeface="Calibri" pitchFamily="34" charset="0"/>
              </a:rPr>
              <a:t>расскажу родителям дома…</a:t>
            </a:r>
          </a:p>
          <a:p>
            <a:pPr>
              <a:buFontTx/>
              <a:buChar char="•"/>
            </a:pPr>
            <a:endParaRPr lang="ru-RU" sz="3600" b="1" dirty="0"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ChangeArrowheads="1"/>
          </p:cNvSpPr>
          <p:nvPr/>
        </p:nvSpPr>
        <p:spPr bwMode="auto">
          <a:xfrm>
            <a:off x="2051720" y="1557338"/>
            <a:ext cx="6264696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2600" dirty="0"/>
          </a:p>
          <a:p>
            <a:r>
              <a:rPr lang="ru-RU" sz="2800" dirty="0" smtClean="0"/>
              <a:t>Творческое  </a:t>
            </a:r>
            <a:r>
              <a:rPr lang="ru-RU" sz="2800" dirty="0"/>
              <a:t>задание -  </a:t>
            </a:r>
            <a:r>
              <a:rPr lang="ru-RU" sz="2800" dirty="0" smtClean="0"/>
              <a:t>написать сочинение на тему: «Когда слышу слово «Родина», то я представляю…».</a:t>
            </a:r>
            <a:endParaRPr lang="ru-RU" sz="2800" dirty="0"/>
          </a:p>
          <a:p>
            <a:pPr algn="ctr"/>
            <a:endParaRPr lang="ru-RU" sz="2600" dirty="0"/>
          </a:p>
        </p:txBody>
      </p:sp>
      <p:sp>
        <p:nvSpPr>
          <p:cNvPr id="25603" name="Rectangle 8"/>
          <p:cNvSpPr>
            <a:spLocks noChangeArrowheads="1"/>
          </p:cNvSpPr>
          <p:nvPr/>
        </p:nvSpPr>
        <p:spPr bwMode="auto">
          <a:xfrm>
            <a:off x="2627313" y="836613"/>
            <a:ext cx="47513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/>
              <a:t>Домашнее задание.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660" name="Group 412"/>
          <p:cNvGraphicFramePr>
            <a:graphicFrameLocks noGrp="1"/>
          </p:cNvGraphicFramePr>
          <p:nvPr/>
        </p:nvGraphicFramePr>
        <p:xfrm>
          <a:off x="7308304" y="7101408"/>
          <a:ext cx="2407920" cy="347472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gridSpan="4"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6"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53684" name="Group 436"/>
          <p:cNvGraphicFramePr>
            <a:graphicFrameLocks noGrp="1"/>
          </p:cNvGraphicFramePr>
          <p:nvPr/>
        </p:nvGraphicFramePr>
        <p:xfrm>
          <a:off x="9900592" y="3933056"/>
          <a:ext cx="2082800" cy="57912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3709" name="Group 461"/>
          <p:cNvGraphicFramePr>
            <a:graphicFrameLocks noGrp="1"/>
          </p:cNvGraphicFramePr>
          <p:nvPr/>
        </p:nvGraphicFramePr>
        <p:xfrm>
          <a:off x="9540552" y="4941168"/>
          <a:ext cx="3338513" cy="581025"/>
        </p:xfrm>
        <a:graphic>
          <a:graphicData uri="http://schemas.openxmlformats.org/drawingml/2006/table">
            <a:tbl>
              <a:tblPr/>
              <a:tblGrid>
                <a:gridCol w="555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72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5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56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72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72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3714" name="Group 466"/>
          <p:cNvGraphicFramePr>
            <a:graphicFrameLocks noGrp="1"/>
          </p:cNvGraphicFramePr>
          <p:nvPr/>
        </p:nvGraphicFramePr>
        <p:xfrm>
          <a:off x="9144000" y="5301208"/>
          <a:ext cx="2225675" cy="579120"/>
        </p:xfrm>
        <a:graphic>
          <a:graphicData uri="http://schemas.openxmlformats.org/drawingml/2006/table">
            <a:tbl>
              <a:tblPr/>
              <a:tblGrid>
                <a:gridCol w="902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72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72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758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3" name="Group 421"/>
          <p:cNvGraphicFramePr>
            <a:graphicFrameLocks noGrp="1"/>
          </p:cNvGraphicFramePr>
          <p:nvPr/>
        </p:nvGraphicFramePr>
        <p:xfrm>
          <a:off x="9756576" y="3212976"/>
          <a:ext cx="1457960" cy="57912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2" name="Group 412"/>
          <p:cNvGraphicFramePr>
            <a:graphicFrameLocks noGrp="1"/>
          </p:cNvGraphicFramePr>
          <p:nvPr/>
        </p:nvGraphicFramePr>
        <p:xfrm>
          <a:off x="4714875" y="1143000"/>
          <a:ext cx="3357586" cy="572025"/>
        </p:xfrm>
        <a:graphic>
          <a:graphicData uri="http://schemas.openxmlformats.org/drawingml/2006/table">
            <a:tbl>
              <a:tblPr/>
              <a:tblGrid>
                <a:gridCol w="5572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72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5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56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72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46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20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3" name="Group 421"/>
          <p:cNvGraphicFramePr>
            <a:graphicFrameLocks noGrp="1"/>
          </p:cNvGraphicFramePr>
          <p:nvPr/>
        </p:nvGraphicFramePr>
        <p:xfrm>
          <a:off x="4714875" y="1143000"/>
          <a:ext cx="3333750" cy="581025"/>
        </p:xfrm>
        <a:graphic>
          <a:graphicData uri="http://schemas.openxmlformats.org/drawingml/2006/table">
            <a:tbl>
              <a:tblPr/>
              <a:tblGrid>
                <a:gridCol w="555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72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5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40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40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72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я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4" name="Group 471"/>
          <p:cNvGraphicFramePr>
            <a:graphicFrameLocks noGrp="1"/>
          </p:cNvGraphicFramePr>
          <p:nvPr/>
        </p:nvGraphicFramePr>
        <p:xfrm>
          <a:off x="4143375" y="2286000"/>
          <a:ext cx="4500592" cy="581025"/>
        </p:xfrm>
        <a:graphic>
          <a:graphicData uri="http://schemas.openxmlformats.org/drawingml/2006/table">
            <a:tbl>
              <a:tblPr/>
              <a:tblGrid>
                <a:gridCol w="562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25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25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25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25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6257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257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6257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5" name="Group 452"/>
          <p:cNvGraphicFramePr>
            <a:graphicFrameLocks noGrp="1"/>
          </p:cNvGraphicFramePr>
          <p:nvPr/>
        </p:nvGraphicFramePr>
        <p:xfrm>
          <a:off x="3071813" y="2857500"/>
          <a:ext cx="4429156" cy="581025"/>
        </p:xfrm>
        <a:graphic>
          <a:graphicData uri="http://schemas.openxmlformats.org/drawingml/2006/table">
            <a:tbl>
              <a:tblPr/>
              <a:tblGrid>
                <a:gridCol w="554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24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24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4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40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40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40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5404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л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6" name="Group 461"/>
          <p:cNvGraphicFramePr>
            <a:graphicFrameLocks noGrp="1"/>
          </p:cNvGraphicFramePr>
          <p:nvPr/>
        </p:nvGraphicFramePr>
        <p:xfrm>
          <a:off x="2500313" y="3429000"/>
          <a:ext cx="3338513" cy="581025"/>
        </p:xfrm>
        <a:graphic>
          <a:graphicData uri="http://schemas.openxmlformats.org/drawingml/2006/table">
            <a:tbl>
              <a:tblPr/>
              <a:tblGrid>
                <a:gridCol w="555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72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5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56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72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72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Н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7" name="Group 466"/>
          <p:cNvGraphicFramePr>
            <a:graphicFrameLocks noGrp="1"/>
          </p:cNvGraphicFramePr>
          <p:nvPr/>
        </p:nvGraphicFramePr>
        <p:xfrm>
          <a:off x="1928813" y="4000500"/>
          <a:ext cx="3357584" cy="579438"/>
        </p:xfrm>
        <a:graphic>
          <a:graphicData uri="http://schemas.openxmlformats.org/drawingml/2006/table">
            <a:tbl>
              <a:tblPr/>
              <a:tblGrid>
                <a:gridCol w="5595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95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95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95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95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959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8" name="WordArt 470"/>
          <p:cNvSpPr>
            <a:spLocks noChangeArrowheads="1" noChangeShapeType="1" noTextEdit="1"/>
          </p:cNvSpPr>
          <p:nvPr/>
        </p:nvSpPr>
        <p:spPr bwMode="auto">
          <a:xfrm>
            <a:off x="4143375" y="1214438"/>
            <a:ext cx="214313" cy="3095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0066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69" name="WordArt 472"/>
          <p:cNvSpPr>
            <a:spLocks noChangeArrowheads="1" noChangeShapeType="1" noTextEdit="1"/>
          </p:cNvSpPr>
          <p:nvPr/>
        </p:nvSpPr>
        <p:spPr bwMode="auto">
          <a:xfrm>
            <a:off x="4143375" y="1857375"/>
            <a:ext cx="214313" cy="309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66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70" name="WordArt 473"/>
          <p:cNvSpPr>
            <a:spLocks noChangeArrowheads="1" noChangeShapeType="1" noTextEdit="1"/>
          </p:cNvSpPr>
          <p:nvPr/>
        </p:nvSpPr>
        <p:spPr bwMode="auto">
          <a:xfrm>
            <a:off x="3635375" y="2420938"/>
            <a:ext cx="214313" cy="3095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6600"/>
                </a:solidFill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71" name="WordArt 474"/>
          <p:cNvSpPr>
            <a:spLocks noChangeArrowheads="1" noChangeShapeType="1" noTextEdit="1"/>
          </p:cNvSpPr>
          <p:nvPr/>
        </p:nvSpPr>
        <p:spPr bwMode="auto">
          <a:xfrm>
            <a:off x="2571750" y="3000375"/>
            <a:ext cx="214313" cy="309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6600"/>
                </a:solidFill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72" name="WordArt 475"/>
          <p:cNvSpPr>
            <a:spLocks noChangeArrowheads="1" noChangeShapeType="1" noTextEdit="1"/>
          </p:cNvSpPr>
          <p:nvPr/>
        </p:nvSpPr>
        <p:spPr bwMode="auto">
          <a:xfrm>
            <a:off x="2000250" y="3643313"/>
            <a:ext cx="214313" cy="3095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66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5</a:t>
            </a:r>
          </a:p>
        </p:txBody>
      </p:sp>
      <p:sp>
        <p:nvSpPr>
          <p:cNvPr id="73" name="WordArt 476"/>
          <p:cNvSpPr>
            <a:spLocks noChangeArrowheads="1" noChangeShapeType="1" noTextEdit="1"/>
          </p:cNvSpPr>
          <p:nvPr/>
        </p:nvSpPr>
        <p:spPr bwMode="auto">
          <a:xfrm>
            <a:off x="1571625" y="4214813"/>
            <a:ext cx="214313" cy="3095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6600"/>
                </a:solidFill>
                <a:latin typeface="Times New Roman"/>
                <a:cs typeface="Times New Roman"/>
              </a:rPr>
              <a:t>6</a:t>
            </a:r>
          </a:p>
        </p:txBody>
      </p:sp>
      <p:graphicFrame>
        <p:nvGraphicFramePr>
          <p:cNvPr id="74" name="Таблица 73"/>
          <p:cNvGraphicFramePr>
            <a:graphicFrameLocks noGrp="1"/>
          </p:cNvGraphicFramePr>
          <p:nvPr/>
        </p:nvGraphicFramePr>
        <p:xfrm>
          <a:off x="3071802" y="2857496"/>
          <a:ext cx="4429160" cy="5715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36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36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36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36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36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36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364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5364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715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5" name="Таблица 74"/>
          <p:cNvGraphicFramePr>
            <a:graphicFrameLocks noGrp="1"/>
          </p:cNvGraphicFramePr>
          <p:nvPr/>
        </p:nvGraphicFramePr>
        <p:xfrm>
          <a:off x="2500313" y="3429000"/>
          <a:ext cx="3333756" cy="5715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56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56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56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56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56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56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15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6" name="Таблица 75"/>
          <p:cNvGraphicFramePr>
            <a:graphicFrameLocks noGrp="1"/>
          </p:cNvGraphicFramePr>
          <p:nvPr/>
        </p:nvGraphicFramePr>
        <p:xfrm>
          <a:off x="1928813" y="4000500"/>
          <a:ext cx="3357588" cy="5715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95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95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95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95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95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95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15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7" name="Таблица 76"/>
          <p:cNvGraphicFramePr>
            <a:graphicFrameLocks noGrp="1"/>
          </p:cNvGraphicFramePr>
          <p:nvPr/>
        </p:nvGraphicFramePr>
        <p:xfrm>
          <a:off x="4714875" y="1714500"/>
          <a:ext cx="2214580" cy="5715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36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36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36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36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15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8" name="Таблица 77"/>
          <p:cNvGraphicFramePr>
            <a:graphicFrameLocks noGrp="1"/>
          </p:cNvGraphicFramePr>
          <p:nvPr/>
        </p:nvGraphicFramePr>
        <p:xfrm>
          <a:off x="4714875" y="1714500"/>
          <a:ext cx="2214580" cy="57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36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36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36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36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180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9" name="Таблица 78"/>
          <p:cNvGraphicFramePr>
            <a:graphicFrameLocks noGrp="1"/>
          </p:cNvGraphicFramePr>
          <p:nvPr/>
        </p:nvGraphicFramePr>
        <p:xfrm>
          <a:off x="4143375" y="2286000"/>
          <a:ext cx="4500592" cy="5715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2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25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25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25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25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6257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257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6257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715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горь\Desktop\учитель года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54115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91680" y="980728"/>
            <a:ext cx="69127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/>
              <a:t>Что такое Родина?</a:t>
            </a:r>
          </a:p>
          <a:p>
            <a:pPr marL="342900" indent="-342900">
              <a:buAutoNum type="arabicPeriod"/>
            </a:pPr>
            <a:endParaRPr lang="ru-RU" sz="3200" dirty="0" smtClean="0"/>
          </a:p>
          <a:p>
            <a:pPr marL="342900" indent="-342900">
              <a:buAutoNum type="arabicPeriod"/>
            </a:pPr>
            <a:r>
              <a:rPr lang="ru-RU" sz="3200" dirty="0" smtClean="0"/>
              <a:t>Наша Родина, область на карте.</a:t>
            </a:r>
          </a:p>
          <a:p>
            <a:pPr marL="342900" indent="-342900">
              <a:buAutoNum type="arabicPeriod"/>
            </a:pPr>
            <a:endParaRPr lang="ru-RU" sz="3200" dirty="0" smtClean="0"/>
          </a:p>
          <a:p>
            <a:pPr marL="342900" indent="-342900">
              <a:buAutoNum type="arabicPeriod"/>
            </a:pPr>
            <a:r>
              <a:rPr lang="ru-RU" sz="3200" dirty="0" smtClean="0"/>
              <a:t>Государственная символика России.</a:t>
            </a:r>
          </a:p>
          <a:p>
            <a:pPr marL="342900" indent="-342900">
              <a:buAutoNum type="arabicPeriod"/>
            </a:pPr>
            <a:endParaRPr lang="ru-RU" sz="3200" dirty="0" smtClean="0"/>
          </a:p>
          <a:p>
            <a:pPr marL="342900" indent="-342900">
              <a:buAutoNum type="arabicPeriod"/>
            </a:pPr>
            <a:r>
              <a:rPr lang="ru-RU" sz="3200" dirty="0" smtClean="0"/>
              <a:t>Проявление любви к Родине.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Игорь\Desktop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16" y="0"/>
            <a:ext cx="9154631" cy="6857999"/>
          </a:xfrm>
          <a:prstGeom prst="rect">
            <a:avLst/>
          </a:prstGeom>
          <a:noFill/>
        </p:spPr>
      </p:pic>
      <p:pic>
        <p:nvPicPr>
          <p:cNvPr id="5" name="Содержимое 3" descr="берёзки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64088" y="2708920"/>
            <a:ext cx="3600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cs typeface="Times New Roman" pitchFamily="18" charset="0"/>
              </a:rPr>
              <a:t>Что мы Родиной зовём?</a:t>
            </a:r>
          </a:p>
          <a:p>
            <a:r>
              <a:rPr lang="ru-RU" sz="2000" b="1" dirty="0" smtClean="0">
                <a:cs typeface="Times New Roman" pitchFamily="18" charset="0"/>
              </a:rPr>
              <a:t>Край, где мы с тобой растём,</a:t>
            </a:r>
          </a:p>
          <a:p>
            <a:r>
              <a:rPr lang="ru-RU" sz="2000" b="1" dirty="0" smtClean="0">
                <a:cs typeface="Times New Roman" pitchFamily="18" charset="0"/>
              </a:rPr>
              <a:t>И берёзки, вдоль которых</a:t>
            </a:r>
          </a:p>
          <a:p>
            <a:r>
              <a:rPr lang="ru-RU" sz="2000" b="1" dirty="0" smtClean="0">
                <a:cs typeface="Times New Roman" pitchFamily="18" charset="0"/>
              </a:rPr>
              <a:t>Рядом с мамой мы идём.</a:t>
            </a:r>
            <a:endParaRPr lang="ru-RU" sz="2000" b="1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горь\Desktop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16" y="0"/>
            <a:ext cx="9154631" cy="6857999"/>
          </a:xfrm>
          <a:prstGeom prst="rect">
            <a:avLst/>
          </a:prstGeom>
          <a:noFill/>
        </p:spPr>
      </p:pic>
      <p:pic>
        <p:nvPicPr>
          <p:cNvPr id="5" name="Рисунок 4" descr="солнце в небе голубом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5" y="0"/>
            <a:ext cx="5000625" cy="428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хлеб за праздничным столом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5" y="3214688"/>
            <a:ext cx="5000625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51520" y="2708920"/>
            <a:ext cx="37799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Franklin Gothic Book" pitchFamily="34" charset="0"/>
              </a:rPr>
              <a:t>Что мы Родиной зовём?</a:t>
            </a:r>
          </a:p>
          <a:p>
            <a:r>
              <a:rPr lang="ru-RU" sz="2000" b="1" dirty="0" smtClean="0">
                <a:latin typeface="Franklin Gothic Book" pitchFamily="34" charset="0"/>
              </a:rPr>
              <a:t>Солнце в небе голубом.</a:t>
            </a:r>
          </a:p>
          <a:p>
            <a:r>
              <a:rPr lang="ru-RU" sz="2000" b="1" dirty="0" smtClean="0">
                <a:latin typeface="Franklin Gothic Book" pitchFamily="34" charset="0"/>
              </a:rPr>
              <a:t>И душистый, золотистый</a:t>
            </a:r>
          </a:p>
          <a:p>
            <a:r>
              <a:rPr lang="ru-RU" sz="2000" b="1" dirty="0" smtClean="0">
                <a:latin typeface="Franklin Gothic Book" pitchFamily="34" charset="0"/>
              </a:rPr>
              <a:t>Хлеб за праздничным столом.</a:t>
            </a:r>
            <a:endParaRPr lang="ru-RU" sz="2000" b="1" dirty="0">
              <a:latin typeface="Franklin Gothic Boo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горь\Desktop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16" y="0"/>
            <a:ext cx="9154631" cy="6857999"/>
          </a:xfrm>
          <a:prstGeom prst="rect">
            <a:avLst/>
          </a:prstGeom>
          <a:noFill/>
        </p:spPr>
      </p:pic>
      <p:pic>
        <p:nvPicPr>
          <p:cNvPr id="3" name="Содержимое 6" descr="2что мы с родиной зовём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67544" y="1700808"/>
            <a:ext cx="8294688" cy="515719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483768" y="26064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latin typeface="Franklin Gothic Book" pitchFamily="34" charset="0"/>
              </a:rPr>
              <a:t>Что мы Родиной зовём?</a:t>
            </a:r>
          </a:p>
          <a:p>
            <a:pPr algn="ctr"/>
            <a:r>
              <a:rPr lang="ru-RU" sz="2000" b="1" dirty="0" smtClean="0">
                <a:latin typeface="Franklin Gothic Book" pitchFamily="34" charset="0"/>
              </a:rPr>
              <a:t>Дом, где мы с тобой живём,</a:t>
            </a:r>
          </a:p>
          <a:p>
            <a:pPr algn="ctr"/>
            <a:r>
              <a:rPr lang="ru-RU" sz="2000" b="1" dirty="0" smtClean="0">
                <a:latin typeface="Franklin Gothic Book" pitchFamily="34" charset="0"/>
              </a:rPr>
              <a:t>И скворцов весенних песни</a:t>
            </a:r>
          </a:p>
          <a:p>
            <a:pPr algn="ctr"/>
            <a:r>
              <a:rPr lang="ru-RU" sz="2000" b="1" dirty="0" smtClean="0">
                <a:latin typeface="Franklin Gothic Book" pitchFamily="34" charset="0"/>
              </a:rPr>
              <a:t>За распахнутым окном.</a:t>
            </a:r>
            <a:endParaRPr lang="ru-RU" sz="2000" b="1" dirty="0">
              <a:latin typeface="Franklin Gothic Boo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6013" y="500063"/>
            <a:ext cx="7685087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Памятка </a:t>
            </a:r>
            <a:br>
              <a:rPr lang="ru-RU" sz="36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"Правила работы в группах"</a:t>
            </a:r>
            <a:endParaRPr lang="ru-RU" sz="36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Содержимое 3"/>
          <p:cNvSpPr>
            <a:spLocks noGrp="1"/>
          </p:cNvSpPr>
          <p:nvPr>
            <p:ph idx="1"/>
          </p:nvPr>
        </p:nvSpPr>
        <p:spPr>
          <a:xfrm>
            <a:off x="1763713" y="1773238"/>
            <a:ext cx="6707187" cy="4525962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не понял, переспроси.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 говорит, другие слушают.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Своё несогласие высказывай вежливо.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Работать должен каждый на общий результат.</a:t>
            </a:r>
          </a:p>
          <a:p>
            <a:pPr eaLnBrk="1" hangingPunct="1"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Игорь\Desktop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16" y="0"/>
            <a:ext cx="9154631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260648"/>
            <a:ext cx="83529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3600" b="1" dirty="0" smtClean="0">
                <a:solidFill>
                  <a:srgbClr val="002060"/>
                </a:solidFill>
              </a:rPr>
              <a:t>Береги землю родимую, как мать любимую.</a:t>
            </a:r>
          </a:p>
          <a:p>
            <a:pPr indent="457200"/>
            <a:r>
              <a:rPr lang="ru-RU" sz="3600" b="1" dirty="0" smtClean="0">
                <a:solidFill>
                  <a:srgbClr val="002060"/>
                </a:solidFill>
              </a:rPr>
              <a:t>Где кто родился, там и пригодился.</a:t>
            </a:r>
          </a:p>
          <a:p>
            <a:pPr indent="457200"/>
            <a:r>
              <a:rPr lang="ru-RU" sz="3600" b="1" dirty="0" smtClean="0">
                <a:solidFill>
                  <a:srgbClr val="002060"/>
                </a:solidFill>
              </a:rPr>
              <a:t>Родина – мать, умей за неё постоять!</a:t>
            </a:r>
          </a:p>
          <a:p>
            <a:pPr indent="457200"/>
            <a:r>
              <a:rPr lang="ru-RU" sz="3600" b="1" dirty="0" smtClean="0">
                <a:solidFill>
                  <a:srgbClr val="002060"/>
                </a:solidFill>
              </a:rPr>
              <a:t>Если дружба велика, будет Родина сильна.</a:t>
            </a:r>
          </a:p>
          <a:p>
            <a:pPr indent="457200"/>
            <a:r>
              <a:rPr lang="ru-RU" sz="3600" b="1" dirty="0" smtClean="0">
                <a:solidFill>
                  <a:srgbClr val="002060"/>
                </a:solidFill>
              </a:rPr>
              <a:t>Нет земли краше, чем Родина наша!</a:t>
            </a:r>
          </a:p>
          <a:p>
            <a:pPr indent="457200"/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карт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93213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1_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788</TotalTime>
  <Words>279</Words>
  <Application>Microsoft Office PowerPoint</Application>
  <PresentationFormat>Экран (4:3)</PresentationFormat>
  <Paragraphs>91</Paragraphs>
  <Slides>17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Franklin Gothic Book</vt:lpstr>
      <vt:lpstr>Times New Roman</vt:lpstr>
      <vt:lpstr>Wingdings 2</vt:lpstr>
      <vt:lpstr>Тема Office</vt:lpstr>
      <vt:lpstr>1_Тема Office</vt:lpstr>
      <vt:lpstr>Урок окружающего мира   2 класс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Памятка  "Правила работы в группах"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AsusTek1</dc:creator>
  <cp:lastModifiedBy>Елена</cp:lastModifiedBy>
  <cp:revision>92</cp:revision>
  <dcterms:created xsi:type="dcterms:W3CDTF">2016-01-10T16:57:42Z</dcterms:created>
  <dcterms:modified xsi:type="dcterms:W3CDTF">2021-10-26T17:10:01Z</dcterms:modified>
</cp:coreProperties>
</file>