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57" r:id="rId3"/>
    <p:sldId id="287" r:id="rId4"/>
    <p:sldId id="358" r:id="rId5"/>
    <p:sldId id="303" r:id="rId6"/>
    <p:sldId id="304" r:id="rId7"/>
    <p:sldId id="320" r:id="rId8"/>
    <p:sldId id="310" r:id="rId9"/>
    <p:sldId id="312" r:id="rId10"/>
    <p:sldId id="319" r:id="rId11"/>
    <p:sldId id="322" r:id="rId12"/>
    <p:sldId id="321" r:id="rId13"/>
    <p:sldId id="326" r:id="rId14"/>
    <p:sldId id="307" r:id="rId15"/>
    <p:sldId id="337" r:id="rId16"/>
    <p:sldId id="359" r:id="rId17"/>
    <p:sldId id="340" r:id="rId18"/>
    <p:sldId id="342" r:id="rId19"/>
    <p:sldId id="351" r:id="rId20"/>
    <p:sldId id="353" r:id="rId21"/>
    <p:sldId id="347" r:id="rId22"/>
    <p:sldId id="318" r:id="rId23"/>
    <p:sldId id="346" r:id="rId24"/>
    <p:sldId id="36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33"/>
    <a:srgbClr val="FF6600"/>
    <a:srgbClr val="F20000"/>
    <a:srgbClr val="A20000"/>
    <a:srgbClr val="9E0000"/>
    <a:srgbClr val="FFD5D5"/>
    <a:srgbClr val="9A0000"/>
    <a:srgbClr val="80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DC6D2-C034-4550-BEDA-0B26B77AFA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18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9423-B0C6-4580-AB8F-841B9274AE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61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4A6AB-16BC-4C7C-B990-B34661DCF2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8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DC6D2-C034-4550-BEDA-0B26B77AFA3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44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BFF90-E871-41D8-BFA0-E54B72B1D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42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9AC24-53C6-4648-ACBA-A28436F3E69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56C5A-3D63-43D8-A001-69E5BC91835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A13F8-A76E-4C8B-A050-B466DCF7A70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3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797B9-BDBB-48E1-A8E7-9356C21BC7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6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F4047-6F6F-4318-9486-50D3CC8E17C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00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2FECC-5E17-44E3-A517-22397AD54E9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53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BFF90-E871-41D8-BFA0-E54B72B1D9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8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F3C0A-9754-4D7B-9E84-5756E473535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8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9423-B0C6-4580-AB8F-841B9274AE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8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4A6AB-16BC-4C7C-B990-B34661DCF28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7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9AC24-53C6-4648-ACBA-A28436F3E6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9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56C5A-3D63-43D8-A001-69E5BC91835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A13F8-A76E-4C8B-A050-B466DCF7A70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1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797B9-BDBB-48E1-A8E7-9356C21BC7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37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F4047-6F6F-4318-9486-50D3CC8E17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6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2FECC-5E17-44E3-A517-22397AD54E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3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F3C0A-9754-4D7B-9E84-5756E473535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93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C3284BA7-E3EF-405E-BC20-4581D8A0217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C3284BA7-E3EF-405E-BC20-4581D8A0217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8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1341202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infourok.ru/prezentaciya-po-matematike-na-temu-ploschad-figuri-klass-shkola-rossii-684614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352928" cy="965969"/>
          </a:xfrm>
        </p:spPr>
        <p:txBody>
          <a:bodyPr/>
          <a:lstStyle/>
          <a:p>
            <a:pPr indent="180340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Муниципальное бюджетное общеобразовательное учреждение «Полянская средняя общеобразовательная школа» Спасского муниципального района Республики Татарстан</a:t>
            </a:r>
            <a:r>
              <a:rPr lang="ru-RU" sz="2000" b="1" dirty="0">
                <a:latin typeface="Times New Roman"/>
                <a:ea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</a:rPr>
            </a:br>
            <a:r>
              <a:rPr lang="ru-RU" sz="2000" b="1" dirty="0">
                <a:latin typeface="Garamond"/>
                <a:ea typeface="Times New Roman"/>
              </a:rPr>
              <a:t> </a:t>
            </a:r>
            <a:r>
              <a:rPr lang="ru-RU" sz="2000" b="1" dirty="0">
                <a:latin typeface="Times New Roman"/>
                <a:ea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5544616" cy="720080"/>
          </a:xfrm>
        </p:spPr>
        <p:txBody>
          <a:bodyPr/>
          <a:lstStyle/>
          <a:p>
            <a:pPr lvl="0" indent="3429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kern="1200" dirty="0">
                <a:solidFill>
                  <a:prstClr val="black"/>
                </a:solidFill>
                <a:latin typeface="Times New Roman"/>
                <a:ea typeface="Calibri"/>
              </a:rPr>
              <a:t>Козлова Лариса Николаевна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Рабочий стол\Новая папка\На рабочем столе\Школьные фотки\P80623-122338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329">
            <a:off x="5504481" y="1486032"/>
            <a:ext cx="3327117" cy="41140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10445" y="2505090"/>
            <a:ext cx="3793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Учитель математики высшей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к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валификационной категории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2407" y="3460938"/>
            <a:ext cx="465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 «Площадь  прямоугольника»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102040"/>
            <a:ext cx="51845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формировать представление о площади; познакомить учащихся с формулой нахождения площади прямоугольника; применить формулу для решения несложных задач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57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latin typeface="Georgia" pitchFamily="18" charset="0"/>
              </a:rPr>
              <a:t>Единица  измерения  площади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1496746" y="2924944"/>
            <a:ext cx="1419070" cy="1368152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solidFill>
              <a:sysClr val="windowText" lastClr="0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3356992"/>
            <a:ext cx="1935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 единица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4437112"/>
            <a:ext cx="1851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 единица</a:t>
            </a:r>
            <a:endParaRPr kumimoji="0" lang="ru-RU" sz="24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083495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  </a:t>
            </a:r>
            <a:r>
              <a:rPr lang="en-US" sz="4400" b="1" i="1" dirty="0" smtClean="0"/>
              <a:t>S = 1 </a:t>
            </a:r>
            <a:r>
              <a:rPr lang="ru-RU" sz="4400" b="1" i="1" dirty="0" smtClean="0"/>
              <a:t>кв. ед.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34320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Проблема!</a:t>
            </a:r>
            <a:endParaRPr lang="ru-RU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2286000"/>
            <a:ext cx="5760640" cy="289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600200" y="22860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600200" y="37338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3048000" y="22860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3048000" y="37338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4495800" y="22860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495800" y="37338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943600" y="22860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5943600" y="3733800"/>
            <a:ext cx="1447800" cy="144780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058833"/>
            <a:ext cx="849841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Как найти площадь прямоугольника, не расчерчивая его на квадратные единицы?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383159"/>
            <a:ext cx="3565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Решение проблемы!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1412776"/>
            <a:ext cx="2746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Использовать формулы!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83553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Площадь прямоугольника: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745" y="1846565"/>
            <a:ext cx="4031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Площадь квадрата: 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· a = a²</a:t>
            </a:r>
            <a:endParaRPr lang="ru-RU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53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780928"/>
            <a:ext cx="2480978" cy="11747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</a:t>
            </a:r>
            <a:r>
              <a:rPr lang="ru-RU" sz="2000" b="1" dirty="0" smtClean="0"/>
              <a:t> </a:t>
            </a:r>
            <a:r>
              <a:rPr lang="en-US" sz="2000" b="1" dirty="0" smtClean="0"/>
              <a:t>=</a:t>
            </a:r>
            <a:r>
              <a:rPr lang="ru-RU" sz="2000" b="1" dirty="0" smtClean="0"/>
              <a:t> ?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234888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9</a:t>
            </a:r>
            <a:endParaRPr lang="ru-RU" sz="20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87558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7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529516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Первичная проверка усвоения знаний</a:t>
            </a:r>
            <a:endParaRPr lang="ru-RU" sz="2800" b="1" dirty="0"/>
          </a:p>
        </p:txBody>
      </p:sp>
      <p:sp>
        <p:nvSpPr>
          <p:cNvPr id="7" name="12-конечная звезда 6"/>
          <p:cNvSpPr/>
          <p:nvPr/>
        </p:nvSpPr>
        <p:spPr>
          <a:xfrm>
            <a:off x="539552" y="980728"/>
            <a:ext cx="3312368" cy="1368152"/>
          </a:xfrm>
          <a:prstGeom prst="star12">
            <a:avLst/>
          </a:prstGeom>
          <a:gradFill rotWithShape="1">
            <a:gsLst>
              <a:gs pos="0">
                <a:srgbClr val="E68422">
                  <a:tint val="50000"/>
                  <a:satMod val="300000"/>
                </a:srgbClr>
              </a:gs>
              <a:gs pos="35000">
                <a:srgbClr val="E68422">
                  <a:tint val="37000"/>
                  <a:satMod val="300000"/>
                </a:srgbClr>
              </a:gs>
              <a:gs pos="100000">
                <a:srgbClr val="E6842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E6842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4800" b="1" i="1" dirty="0">
                <a:solidFill>
                  <a:srgbClr val="C00000"/>
                </a:solidFill>
                <a:latin typeface="Century Gothic"/>
              </a:rPr>
              <a:t>S=</a:t>
            </a:r>
            <a:r>
              <a:rPr lang="en-US" sz="4800" b="1" i="1" dirty="0" err="1">
                <a:solidFill>
                  <a:srgbClr val="C00000"/>
                </a:solidFill>
                <a:latin typeface="Century Gothic"/>
              </a:rPr>
              <a:t>ab</a:t>
            </a:r>
            <a:endParaRPr lang="ru-RU" sz="5400" b="1" i="1" u="sng" dirty="0">
              <a:solidFill>
                <a:srgbClr val="C00000"/>
              </a:solidFill>
              <a:latin typeface="Century Gothic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331640" y="1916832"/>
            <a:ext cx="1728192" cy="0"/>
          </a:xfrm>
          <a:prstGeom prst="line">
            <a:avLst/>
          </a:prstGeom>
          <a:noFill/>
          <a:ln w="381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9" name="12-конечная звезда 8"/>
          <p:cNvSpPr/>
          <p:nvPr/>
        </p:nvSpPr>
        <p:spPr>
          <a:xfrm>
            <a:off x="5076056" y="980728"/>
            <a:ext cx="3312368" cy="1368152"/>
          </a:xfrm>
          <a:prstGeom prst="star12">
            <a:avLst/>
          </a:prstGeom>
          <a:gradFill rotWithShape="1">
            <a:gsLst>
              <a:gs pos="0">
                <a:srgbClr val="E68422">
                  <a:tint val="50000"/>
                  <a:satMod val="300000"/>
                </a:srgbClr>
              </a:gs>
              <a:gs pos="35000">
                <a:srgbClr val="E68422">
                  <a:tint val="37000"/>
                  <a:satMod val="300000"/>
                </a:srgbClr>
              </a:gs>
              <a:gs pos="100000">
                <a:srgbClr val="E6842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E6842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800" b="1" i="1" dirty="0" smtClean="0">
                <a:solidFill>
                  <a:srgbClr val="C00000"/>
                </a:solidFill>
                <a:latin typeface="Century Gothic"/>
              </a:rPr>
              <a:t> </a:t>
            </a:r>
            <a:r>
              <a:rPr lang="en-US" sz="4800" b="1" i="1" dirty="0" smtClean="0">
                <a:solidFill>
                  <a:srgbClr val="C00000"/>
                </a:solidFill>
                <a:latin typeface="Century Gothic"/>
              </a:rPr>
              <a:t>S=a²</a:t>
            </a:r>
            <a:endParaRPr lang="ru-RU" sz="5400" b="1" i="1" u="sng" dirty="0">
              <a:solidFill>
                <a:srgbClr val="C00000"/>
              </a:solidFill>
              <a:latin typeface="Century Gothic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868144" y="1916832"/>
            <a:ext cx="1728192" cy="0"/>
          </a:xfrm>
          <a:prstGeom prst="line">
            <a:avLst/>
          </a:prstGeom>
          <a:noFill/>
          <a:ln w="381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11" name="Прямоугольник 10"/>
          <p:cNvSpPr/>
          <p:nvPr/>
        </p:nvSpPr>
        <p:spPr>
          <a:xfrm>
            <a:off x="3923928" y="2780928"/>
            <a:ext cx="2664296" cy="11747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 = 60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38104" y="2348880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b="1" dirty="0">
                <a:solidFill>
                  <a:srgbClr val="000000"/>
                </a:solidFill>
                <a:latin typeface="Arial"/>
              </a:rPr>
              <a:t>12</a:t>
            </a:r>
            <a:endParaRPr lang="ru-RU" sz="2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82168" y="3172906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0000"/>
                </a:solidFill>
                <a:latin typeface="Arial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52320" y="2780928"/>
            <a:ext cx="1224136" cy="117609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 = </a:t>
            </a:r>
            <a:r>
              <a:rPr lang="ru-RU" sz="2000" b="1" dirty="0" smtClean="0"/>
              <a:t>?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956376" y="2348880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0000"/>
                </a:solidFill>
                <a:latin typeface="Arial"/>
              </a:rPr>
              <a:t>7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164288" y="3172906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0000"/>
                </a:solidFill>
                <a:latin typeface="Arial"/>
              </a:rPr>
              <a:t>7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4437112"/>
            <a:ext cx="1152128" cy="11521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 = </a:t>
            </a:r>
            <a:r>
              <a:rPr lang="ru-RU" sz="2000" b="1" dirty="0" smtClean="0"/>
              <a:t>81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73862" y="4859868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Arial"/>
              </a:rPr>
              <a:t>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93942" y="407707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Arial"/>
              </a:rPr>
              <a:t>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79483" y="4437112"/>
            <a:ext cx="2572637" cy="11521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 =</a:t>
            </a:r>
            <a:r>
              <a:rPr lang="ru-RU" sz="2000" b="1" dirty="0" smtClean="0"/>
              <a:t> ?</a:t>
            </a:r>
            <a:r>
              <a:rPr lang="en-US" sz="2000" b="1" dirty="0" smtClean="0"/>
              <a:t> 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102000" y="4077072"/>
            <a:ext cx="470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1</a:t>
            </a:r>
            <a:r>
              <a:rPr lang="ru-RU" sz="2000" b="1" dirty="0" smtClean="0">
                <a:solidFill>
                  <a:srgbClr val="000000"/>
                </a:solidFill>
                <a:latin typeface="Arial"/>
              </a:rPr>
              <a:t>3</a:t>
            </a:r>
            <a:endParaRPr lang="ru-RU" sz="2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32498" y="4829090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srgbClr val="000000"/>
                </a:solidFill>
                <a:latin typeface="Arial"/>
              </a:rPr>
              <a:t>6</a:t>
            </a:r>
            <a:endParaRPr lang="ru-RU" sz="2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56176" y="4437112"/>
            <a:ext cx="2664296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 = 48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868144" y="4725144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srgbClr val="000000"/>
                </a:solidFill>
                <a:latin typeface="Arial"/>
              </a:rPr>
              <a:t>3</a:t>
            </a:r>
            <a:endParaRPr lang="ru-RU" sz="2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342614" y="407707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5172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7" grpId="0" animBg="1"/>
      <p:bldP spid="9" grpId="0" animBg="1"/>
      <p:bldP spid="11" grpId="0" animBg="1"/>
      <p:bldP spid="12" grpId="0"/>
      <p:bldP spid="13" grpId="0"/>
      <p:bldP spid="14" grpId="0" animBg="1"/>
      <p:bldP spid="15" grpId="0"/>
      <p:bldP spid="16" grpId="0"/>
      <p:bldP spid="18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144000" cy="426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7"/>
          <p:cNvSpPr txBox="1">
            <a:spLocks/>
          </p:cNvSpPr>
          <p:nvPr/>
        </p:nvSpPr>
        <p:spPr>
          <a:xfrm>
            <a:off x="0" y="1"/>
            <a:ext cx="9144000" cy="2590799"/>
          </a:xfrm>
          <a:prstGeom prst="rect">
            <a:avLst/>
          </a:prstGeom>
          <a:gradFill>
            <a:gsLst>
              <a:gs pos="0">
                <a:srgbClr val="70AD47">
                  <a:lumMod val="5000"/>
                  <a:lumOff val="95000"/>
                </a:srgbClr>
              </a:gs>
              <a:gs pos="74000">
                <a:srgbClr val="70AD47">
                  <a:lumMod val="45000"/>
                  <a:lumOff val="55000"/>
                </a:srgbClr>
              </a:gs>
              <a:gs pos="83000">
                <a:srgbClr val="70AD47">
                  <a:lumMod val="45000"/>
                  <a:lumOff val="55000"/>
                </a:srgbClr>
              </a:gs>
              <a:gs pos="100000">
                <a:srgbClr val="70AD47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Решите задачу из практической математики (ОГЭ):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Пол комнаты, имеющий форму прямоугольника со сторонами 5 м и 6 м, нужно покрыть паркетом прямоугольной формы.  Длина каждой дощечки паркета 30 см, а ширина 5 см.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</a:br>
            <a:r>
              <a:rPr lang="ru-RU" sz="2400" b="1" dirty="0" smtClean="0">
                <a:solidFill>
                  <a:sysClr val="windowText" lastClr="0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Достаточно ли 1900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anose="02010803020104030203" pitchFamily="2" charset="-79"/>
              </a:rPr>
              <a:t>таких дощечек для покрытия пола?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99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Исследовательская работа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57244490"/>
              </p:ext>
            </p:extLst>
          </p:nvPr>
        </p:nvGraphicFramePr>
        <p:xfrm>
          <a:off x="5407992" y="1556792"/>
          <a:ext cx="269240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200"/>
                <a:gridCol w="134620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Фигура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Площадь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29" y="1412776"/>
            <a:ext cx="394478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863293"/>
              </p:ext>
            </p:extLst>
          </p:nvPr>
        </p:nvGraphicFramePr>
        <p:xfrm>
          <a:off x="539552" y="4725144"/>
          <a:ext cx="820891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1656184"/>
                <a:gridCol w="1296144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Равные фигуры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Фигуры с равной площадью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3284" y="4221088"/>
            <a:ext cx="4605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+mn-lt"/>
              </a:rPr>
              <a:t>Запишите номера фигур согласно заданию</a:t>
            </a:r>
            <a:endParaRPr lang="ru-RU" sz="16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1124744"/>
            <a:ext cx="2708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+mn-lt"/>
              </a:rPr>
              <a:t>Найдите площадь фигур</a:t>
            </a:r>
            <a:endParaRPr lang="ru-RU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94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Самопроверка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30350549"/>
              </p:ext>
            </p:extLst>
          </p:nvPr>
        </p:nvGraphicFramePr>
        <p:xfrm>
          <a:off x="5436096" y="1437852"/>
          <a:ext cx="2592288" cy="2999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96144"/>
              </a:tblGrid>
              <a:tr h="4389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Фигура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Площадь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</a:tr>
              <a:tr h="3398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92085"/>
            <a:ext cx="3440731" cy="226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897027"/>
              </p:ext>
            </p:extLst>
          </p:nvPr>
        </p:nvGraphicFramePr>
        <p:xfrm>
          <a:off x="539552" y="4847560"/>
          <a:ext cx="820891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1656184"/>
                <a:gridCol w="1296144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Равные фигуры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и 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 и 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 и 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Фигуры с равной площадью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1, 2, 6,</a:t>
                      </a:r>
                      <a:r>
                        <a:rPr lang="ru-RU" b="1" baseline="0" dirty="0" smtClean="0"/>
                        <a:t> 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 и 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15616" y="1052736"/>
            <a:ext cx="33900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– 12 баллов – оценка «5»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 – 10 баллов – оценка «4»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 – 8 баллов – оценка «3»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Меньше 6 баллов – оценка «2»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6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Проверочный тест 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35285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/>
          </a:p>
          <a:p>
            <a:pPr marL="0" indent="0" algn="ctr">
              <a:buNone/>
            </a:pPr>
            <a:r>
              <a:rPr lang="ru-RU" sz="1800" b="1" dirty="0" smtClean="0"/>
              <a:t>Вариант 1</a:t>
            </a:r>
          </a:p>
          <a:p>
            <a:pPr lvl="0"/>
            <a:r>
              <a:rPr lang="ru-RU" sz="1800" dirty="0"/>
              <a:t>Найдите единицы измерения площади.</a:t>
            </a:r>
          </a:p>
          <a:p>
            <a:r>
              <a:rPr lang="ru-RU" sz="1800" dirty="0"/>
              <a:t>а) см;</a:t>
            </a:r>
          </a:p>
          <a:p>
            <a:r>
              <a:rPr lang="ru-RU" sz="1800" dirty="0"/>
              <a:t>б) кг;</a:t>
            </a:r>
          </a:p>
          <a:p>
            <a:r>
              <a:rPr lang="ru-RU" sz="1800" dirty="0"/>
              <a:t>в) см</a:t>
            </a:r>
            <a:r>
              <a:rPr lang="ru-RU" sz="1800" baseline="30000" dirty="0"/>
              <a:t>2</a:t>
            </a:r>
            <a:r>
              <a:rPr lang="ru-RU" sz="1800" dirty="0"/>
              <a:t>. </a:t>
            </a:r>
          </a:p>
          <a:p>
            <a:pPr lvl="0"/>
            <a:endParaRPr lang="ru-RU" sz="1800" dirty="0" smtClean="0">
              <a:solidFill>
                <a:srgbClr val="000000"/>
              </a:solidFill>
            </a:endParaRPr>
          </a:p>
          <a:p>
            <a:pPr lvl="0"/>
            <a:r>
              <a:rPr lang="ru-RU" sz="1800" dirty="0" smtClean="0">
                <a:solidFill>
                  <a:srgbClr val="000000"/>
                </a:solidFill>
              </a:rPr>
              <a:t>Площадь </a:t>
            </a:r>
            <a:r>
              <a:rPr lang="ru-RU" sz="1800" dirty="0">
                <a:solidFill>
                  <a:srgbClr val="000000"/>
                </a:solidFill>
              </a:rPr>
              <a:t>какого прямоугольника равна 14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</a:rPr>
              <a:t>а) 2 см и 7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б) 5 см и 2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в) 8 см и 1 см.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/>
          </a:p>
          <a:p>
            <a:pPr marL="0" indent="0" algn="ctr">
              <a:buNone/>
            </a:pPr>
            <a:r>
              <a:rPr lang="ru-RU" sz="1800" b="1" dirty="0" smtClean="0"/>
              <a:t>Вариант 2</a:t>
            </a:r>
          </a:p>
          <a:p>
            <a:pPr lvl="0"/>
            <a:r>
              <a:rPr lang="ru-RU" sz="1800" dirty="0"/>
              <a:t>Найдите единицы измерения площади.</a:t>
            </a:r>
          </a:p>
          <a:p>
            <a:r>
              <a:rPr lang="ru-RU" sz="1800" dirty="0"/>
              <a:t>а) см</a:t>
            </a:r>
            <a:r>
              <a:rPr lang="ru-RU" sz="1800" baseline="30000" dirty="0"/>
              <a:t>2</a:t>
            </a:r>
            <a:r>
              <a:rPr lang="ru-RU" sz="1800" dirty="0"/>
              <a:t>; </a:t>
            </a:r>
          </a:p>
          <a:p>
            <a:r>
              <a:rPr lang="ru-RU" sz="1800" dirty="0"/>
              <a:t>б) кг;</a:t>
            </a:r>
          </a:p>
          <a:p>
            <a:r>
              <a:rPr lang="ru-RU" sz="1800" dirty="0"/>
              <a:t>в) </a:t>
            </a:r>
            <a:r>
              <a:rPr lang="ru-RU" sz="1800" dirty="0" err="1"/>
              <a:t>дм</a:t>
            </a:r>
            <a:r>
              <a:rPr lang="ru-RU" sz="1800" dirty="0"/>
              <a:t>.</a:t>
            </a:r>
          </a:p>
          <a:p>
            <a:pPr lvl="0"/>
            <a:endParaRPr lang="ru-RU" sz="1800" dirty="0" smtClean="0">
              <a:solidFill>
                <a:srgbClr val="000000"/>
              </a:solidFill>
            </a:endParaRPr>
          </a:p>
          <a:p>
            <a:pPr lvl="0"/>
            <a:r>
              <a:rPr lang="ru-RU" sz="1800" dirty="0" smtClean="0">
                <a:solidFill>
                  <a:srgbClr val="000000"/>
                </a:solidFill>
              </a:rPr>
              <a:t>Площадь </a:t>
            </a:r>
            <a:r>
              <a:rPr lang="ru-RU" sz="1800" dirty="0">
                <a:solidFill>
                  <a:srgbClr val="000000"/>
                </a:solidFill>
              </a:rPr>
              <a:t>какого прямоугольника равна 21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а) 5 см и 4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б) 5 см и 3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в) 7 см и 3 см. 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5075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59221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/>
              <a:t>Вариант 1</a:t>
            </a:r>
          </a:p>
          <a:p>
            <a:r>
              <a:rPr lang="ru-RU" sz="1800" dirty="0"/>
              <a:t>Периметр квадрата равен 20 см. Найдите его площадь.</a:t>
            </a:r>
          </a:p>
          <a:p>
            <a:r>
              <a:rPr lang="ru-RU" sz="1800" b="1" dirty="0"/>
              <a:t>          </a:t>
            </a:r>
            <a:r>
              <a:rPr lang="ru-RU" sz="1800" dirty="0"/>
              <a:t>а) 25 см</a:t>
            </a:r>
            <a:r>
              <a:rPr lang="ru-RU" sz="1800" baseline="30000" dirty="0"/>
              <a:t>2</a:t>
            </a:r>
            <a:r>
              <a:rPr lang="ru-RU" sz="1800" dirty="0"/>
              <a:t>;    </a:t>
            </a:r>
          </a:p>
          <a:p>
            <a:r>
              <a:rPr lang="ru-RU" sz="1800" dirty="0"/>
              <a:t>          б) 8 см;   </a:t>
            </a:r>
          </a:p>
          <a:p>
            <a:r>
              <a:rPr lang="ru-RU" sz="1800" dirty="0"/>
              <a:t>          в) 26 см;   </a:t>
            </a:r>
          </a:p>
          <a:p>
            <a:r>
              <a:rPr lang="ru-RU" sz="1800" dirty="0"/>
              <a:t>          г) 26 см</a:t>
            </a:r>
            <a:r>
              <a:rPr lang="ru-RU" sz="1800" baseline="30000" dirty="0"/>
              <a:t>2</a:t>
            </a:r>
            <a:r>
              <a:rPr lang="ru-RU" sz="1800" dirty="0"/>
              <a:t>.</a:t>
            </a:r>
          </a:p>
          <a:p>
            <a:pPr marL="0" lvl="0" indent="0">
              <a:buNone/>
            </a:pPr>
            <a:endParaRPr lang="ru-RU" sz="18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Чему </a:t>
            </a:r>
            <a:r>
              <a:rPr lang="ru-RU" sz="1800" dirty="0">
                <a:solidFill>
                  <a:srgbClr val="000000"/>
                </a:solidFill>
              </a:rPr>
              <a:t>равна площадь треугольника, если сторона квадрата равна 8 см?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а) 64 см;    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</a:rPr>
              <a:t>б) 16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                                              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в) 32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г) 64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559221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/>
              <a:t>Вариант 2</a:t>
            </a:r>
          </a:p>
          <a:p>
            <a:r>
              <a:rPr lang="ru-RU" sz="1800" dirty="0"/>
              <a:t>Периметр квадрата равен 24 см. Найдите его площадь.</a:t>
            </a:r>
          </a:p>
          <a:p>
            <a:r>
              <a:rPr lang="ru-RU" sz="1800" dirty="0"/>
              <a:t>          а) 24 см</a:t>
            </a:r>
            <a:r>
              <a:rPr lang="ru-RU" sz="1800" baseline="30000" dirty="0"/>
              <a:t>2</a:t>
            </a:r>
            <a:r>
              <a:rPr lang="ru-RU" sz="1800" dirty="0"/>
              <a:t>;    </a:t>
            </a:r>
          </a:p>
          <a:p>
            <a:r>
              <a:rPr lang="ru-RU" sz="1800" dirty="0"/>
              <a:t>          б) 8 см;   </a:t>
            </a:r>
          </a:p>
          <a:p>
            <a:r>
              <a:rPr lang="ru-RU" sz="1800" dirty="0"/>
              <a:t>          в) 24 см;   </a:t>
            </a:r>
          </a:p>
          <a:p>
            <a:r>
              <a:rPr lang="ru-RU" sz="1800" dirty="0"/>
              <a:t>          г) 36 см</a:t>
            </a:r>
            <a:r>
              <a:rPr lang="ru-RU" sz="1800" baseline="30000" dirty="0"/>
              <a:t>2</a:t>
            </a:r>
            <a:r>
              <a:rPr lang="ru-RU" sz="1800" dirty="0"/>
              <a:t>.</a:t>
            </a:r>
          </a:p>
          <a:p>
            <a:pPr marL="0" lvl="0" indent="0">
              <a:buNone/>
            </a:pPr>
            <a:endParaRPr lang="ru-RU" sz="18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Чему </a:t>
            </a:r>
            <a:r>
              <a:rPr lang="ru-RU" sz="1800" dirty="0">
                <a:solidFill>
                  <a:srgbClr val="000000"/>
                </a:solidFill>
              </a:rPr>
              <a:t>равна площадь треугольника, если стороны прямоугольника равны 4 см и 3 см?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а) 64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б) 12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                         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в) 6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</a:t>
            </a:r>
            <a:r>
              <a:rPr lang="ru-RU" sz="1800" b="1" u="sng" baseline="30000" dirty="0">
                <a:solidFill>
                  <a:srgbClr val="FF0000"/>
                </a:solidFill>
              </a:rPr>
              <a:t>      </a:t>
            </a:r>
            <a:endParaRPr lang="ru-RU" sz="1800" b="1" u="sng" dirty="0">
              <a:solidFill>
                <a:srgbClr val="FF0000"/>
              </a:solidFill>
            </a:endParaRP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г) 14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4005064"/>
            <a:ext cx="1440160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771800" y="4005064"/>
            <a:ext cx="144016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876256" y="4293096"/>
            <a:ext cx="172819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876256" y="4293096"/>
            <a:ext cx="1728192" cy="1080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12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С</a:t>
            </a:r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амопроверка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/>
              <a:t>Вариант 1</a:t>
            </a:r>
          </a:p>
          <a:p>
            <a:pPr lvl="0"/>
            <a:r>
              <a:rPr lang="ru-RU" sz="1800" dirty="0"/>
              <a:t>Найдите единицы измерения площади.</a:t>
            </a:r>
          </a:p>
          <a:p>
            <a:r>
              <a:rPr lang="ru-RU" sz="1800" dirty="0"/>
              <a:t>а) см;</a:t>
            </a:r>
          </a:p>
          <a:p>
            <a:r>
              <a:rPr lang="ru-RU" sz="1800" dirty="0"/>
              <a:t>б) кг;</a:t>
            </a:r>
          </a:p>
          <a:p>
            <a:r>
              <a:rPr lang="ru-RU" sz="1800" b="1" u="sng" dirty="0">
                <a:solidFill>
                  <a:srgbClr val="FF0000"/>
                </a:solidFill>
              </a:rPr>
              <a:t>в)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>
                <a:solidFill>
                  <a:srgbClr val="FF0000"/>
                </a:solidFill>
              </a:rPr>
              <a:t>. </a:t>
            </a:r>
          </a:p>
          <a:p>
            <a:pPr lvl="0"/>
            <a:endParaRPr lang="ru-RU" sz="1800" dirty="0" smtClean="0">
              <a:solidFill>
                <a:srgbClr val="000000"/>
              </a:solidFill>
            </a:endParaRPr>
          </a:p>
          <a:p>
            <a:pPr lvl="0"/>
            <a:r>
              <a:rPr lang="ru-RU" sz="1800" dirty="0" smtClean="0">
                <a:solidFill>
                  <a:srgbClr val="000000"/>
                </a:solidFill>
              </a:rPr>
              <a:t>Площадь </a:t>
            </a:r>
            <a:r>
              <a:rPr lang="ru-RU" sz="1800" dirty="0">
                <a:solidFill>
                  <a:srgbClr val="000000"/>
                </a:solidFill>
              </a:rPr>
              <a:t>какого прямоугольника равна 14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?</a:t>
            </a:r>
          </a:p>
          <a:p>
            <a:pPr lvl="0">
              <a:buFont typeface="Arial" pitchFamily="34" charset="0"/>
              <a:buChar char="•"/>
            </a:pPr>
            <a:r>
              <a:rPr lang="ru-RU" sz="1800" b="1" u="sng" dirty="0">
                <a:solidFill>
                  <a:srgbClr val="FF0000"/>
                </a:solidFill>
              </a:rPr>
              <a:t>а) 2 см и 7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б) 5 см и 2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в) 8 см и 1 см.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79301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 smtClean="0"/>
              <a:t>Вариант 2</a:t>
            </a:r>
          </a:p>
          <a:p>
            <a:pPr lvl="0"/>
            <a:r>
              <a:rPr lang="ru-RU" sz="1800" dirty="0"/>
              <a:t>Найдите единицы измерения площади.</a:t>
            </a:r>
          </a:p>
          <a:p>
            <a:r>
              <a:rPr lang="ru-RU" sz="1800" b="1" u="sng" dirty="0">
                <a:solidFill>
                  <a:srgbClr val="FF0000"/>
                </a:solidFill>
              </a:rPr>
              <a:t>а)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>
                <a:solidFill>
                  <a:srgbClr val="FF0000"/>
                </a:solidFill>
              </a:rPr>
              <a:t>; </a:t>
            </a:r>
          </a:p>
          <a:p>
            <a:r>
              <a:rPr lang="ru-RU" sz="1800" dirty="0"/>
              <a:t>б) кг;</a:t>
            </a:r>
          </a:p>
          <a:p>
            <a:r>
              <a:rPr lang="ru-RU" sz="1800" dirty="0"/>
              <a:t>в) </a:t>
            </a:r>
            <a:r>
              <a:rPr lang="ru-RU" sz="1800" dirty="0" err="1"/>
              <a:t>дм</a:t>
            </a:r>
            <a:r>
              <a:rPr lang="ru-RU" sz="1800" dirty="0"/>
              <a:t>.</a:t>
            </a:r>
          </a:p>
          <a:p>
            <a:pPr lvl="0"/>
            <a:endParaRPr lang="ru-RU" sz="1800" dirty="0" smtClean="0">
              <a:solidFill>
                <a:srgbClr val="000000"/>
              </a:solidFill>
            </a:endParaRPr>
          </a:p>
          <a:p>
            <a:pPr lvl="0"/>
            <a:r>
              <a:rPr lang="ru-RU" sz="1800" dirty="0" smtClean="0">
                <a:solidFill>
                  <a:srgbClr val="000000"/>
                </a:solidFill>
              </a:rPr>
              <a:t>Площадь </a:t>
            </a:r>
            <a:r>
              <a:rPr lang="ru-RU" sz="1800" dirty="0">
                <a:solidFill>
                  <a:srgbClr val="000000"/>
                </a:solidFill>
              </a:rPr>
              <a:t>какого прямоугольника равна 21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а) 5 см и 4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б) 5 см и 3 см;</a:t>
            </a:r>
          </a:p>
          <a:p>
            <a:pPr lvl="0"/>
            <a:r>
              <a:rPr lang="ru-RU" sz="1800" b="1" u="sng" dirty="0">
                <a:solidFill>
                  <a:srgbClr val="FF0000"/>
                </a:solidFill>
              </a:rPr>
              <a:t>в) 7 см и 3 см. 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231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/>
          </a:p>
          <a:p>
            <a:pPr marL="0" indent="0" algn="ctr">
              <a:buNone/>
            </a:pPr>
            <a:endParaRPr lang="ru-RU" sz="1800" b="1" dirty="0" smtClean="0"/>
          </a:p>
          <a:p>
            <a:pPr marL="0" indent="0" algn="ctr">
              <a:buNone/>
            </a:pPr>
            <a:r>
              <a:rPr lang="ru-RU" sz="1800" b="1" dirty="0" smtClean="0"/>
              <a:t>Вариант 1</a:t>
            </a:r>
          </a:p>
          <a:p>
            <a:r>
              <a:rPr lang="ru-RU" sz="1800" dirty="0"/>
              <a:t>Периметр квадрата равен 20 см. Найдите его площадь.</a:t>
            </a:r>
          </a:p>
          <a:p>
            <a:r>
              <a:rPr lang="ru-RU" sz="1800" dirty="0"/>
              <a:t>          </a:t>
            </a:r>
            <a:r>
              <a:rPr lang="ru-RU" sz="1800" b="1" u="sng" dirty="0">
                <a:solidFill>
                  <a:srgbClr val="FF0000"/>
                </a:solidFill>
              </a:rPr>
              <a:t>а) 25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>
                <a:solidFill>
                  <a:srgbClr val="FF0000"/>
                </a:solidFill>
              </a:rPr>
              <a:t>;    </a:t>
            </a:r>
          </a:p>
          <a:p>
            <a:r>
              <a:rPr lang="ru-RU" sz="1800" dirty="0"/>
              <a:t>          б) 8 см;   </a:t>
            </a:r>
          </a:p>
          <a:p>
            <a:r>
              <a:rPr lang="ru-RU" sz="1800" dirty="0"/>
              <a:t>          в) 26 см;   </a:t>
            </a:r>
          </a:p>
          <a:p>
            <a:r>
              <a:rPr lang="ru-RU" sz="1800" dirty="0"/>
              <a:t>          г) 26 см</a:t>
            </a:r>
            <a:r>
              <a:rPr lang="ru-RU" sz="1800" baseline="30000" dirty="0"/>
              <a:t>2</a:t>
            </a:r>
            <a:r>
              <a:rPr lang="ru-RU" sz="1800" dirty="0" smtClean="0"/>
              <a:t>.</a:t>
            </a:r>
            <a:endParaRPr lang="ru-RU" sz="18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Чему </a:t>
            </a:r>
            <a:r>
              <a:rPr lang="ru-RU" sz="1800" dirty="0">
                <a:solidFill>
                  <a:srgbClr val="000000"/>
                </a:solidFill>
              </a:rPr>
              <a:t>равна площадь треугольника, если сторона квадрата равна 8 см?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а) 64 см;     </a:t>
            </a:r>
          </a:p>
          <a:p>
            <a:pPr lvl="0">
              <a:buFont typeface="Arial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</a:rPr>
              <a:t>б) 16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                                              </a:t>
            </a:r>
          </a:p>
          <a:p>
            <a:pPr lvl="0"/>
            <a:r>
              <a:rPr lang="ru-RU" sz="1800" b="1" u="sng" dirty="0">
                <a:solidFill>
                  <a:srgbClr val="FF0000"/>
                </a:solidFill>
              </a:rPr>
              <a:t>в) 32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>
                <a:solidFill>
                  <a:srgbClr val="FF0000"/>
                </a:solidFill>
              </a:rPr>
              <a:t>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г) 64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038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/>
          </a:p>
          <a:p>
            <a:pPr marL="0" indent="0" algn="ctr">
              <a:buNone/>
            </a:pPr>
            <a:endParaRPr lang="ru-RU" sz="1800" b="1" dirty="0"/>
          </a:p>
          <a:p>
            <a:pPr marL="0" indent="0" algn="ctr">
              <a:buNone/>
            </a:pPr>
            <a:r>
              <a:rPr lang="ru-RU" sz="1800" b="1" dirty="0" smtClean="0"/>
              <a:t>Вариант 2</a:t>
            </a:r>
          </a:p>
          <a:p>
            <a:r>
              <a:rPr lang="ru-RU" sz="1800" dirty="0"/>
              <a:t>Периметр квадрата равен 24 см. Найдите его площадь.</a:t>
            </a:r>
          </a:p>
          <a:p>
            <a:r>
              <a:rPr lang="ru-RU" sz="1800" dirty="0"/>
              <a:t>          а) 24 см</a:t>
            </a:r>
            <a:r>
              <a:rPr lang="ru-RU" sz="1800" baseline="30000" dirty="0"/>
              <a:t>2</a:t>
            </a:r>
            <a:r>
              <a:rPr lang="ru-RU" sz="1800" dirty="0"/>
              <a:t>;    </a:t>
            </a:r>
          </a:p>
          <a:p>
            <a:r>
              <a:rPr lang="ru-RU" sz="1800" dirty="0"/>
              <a:t>          б) 8 см;   </a:t>
            </a:r>
          </a:p>
          <a:p>
            <a:r>
              <a:rPr lang="ru-RU" sz="1800" dirty="0"/>
              <a:t>          в) 24 см;   </a:t>
            </a:r>
          </a:p>
          <a:p>
            <a:r>
              <a:rPr lang="ru-RU" sz="1800" dirty="0"/>
              <a:t>          </a:t>
            </a:r>
            <a:r>
              <a:rPr lang="ru-RU" sz="1800" b="1" u="sng" dirty="0">
                <a:solidFill>
                  <a:srgbClr val="FF0000"/>
                </a:solidFill>
              </a:rPr>
              <a:t>г) 36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 smtClean="0">
                <a:solidFill>
                  <a:srgbClr val="FF0000"/>
                </a:solidFill>
              </a:rPr>
              <a:t>.</a:t>
            </a:r>
            <a:endParaRPr lang="ru-RU" sz="18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800" dirty="0" smtClean="0">
                <a:solidFill>
                  <a:srgbClr val="000000"/>
                </a:solidFill>
              </a:rPr>
              <a:t>Чему </a:t>
            </a:r>
            <a:r>
              <a:rPr lang="ru-RU" sz="1800" dirty="0">
                <a:solidFill>
                  <a:srgbClr val="000000"/>
                </a:solidFill>
              </a:rPr>
              <a:t>равна площадь треугольника, если стороны прямоугольника равны 4 см и 3 см?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а) 64 см;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б) 12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;                         </a:t>
            </a:r>
          </a:p>
          <a:p>
            <a:pPr lvl="0"/>
            <a:r>
              <a:rPr lang="ru-RU" sz="1800" b="1" u="sng" dirty="0">
                <a:solidFill>
                  <a:srgbClr val="FF0000"/>
                </a:solidFill>
              </a:rPr>
              <a:t> в) 6 см</a:t>
            </a:r>
            <a:r>
              <a:rPr lang="ru-RU" sz="1800" b="1" u="sng" baseline="30000" dirty="0">
                <a:solidFill>
                  <a:srgbClr val="FF0000"/>
                </a:solidFill>
              </a:rPr>
              <a:t>2</a:t>
            </a:r>
            <a:r>
              <a:rPr lang="ru-RU" sz="1800" b="1" u="sng" dirty="0">
                <a:solidFill>
                  <a:srgbClr val="FF0000"/>
                </a:solidFill>
              </a:rPr>
              <a:t>;</a:t>
            </a:r>
            <a:r>
              <a:rPr lang="ru-RU" sz="1800" b="1" u="sng" baseline="30000" dirty="0">
                <a:solidFill>
                  <a:srgbClr val="FF0000"/>
                </a:solidFill>
              </a:rPr>
              <a:t>      </a:t>
            </a:r>
            <a:endParaRPr lang="ru-RU" sz="1800" b="1" u="sng" dirty="0">
              <a:solidFill>
                <a:srgbClr val="FF0000"/>
              </a:solidFill>
            </a:endParaRP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г) 14 см</a:t>
            </a:r>
            <a:r>
              <a:rPr lang="ru-RU" sz="1800" baseline="30000" dirty="0">
                <a:solidFill>
                  <a:srgbClr val="000000"/>
                </a:solidFill>
              </a:rPr>
              <a:t>2</a:t>
            </a:r>
            <a:r>
              <a:rPr lang="ru-RU" sz="1800" dirty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4365104"/>
            <a:ext cx="1440160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15816" y="4365104"/>
            <a:ext cx="144016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876256" y="4509120"/>
            <a:ext cx="172819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876256" y="4509120"/>
            <a:ext cx="1728192" cy="1080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1546" y="476672"/>
            <a:ext cx="79329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Оценка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4 верных ответа – «5»              2 верных ответа – «3»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 верных ответа – «4»              1 верный ответ – «2»</a:t>
            </a:r>
          </a:p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9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95536" y="404664"/>
            <a:ext cx="8496944" cy="781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5400" b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20000"/>
                  </a:gs>
                  <a:gs pos="100000">
                    <a:srgbClr val="A200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9669176">
            <a:off x="1962541" y="2729778"/>
            <a:ext cx="42813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Анатоль  Франс</a:t>
            </a:r>
          </a:p>
          <a:p>
            <a:pPr lvl="0" algn="ctr">
              <a:defRPr/>
            </a:pP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1844 - 1924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lum bright="24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9304">
            <a:off x="6058164" y="1607595"/>
            <a:ext cx="2566858" cy="4017198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59829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cs typeface="Arial" charset="0"/>
              </a:rPr>
              <a:t>Учиться  можно  только   весело… Чтобы  переваривать    знания,  надо  поглощать  их  с  </a:t>
            </a:r>
            <a:r>
              <a:rPr lang="ru-RU" sz="2800" b="1" i="1" dirty="0" smtClean="0">
                <a:solidFill>
                  <a:srgbClr val="C00000"/>
                </a:solidFill>
                <a:cs typeface="Arial" charset="0"/>
              </a:rPr>
              <a:t>аппетитом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Подведение итогов урока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760" y="1196752"/>
            <a:ext cx="3350176" cy="4536504"/>
          </a:xfrm>
          <a:prstGeom prst="rect">
            <a:avLst/>
          </a:prstGeom>
          <a:noFill/>
        </p:spPr>
        <p:txBody>
          <a:bodyPr wrap="none">
            <a:prstTxWarp prst="textCanDown">
              <a:avLst>
                <a:gd name="adj" fmla="val 753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ЧТО?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9BBB59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КАК?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ГДЕ?</a:t>
            </a:r>
            <a:endParaRPr kumimoji="0" lang="ru-RU" sz="5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169457"/>
            <a:ext cx="45720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Что такое </a:t>
            </a:r>
            <a:r>
              <a:rPr kumimoji="0" lang="ru-RU" sz="4000" b="1" i="0" u="none" strike="noStrike" kern="0" cap="none" spc="0" normalizeH="0" baseline="0" noProof="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ПЛОЩАДЬ?</a:t>
            </a:r>
            <a:endParaRPr kumimoji="0" lang="ru-RU" sz="4000" b="1" i="0" u="none" strike="noStrike" kern="0" cap="none" spc="0" normalizeH="0" baseline="0" noProof="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2753633"/>
            <a:ext cx="47496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находить ПЛОЩАДЬ?</a:t>
            </a:r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3909" y="4082296"/>
            <a:ext cx="503258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Где </a:t>
            </a:r>
            <a:r>
              <a:rPr kumimoji="0" lang="ru-RU" sz="4000" b="1" i="0" u="none" strike="noStrike" kern="0" cap="none" spc="0" normalizeH="0" baseline="0" noProof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применить ФОРМУЛУ ПЛОЩАДИ?</a:t>
            </a:r>
            <a:endParaRPr kumimoji="0" lang="ru-RU" sz="4000" b="1" i="0" u="none" strike="noStrike" kern="0" cap="none" spc="0" normalizeH="0" baseline="0" noProof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4610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Домашнее задание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96752"/>
            <a:ext cx="6912768" cy="504057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Решить задачи различного уровня сложности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772816"/>
            <a:ext cx="8208912" cy="1236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1.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Одна сторона прямоугольника 3см, а другая на 2см больше. Найти площадь прямоугольника.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24812"/>
            <a:ext cx="8208912" cy="1236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2.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Найти периметр прямоугольника, площадь которого равна 30см</a:t>
            </a:r>
            <a:r>
              <a:rPr lang="ru-RU" sz="2000" baseline="30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, а одна из его сторон равна 5см.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488908"/>
            <a:ext cx="8208912" cy="1236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3.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Ширина прямоугольника в 3 раза меньше длины. Найти площадь прямоугольника, если его периметр равен 40 см.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3" y="4359101"/>
            <a:ext cx="8208911" cy="1590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 4.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Из проволоки согнули 2 квадрата. Если их приложить друг к другу, то получится прямоугольник, длины сторон которого равны 4дм и 8дм. Сколько дециметров проволоки истратили на 2 квадрата?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7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Рефлексия</a:t>
            </a:r>
            <a:b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Georgia" pitchFamily="18" charset="0"/>
              </a:rPr>
              <a:t>У каждого учащегося на столе лежат фигуры. Поднимите соответствующий прямоугольник. Оценки за урок из оценочного листа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Красный – все понял, могу помочь 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другим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Голубой </a:t>
            </a:r>
            <a:r>
              <a:rPr lang="ru-RU" b="1" i="1" dirty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– запомню </a:t>
            </a:r>
            <a:r>
              <a:rPr lang="ru-RU" b="1" i="1" dirty="0" smtClean="0">
                <a:solidFill>
                  <a:srgbClr val="00B0F0"/>
                </a:solidFill>
                <a:latin typeface="Times New Roman"/>
                <a:ea typeface="Calibri"/>
                <a:cs typeface="Times New Roman"/>
              </a:rPr>
              <a:t>надолго</a:t>
            </a:r>
            <a:endParaRPr lang="ru-RU" sz="2400" dirty="0">
              <a:solidFill>
                <a:srgbClr val="00B0F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Зеленый – все </a:t>
            </a:r>
            <a:r>
              <a:rPr lang="ru-RU" b="1" i="1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понял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FF9933"/>
                </a:solidFill>
                <a:latin typeface="Times New Roman"/>
                <a:ea typeface="Calibri"/>
                <a:cs typeface="Times New Roman"/>
              </a:rPr>
              <a:t>Оранжевый </a:t>
            </a:r>
            <a:r>
              <a:rPr lang="ru-RU" b="1" i="1" dirty="0">
                <a:solidFill>
                  <a:srgbClr val="FF9933"/>
                </a:solidFill>
                <a:latin typeface="Times New Roman"/>
                <a:ea typeface="Calibri"/>
                <a:cs typeface="Times New Roman"/>
              </a:rPr>
              <a:t>– понял, но нужна </a:t>
            </a:r>
            <a:r>
              <a:rPr lang="ru-RU" b="1" i="1" dirty="0" smtClean="0">
                <a:solidFill>
                  <a:srgbClr val="FF9933"/>
                </a:solidFill>
                <a:latin typeface="Times New Roman"/>
                <a:ea typeface="Calibri"/>
                <a:cs typeface="Times New Roman"/>
              </a:rPr>
              <a:t>помощь</a:t>
            </a:r>
            <a:endParaRPr lang="ru-RU" sz="2400" dirty="0">
              <a:solidFill>
                <a:srgbClr val="FF9933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b="1" i="1" dirty="0" smtClean="0">
                <a:solidFill>
                  <a:srgbClr val="FFFF00"/>
                </a:solidFill>
                <a:latin typeface="Times New Roman"/>
                <a:ea typeface="Calibri"/>
              </a:rPr>
              <a:t>Жёлтый </a:t>
            </a:r>
            <a:r>
              <a:rPr lang="ru-RU" b="1" i="1" dirty="0">
                <a:solidFill>
                  <a:srgbClr val="FFFF00"/>
                </a:solidFill>
                <a:latin typeface="Times New Roman"/>
                <a:ea typeface="Calibri"/>
              </a:rPr>
              <a:t>– ничего не </a:t>
            </a:r>
            <a:r>
              <a:rPr lang="ru-RU" b="1" i="1" dirty="0" smtClean="0">
                <a:solidFill>
                  <a:srgbClr val="FFFF00"/>
                </a:solidFill>
                <a:latin typeface="Times New Roman"/>
                <a:ea typeface="Calibri"/>
              </a:rPr>
              <a:t>понял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46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95536" y="1063774"/>
            <a:ext cx="8424936" cy="781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5400" b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20000"/>
                  </a:gs>
                  <a:gs pos="100000">
                    <a:srgbClr val="A20000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0042" y="4038163"/>
            <a:ext cx="6024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Спасибо  за  урок</a:t>
            </a:r>
            <a:r>
              <a:rPr lang="ru-RU" sz="4000" b="1" dirty="0" smtClean="0">
                <a:solidFill>
                  <a:srgbClr val="C00000"/>
                </a:solidFill>
              </a:rPr>
              <a:t>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623045"/>
            <a:ext cx="7200800" cy="316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Источники для иллюстраций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u="sng" dirty="0" smtClean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  <a:hlinkClick r:id="rId3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http</a:t>
            </a:r>
            <a:r>
              <a:rPr lang="ru-RU" sz="24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3"/>
              </a:rPr>
              <a:t>://www.myshared.ru/slide/1341202/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https://</a:t>
            </a:r>
            <a:r>
              <a:rPr lang="ru-RU" sz="24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infourok.ru/prezentaciya-po-matematike-na-temu-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u="sng" dirty="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  <a:hlinkClick r:id="rId4"/>
              </a:rPr>
              <a:t>ploschad-figuri-klass-shkola-rossii-684614.html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01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Оценочный лист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58479"/>
              </p:ext>
            </p:extLst>
          </p:nvPr>
        </p:nvGraphicFramePr>
        <p:xfrm>
          <a:off x="518864" y="2431792"/>
          <a:ext cx="8229600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633464"/>
                <a:gridCol w="1800200"/>
                <a:gridCol w="17385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Повторение пройденного материала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Исследовательская работа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Проверочный тест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Средняя оценка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82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64807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Повторение пройденного материала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08720"/>
            <a:ext cx="4114800" cy="5073427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Какая фигура изображена на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рисунке 1?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                                  Рис. 1  </a:t>
            </a:r>
            <a:endParaRPr lang="ru-RU" sz="1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Как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называются стороны прямоугольника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Запишите формулу для вычисления периметра прямоугольника.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Найдите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периметр прямоугольника со сторонами 5 см и 2 см. </a:t>
            </a:r>
            <a:endParaRPr lang="ru-RU" sz="12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61656" y="980728"/>
            <a:ext cx="4114800" cy="4968552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Какая фигура изображена на рисунке 2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?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dirty="0" smtClean="0">
                <a:latin typeface="Times New Roman"/>
                <a:ea typeface="Calibri"/>
                <a:cs typeface="Times New Roman"/>
              </a:rPr>
              <a:t>       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                                         Рис.2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Запишите формулу для вычисления периметра квадрата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Найдите периметр квадрата со стороной 3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см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.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988840"/>
            <a:ext cx="216024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2204864"/>
            <a:ext cx="10801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15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924944"/>
            <a:ext cx="4038600" cy="2448272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Прямоугольник 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(1 балл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Длина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ширина  (1 балл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= (a + b) · 2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(1 балл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=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 см  (1 балл)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392288"/>
            <a:ext cx="4038600" cy="2476872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Квадрат  (1 балл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P = 4a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  (1 балл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P </a:t>
            </a:r>
            <a:r>
              <a:rPr lang="en-US" sz="2400" dirty="0">
                <a:latin typeface="Times New Roman" pitchFamily="18" charset="0"/>
                <a:ea typeface="Calibri"/>
                <a:cs typeface="Times New Roman" pitchFamily="18" charset="0"/>
              </a:rPr>
              <a:t>= 12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см  (1 балл)</a:t>
            </a: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46646"/>
            <a:ext cx="8229600" cy="2938338"/>
          </a:xfrm>
        </p:spPr>
        <p:txBody>
          <a:bodyPr/>
          <a:lstStyle/>
          <a:p>
            <a:pPr marL="457200" algn="l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Взаимопроверка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7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баллов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оценка «5»</a:t>
            </a:r>
            <a: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6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баллов – оценка «4»</a:t>
            </a:r>
            <a: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4 балла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– оценка «3»</a:t>
            </a:r>
            <a: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меньше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3 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баллов – оценка «2»</a:t>
            </a:r>
            <a: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71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latin typeface="Georgia" pitchFamily="18" charset="0"/>
              </a:rPr>
              <a:t>Какая величина указывает на то, сколько места занимает прямоугольник на плоскости?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2564904"/>
            <a:ext cx="4896544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54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77888"/>
            <a:ext cx="7776864" cy="1143000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 </a:t>
            </a:r>
            <a:br>
              <a:rPr lang="ru-RU" sz="5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«Площадь </a:t>
            </a:r>
            <a:b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прямоугольника»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403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760" y="620688"/>
            <a:ext cx="3494192" cy="5021180"/>
          </a:xfrm>
          <a:prstGeom prst="rect">
            <a:avLst/>
          </a:prstGeom>
          <a:noFill/>
        </p:spPr>
        <p:txBody>
          <a:bodyPr wrap="none">
            <a:prstTxWarp prst="textCanDown">
              <a:avLst>
                <a:gd name="adj" fmla="val 753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ЧТО?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9BBB59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КАК?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ГДЕ?</a:t>
            </a:r>
            <a:endParaRPr kumimoji="0" lang="ru-RU" sz="5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737409"/>
            <a:ext cx="45720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Что такое </a:t>
            </a:r>
            <a:r>
              <a:rPr kumimoji="0" lang="ru-RU" sz="4000" b="1" i="0" u="none" strike="noStrike" kern="0" cap="none" spc="0" normalizeH="0" baseline="0" noProof="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ПЛОЩАДЬ?</a:t>
            </a:r>
            <a:endParaRPr kumimoji="0" lang="ru-RU" sz="4000" b="1" i="0" u="none" strike="noStrike" kern="0" cap="none" spc="0" normalizeH="0" baseline="0" noProof="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2348880"/>
            <a:ext cx="47496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находить ПЛОЩАДЬ?</a:t>
            </a:r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3909" y="4010288"/>
            <a:ext cx="503258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Где </a:t>
            </a:r>
            <a:r>
              <a:rPr kumimoji="0" lang="ru-RU" sz="4000" b="1" i="0" u="none" strike="noStrike" kern="0" cap="none" spc="0" normalizeH="0" baseline="0" noProof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</a:rPr>
              <a:t>применить ФОРМУЛУ ПЛОЩАДИ?</a:t>
            </a:r>
            <a:endParaRPr kumimoji="0" lang="ru-RU" sz="4000" b="1" i="0" u="none" strike="noStrike" kern="0" cap="none" spc="0" normalizeH="0" baseline="0" noProof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546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6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4022</TotalTime>
  <Words>1050</Words>
  <Application>Microsoft Office PowerPoint</Application>
  <PresentationFormat>Экран (4:3)</PresentationFormat>
  <Paragraphs>257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1_Оформление по умолчанию</vt:lpstr>
      <vt:lpstr>Муниципальное бюджетное общеобразовательное учреждение «Полянская средняя общеобразовательная школа» Спасского муниципального района Республики Татарстан   </vt:lpstr>
      <vt:lpstr>Презентация PowerPoint</vt:lpstr>
      <vt:lpstr>Оценочный лист</vt:lpstr>
      <vt:lpstr>Повторение пройденного материала </vt:lpstr>
      <vt:lpstr> Взаимопроверка 7 баллов – оценка «5» 5 – 6 баллов – оценка «4» 3 – 4 балла – оценка «3» меньше 3 баллов – оценка «2» </vt:lpstr>
      <vt:lpstr>Какая величина указывает на то, сколько места занимает прямоугольник на плоскости?</vt:lpstr>
      <vt:lpstr>   Тема урока:    «Площадь   прямоугольника»</vt:lpstr>
      <vt:lpstr>Презентация PowerPoint</vt:lpstr>
      <vt:lpstr>Презентация PowerPoint</vt:lpstr>
      <vt:lpstr>Единица  измерения  площади</vt:lpstr>
      <vt:lpstr>Проблема!</vt:lpstr>
      <vt:lpstr>Презентация PowerPoint</vt:lpstr>
      <vt:lpstr>Презентация PowerPoint</vt:lpstr>
      <vt:lpstr>Исследовательская работа</vt:lpstr>
      <vt:lpstr>Самопроверка</vt:lpstr>
      <vt:lpstr>Проверочный тест </vt:lpstr>
      <vt:lpstr>Презентация PowerPoint</vt:lpstr>
      <vt:lpstr>Самопроверка</vt:lpstr>
      <vt:lpstr>Презентация PowerPoint</vt:lpstr>
      <vt:lpstr>Подведение итогов урока</vt:lpstr>
      <vt:lpstr>Домашнее задание</vt:lpstr>
      <vt:lpstr>Рефлексия У каждого учащегося на столе лежат фигуры. Поднимите соответствующий прямоугольник. Оценки за урок из оценочного листа</vt:lpstr>
      <vt:lpstr>Презентация PowerPoint</vt:lpstr>
    </vt:vector>
  </TitlesOfParts>
  <Company>МОУ 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160</cp:revision>
  <dcterms:created xsi:type="dcterms:W3CDTF">2008-11-30T08:50:27Z</dcterms:created>
  <dcterms:modified xsi:type="dcterms:W3CDTF">2020-03-01T16:59:03Z</dcterms:modified>
</cp:coreProperties>
</file>