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8" r:id="rId11"/>
    <p:sldId id="265" r:id="rId12"/>
    <p:sldId id="271" r:id="rId13"/>
    <p:sldId id="269" r:id="rId14"/>
    <p:sldId id="266" r:id="rId15"/>
  </p:sldIdLst>
  <p:sldSz cx="9144000" cy="6858000" type="screen4x3"/>
  <p:notesSz cx="6888163" cy="100203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C0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2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cxnSp>
        <p:nvCxnSpPr>
          <p:cNvPr id="4" name="Прямая соединительная линия 7"/>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Прямая соединительная линия 12"/>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Овал 13"/>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28" name="Заголовок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ru-RU" smtClean="0"/>
              <a:t>Образец заголовка</a:t>
            </a:r>
            <a:endParaRPr lang="en-US"/>
          </a:p>
        </p:txBody>
      </p:sp>
      <p:sp>
        <p:nvSpPr>
          <p:cNvPr id="7" name="Дата 14"/>
          <p:cNvSpPr>
            <a:spLocks noGrp="1"/>
          </p:cNvSpPr>
          <p:nvPr>
            <p:ph type="dt" sz="half" idx="10"/>
          </p:nvPr>
        </p:nvSpPr>
        <p:spPr/>
        <p:txBody>
          <a:bodyPr/>
          <a:lstStyle>
            <a:lvl1pPr>
              <a:defRPr/>
            </a:lvl1pPr>
          </a:lstStyle>
          <a:p>
            <a:pPr>
              <a:defRPr/>
            </a:pPr>
            <a:fld id="{A0B54EDA-93DA-4C84-8F80-85854938A684}" type="datetimeFigureOut">
              <a:rPr lang="ru-RU"/>
              <a:pPr>
                <a:defRPr/>
              </a:pPr>
              <a:t>25.10.2018</a:t>
            </a:fld>
            <a:endParaRPr lang="ru-RU"/>
          </a:p>
        </p:txBody>
      </p:sp>
      <p:sp>
        <p:nvSpPr>
          <p:cNvPr id="8" name="Номер слайда 15"/>
          <p:cNvSpPr>
            <a:spLocks noGrp="1"/>
          </p:cNvSpPr>
          <p:nvPr>
            <p:ph type="sldNum" sz="quarter" idx="11"/>
          </p:nvPr>
        </p:nvSpPr>
        <p:spPr/>
        <p:txBody>
          <a:bodyPr/>
          <a:lstStyle>
            <a:lvl1pPr>
              <a:defRPr/>
            </a:lvl1pPr>
          </a:lstStyle>
          <a:p>
            <a:pPr>
              <a:defRPr/>
            </a:pPr>
            <a:fld id="{5DE47992-D05E-429D-B497-13C1F8461D56}" type="slidenum">
              <a:rPr lang="ru-RU"/>
              <a:pPr>
                <a:defRPr/>
              </a:pPr>
              <a:t>‹#›</a:t>
            </a:fld>
            <a:endParaRPr lang="ru-RU"/>
          </a:p>
        </p:txBody>
      </p:sp>
      <p:sp>
        <p:nvSpPr>
          <p:cNvPr id="10" name="Нижний колонтитул 16"/>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DD9CF360-7AFA-4A43-B792-AFD1779A1120}" type="datetimeFigureOut">
              <a:rPr lang="ru-RU"/>
              <a:pPr>
                <a:defRPr/>
              </a:pPr>
              <a:t>25.10.2018</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34C48A97-F123-446A-A47C-1E69A749C858}"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8E53E762-B43C-4C40-A43F-6341950ED287}" type="datetimeFigureOut">
              <a:rPr lang="ru-RU"/>
              <a:pPr>
                <a:defRPr/>
              </a:pPr>
              <a:t>25.10.2018</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2992D6E5-5163-4CD8-8A0E-0BC3EEFDAB71}"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7" name="Заголовок 16"/>
          <p:cNvSpPr>
            <a:spLocks noGrp="1"/>
          </p:cNvSpPr>
          <p:nvPr>
            <p:ph type="title"/>
          </p:nvPr>
        </p:nvSpPr>
        <p:spPr/>
        <p:txBody>
          <a:bodyPr rtlCol="0"/>
          <a:lstStyle/>
          <a:p>
            <a:r>
              <a:rPr lang="ru-RU" smtClean="0"/>
              <a:t>Образец заголовка</a:t>
            </a:r>
            <a:endParaRPr lang="en-US"/>
          </a:p>
        </p:txBody>
      </p:sp>
      <p:sp>
        <p:nvSpPr>
          <p:cNvPr id="4" name="Дата 23"/>
          <p:cNvSpPr>
            <a:spLocks noGrp="1"/>
          </p:cNvSpPr>
          <p:nvPr>
            <p:ph type="dt" sz="half" idx="10"/>
          </p:nvPr>
        </p:nvSpPr>
        <p:spPr/>
        <p:txBody>
          <a:bodyPr/>
          <a:lstStyle>
            <a:lvl1pPr>
              <a:defRPr/>
            </a:lvl1pPr>
          </a:lstStyle>
          <a:p>
            <a:pPr>
              <a:defRPr/>
            </a:pPr>
            <a:fld id="{93B3B599-DD68-4D78-8315-11641FA15E8A}" type="datetimeFigureOut">
              <a:rPr lang="ru-RU"/>
              <a:pPr>
                <a:defRPr/>
              </a:pPr>
              <a:t>25.10.2018</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72F82C86-732F-44FB-8A13-870B1C219214}"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cxnSp>
        <p:nvCxnSpPr>
          <p:cNvPr id="4" name="Прямая соединительная линия 6"/>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ru-RU" smtClean="0"/>
              <a:t>Образец заголовка</a:t>
            </a:r>
            <a:endParaRPr lang="en-US"/>
          </a:p>
        </p:txBody>
      </p:sp>
      <p:sp>
        <p:nvSpPr>
          <p:cNvPr id="3" name="Текст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B98724D-21EE-4B94-A3DC-0C5B0EF96BF0}" type="datetimeFigureOut">
              <a:rPr lang="ru-RU"/>
              <a:pPr>
                <a:defRPr/>
              </a:pPr>
              <a:t>25.10.2018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74E5ADF-4CD7-4F89-9820-9CC634FEA4E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11" name="Содержимое 10"/>
          <p:cNvSpPr>
            <a:spLocks noGrp="1"/>
          </p:cNvSpPr>
          <p:nvPr>
            <p:ph sz="half" idx="1"/>
          </p:nvPr>
        </p:nvSpPr>
        <p:spPr>
          <a:xfrm>
            <a:off x="457200" y="1524000"/>
            <a:ext cx="4059936"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524000"/>
            <a:ext cx="4059936"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3"/>
          <p:cNvSpPr>
            <a:spLocks noGrp="1"/>
          </p:cNvSpPr>
          <p:nvPr>
            <p:ph type="dt" sz="half" idx="10"/>
          </p:nvPr>
        </p:nvSpPr>
        <p:spPr/>
        <p:txBody>
          <a:bodyPr/>
          <a:lstStyle>
            <a:lvl1pPr>
              <a:defRPr/>
            </a:lvl1pPr>
          </a:lstStyle>
          <a:p>
            <a:pPr>
              <a:defRPr/>
            </a:pPr>
            <a:fld id="{04A2F57B-9BE1-49C1-8F78-3329A1C793BA}" type="datetimeFigureOut">
              <a:rPr lang="ru-RU"/>
              <a:pPr>
                <a:defRPr/>
              </a:pPr>
              <a:t>25.10.2018</a:t>
            </a:fld>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B709AE89-24C5-4814-BAC6-3C17C3C82F1A}"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cxnSp>
        <p:nvCxnSpPr>
          <p:cNvPr id="7" name="Прямая соединительная линия 9"/>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16"/>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4" name="Содержимое 33"/>
          <p:cNvSpPr>
            <a:spLocks noGrp="1"/>
          </p:cNvSpPr>
          <p:nvPr>
            <p:ph sz="quarter" idx="4"/>
          </p:nvPr>
        </p:nvSpPr>
        <p:spPr>
          <a:xfrm>
            <a:off x="4649788" y="2201896"/>
            <a:ext cx="4038600"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 name="Заголовок 1"/>
          <p:cNvSpPr>
            <a:spLocks noGrp="1"/>
          </p:cNvSpPr>
          <p:nvPr>
            <p:ph type="title"/>
          </p:nvPr>
        </p:nvSpPr>
        <p:spPr>
          <a:xfrm>
            <a:off x="457200" y="155448"/>
            <a:ext cx="8229600" cy="1143000"/>
          </a:xfrm>
        </p:spPr>
        <p:txBody>
          <a:bodyPr/>
          <a:lstStyle>
            <a:lvl1pPr>
              <a:defRPr/>
            </a:lvl1pPr>
          </a:lstStyle>
          <a:p>
            <a:r>
              <a:rPr lang="ru-RU" smtClean="0"/>
              <a:t>Образец заголовка</a:t>
            </a:r>
            <a:endParaRPr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9" name="Номер слайда 8"/>
          <p:cNvSpPr>
            <a:spLocks noGrp="1"/>
          </p:cNvSpPr>
          <p:nvPr>
            <p:ph type="sldNum" sz="quarter" idx="10"/>
          </p:nvPr>
        </p:nvSpPr>
        <p:spPr/>
        <p:txBody>
          <a:bodyPr/>
          <a:lstStyle>
            <a:lvl1pPr>
              <a:defRPr/>
            </a:lvl1pPr>
          </a:lstStyle>
          <a:p>
            <a:pPr>
              <a:defRPr/>
            </a:pPr>
            <a:fld id="{69CA4C60-34AF-4A7E-B724-B76AB8CB0B7D}" type="slidenum">
              <a:rPr lang="ru-RU"/>
              <a:pPr>
                <a:defRPr/>
              </a:pPr>
              <a:t>‹#›</a:t>
            </a:fld>
            <a:endParaRPr lang="ru-RU"/>
          </a:p>
        </p:txBody>
      </p:sp>
      <p:sp>
        <p:nvSpPr>
          <p:cNvPr id="10" name="Нижний колонтитул 7"/>
          <p:cNvSpPr>
            <a:spLocks noGrp="1"/>
          </p:cNvSpPr>
          <p:nvPr>
            <p:ph type="ftr" sz="quarter" idx="11"/>
          </p:nvPr>
        </p:nvSpPr>
        <p:spPr/>
        <p:txBody>
          <a:bodyPr/>
          <a:lstStyle>
            <a:lvl1pPr>
              <a:defRPr/>
            </a:lvl1pPr>
          </a:lstStyle>
          <a:p>
            <a:pPr>
              <a:defRPr/>
            </a:pPr>
            <a:endParaRPr lang="ru-RU"/>
          </a:p>
        </p:txBody>
      </p:sp>
      <p:sp>
        <p:nvSpPr>
          <p:cNvPr id="11" name="Дата 6"/>
          <p:cNvSpPr>
            <a:spLocks noGrp="1"/>
          </p:cNvSpPr>
          <p:nvPr>
            <p:ph type="dt" sz="half" idx="12"/>
          </p:nvPr>
        </p:nvSpPr>
        <p:spPr/>
        <p:txBody>
          <a:bodyPr/>
          <a:lstStyle>
            <a:lvl1pPr>
              <a:defRPr/>
            </a:lvl1pPr>
          </a:lstStyle>
          <a:p>
            <a:pPr>
              <a:defRPr/>
            </a:pPr>
            <a:fld id="{0F886ABF-3ECF-44CE-9065-F6C898A1764A}" type="datetimeFigureOut">
              <a:rPr lang="ru-RU"/>
              <a:pPr>
                <a:defRPr/>
              </a:pPr>
              <a:t>25.10.2018</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23"/>
          <p:cNvSpPr>
            <a:spLocks noGrp="1"/>
          </p:cNvSpPr>
          <p:nvPr>
            <p:ph type="dt" sz="half" idx="10"/>
          </p:nvPr>
        </p:nvSpPr>
        <p:spPr/>
        <p:txBody>
          <a:bodyPr/>
          <a:lstStyle>
            <a:lvl1pPr>
              <a:defRPr/>
            </a:lvl1pPr>
          </a:lstStyle>
          <a:p>
            <a:pPr>
              <a:defRPr/>
            </a:pPr>
            <a:fld id="{6AFDF2A2-BD87-426B-8DDF-42E185401C54}" type="datetimeFigureOut">
              <a:rPr lang="ru-RU"/>
              <a:pPr>
                <a:defRPr/>
              </a:pPr>
              <a:t>25.10.2018</a:t>
            </a:fld>
            <a:endParaRPr lang="ru-RU"/>
          </a:p>
        </p:txBody>
      </p:sp>
      <p:sp>
        <p:nvSpPr>
          <p:cNvPr id="4" name="Нижний колонтитул 9"/>
          <p:cNvSpPr>
            <a:spLocks noGrp="1"/>
          </p:cNvSpPr>
          <p:nvPr>
            <p:ph type="ftr" sz="quarter" idx="11"/>
          </p:nvPr>
        </p:nvSpPr>
        <p:spPr/>
        <p:txBody>
          <a:bodyPr/>
          <a:lstStyle>
            <a:lvl1pPr>
              <a:defRPr/>
            </a:lvl1pPr>
          </a:lstStyle>
          <a:p>
            <a:pPr>
              <a:defRPr/>
            </a:pPr>
            <a:endParaRPr lang="ru-RU"/>
          </a:p>
        </p:txBody>
      </p:sp>
      <p:sp>
        <p:nvSpPr>
          <p:cNvPr id="5" name="Номер слайда 21"/>
          <p:cNvSpPr>
            <a:spLocks noGrp="1"/>
          </p:cNvSpPr>
          <p:nvPr>
            <p:ph type="sldNum" sz="quarter" idx="12"/>
          </p:nvPr>
        </p:nvSpPr>
        <p:spPr/>
        <p:txBody>
          <a:bodyPr/>
          <a:lstStyle>
            <a:lvl1pPr>
              <a:defRPr/>
            </a:lvl1pPr>
          </a:lstStyle>
          <a:p>
            <a:pPr>
              <a:defRPr/>
            </a:pPr>
            <a:fld id="{0A4D952E-B0B9-46F7-97E6-4149C22E5D70}"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23"/>
          <p:cNvSpPr>
            <a:spLocks noGrp="1"/>
          </p:cNvSpPr>
          <p:nvPr>
            <p:ph type="dt" sz="half" idx="10"/>
          </p:nvPr>
        </p:nvSpPr>
        <p:spPr/>
        <p:txBody>
          <a:bodyPr/>
          <a:lstStyle>
            <a:lvl1pPr>
              <a:defRPr/>
            </a:lvl1pPr>
          </a:lstStyle>
          <a:p>
            <a:pPr>
              <a:defRPr/>
            </a:pPr>
            <a:fld id="{58C16D7B-2618-4EB5-9E51-2F70AEA2D687}" type="datetimeFigureOut">
              <a:rPr lang="ru-RU"/>
              <a:pPr>
                <a:defRPr/>
              </a:pPr>
              <a:t>25.10.2018</a:t>
            </a:fld>
            <a:endParaRPr lang="ru-RU"/>
          </a:p>
        </p:txBody>
      </p:sp>
      <p:sp>
        <p:nvSpPr>
          <p:cNvPr id="3" name="Нижний колонтитул 9"/>
          <p:cNvSpPr>
            <a:spLocks noGrp="1"/>
          </p:cNvSpPr>
          <p:nvPr>
            <p:ph type="ftr" sz="quarter" idx="11"/>
          </p:nvPr>
        </p:nvSpPr>
        <p:spPr/>
        <p:txBody>
          <a:bodyPr/>
          <a:lstStyle>
            <a:lvl1pPr>
              <a:defRPr/>
            </a:lvl1pPr>
          </a:lstStyle>
          <a:p>
            <a:pPr>
              <a:defRPr/>
            </a:pPr>
            <a:endParaRPr lang="ru-RU"/>
          </a:p>
        </p:txBody>
      </p:sp>
      <p:sp>
        <p:nvSpPr>
          <p:cNvPr id="4" name="Номер слайда 21"/>
          <p:cNvSpPr>
            <a:spLocks noGrp="1"/>
          </p:cNvSpPr>
          <p:nvPr>
            <p:ph type="sldNum" sz="quarter" idx="12"/>
          </p:nvPr>
        </p:nvSpPr>
        <p:spPr/>
        <p:txBody>
          <a:bodyPr/>
          <a:lstStyle>
            <a:lvl1pPr>
              <a:defRPr/>
            </a:lvl1pPr>
          </a:lstStyle>
          <a:p>
            <a:pPr>
              <a:defRPr/>
            </a:pPr>
            <a:fld id="{551C8BB8-2CA5-4D08-A353-7DE90CE9BBD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 name="Текст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ru-RU" smtClean="0"/>
              <a:t>Образец заголовка</a:t>
            </a:r>
            <a:endParaRPr lang="en-US"/>
          </a:p>
        </p:txBody>
      </p:sp>
      <p:sp>
        <p:nvSpPr>
          <p:cNvPr id="5" name="Дата 23"/>
          <p:cNvSpPr>
            <a:spLocks noGrp="1"/>
          </p:cNvSpPr>
          <p:nvPr>
            <p:ph type="dt" sz="half" idx="10"/>
          </p:nvPr>
        </p:nvSpPr>
        <p:spPr/>
        <p:txBody>
          <a:bodyPr/>
          <a:lstStyle>
            <a:lvl1pPr>
              <a:defRPr/>
            </a:lvl1pPr>
          </a:lstStyle>
          <a:p>
            <a:pPr>
              <a:defRPr/>
            </a:pPr>
            <a:fld id="{D4E627DA-0D1B-4F68-BF6C-251DD4951F6C}" type="datetimeFigureOut">
              <a:rPr lang="ru-RU"/>
              <a:pPr>
                <a:defRPr/>
              </a:pPr>
              <a:t>25.10.2018</a:t>
            </a:fld>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1D9181DA-3914-4811-AD49-6129420F0FAC}"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ru-RU" smtClean="0"/>
              <a:t>Образец заголовка</a:t>
            </a:r>
            <a:endParaRPr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ru-RU" noProof="0" smtClean="0"/>
              <a:t>Вставка рисунка</a:t>
            </a:r>
            <a:endParaRPr lang="en-US" noProof="0"/>
          </a:p>
        </p:txBody>
      </p:sp>
      <p:sp>
        <p:nvSpPr>
          <p:cNvPr id="4" name="Текст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ru-RU" smtClean="0"/>
              <a:t>Образец текста</a:t>
            </a:r>
          </a:p>
        </p:txBody>
      </p:sp>
      <p:sp>
        <p:nvSpPr>
          <p:cNvPr id="5" name="Дата 23"/>
          <p:cNvSpPr>
            <a:spLocks noGrp="1"/>
          </p:cNvSpPr>
          <p:nvPr>
            <p:ph type="dt" sz="half" idx="10"/>
          </p:nvPr>
        </p:nvSpPr>
        <p:spPr/>
        <p:txBody>
          <a:bodyPr/>
          <a:lstStyle>
            <a:lvl1pPr>
              <a:defRPr/>
            </a:lvl1pPr>
          </a:lstStyle>
          <a:p>
            <a:pPr>
              <a:defRPr/>
            </a:pPr>
            <a:fld id="{1FD1174B-74F2-432D-B247-8733E5B0F4FF}" type="datetimeFigureOut">
              <a:rPr lang="ru-RU"/>
              <a:pPr>
                <a:defRPr/>
              </a:pPr>
              <a:t>25.10.2018</a:t>
            </a:fld>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6C60E50D-31F3-4F0B-BB0C-B9987C02541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Текст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4" name="Дата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cs typeface="+mn-cs"/>
              </a:defRPr>
            </a:lvl1pPr>
          </a:lstStyle>
          <a:p>
            <a:pPr>
              <a:defRPr/>
            </a:pPr>
            <a:fld id="{4E4E3C0A-6642-475E-B061-085C065B42E6}" type="datetimeFigureOut">
              <a:rPr lang="ru-RU"/>
              <a:pPr>
                <a:defRPr/>
              </a:pPr>
              <a:t>25.10.2018</a:t>
            </a:fld>
            <a:endParaRPr lang="ru-RU"/>
          </a:p>
        </p:txBody>
      </p:sp>
      <p:sp>
        <p:nvSpPr>
          <p:cNvPr id="10" name="Нижний колонтитул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cs typeface="+mn-cs"/>
              </a:defRPr>
            </a:lvl1pPr>
          </a:lstStyle>
          <a:p>
            <a:pPr>
              <a:defRPr/>
            </a:pPr>
            <a:endParaRPr lang="ru-RU"/>
          </a:p>
        </p:txBody>
      </p:sp>
      <p:sp>
        <p:nvSpPr>
          <p:cNvPr id="22" name="Номер слайда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a:solidFill>
                  <a:schemeClr val="tx2"/>
                </a:solidFill>
                <a:latin typeface="+mn-lt"/>
                <a:cs typeface="+mn-cs"/>
              </a:defRPr>
            </a:lvl1pPr>
          </a:lstStyle>
          <a:p>
            <a:pPr>
              <a:defRPr/>
            </a:pPr>
            <a:fld id="{C5E24592-ADD9-4CD2-99E9-05E0B345F224}" type="slidenum">
              <a:rPr lang="ru-RU"/>
              <a:pPr>
                <a:defRPr/>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ru-RU" smtClean="0"/>
              <a:t>Образец заголовка</a:t>
            </a:r>
            <a:endParaRPr lang="en-US"/>
          </a:p>
        </p:txBody>
      </p:sp>
    </p:spTree>
  </p:cSld>
  <p:clrMap bg1="dk1" tx1="lt1" bg2="dk2" tx2="lt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74" r:id="rId5"/>
    <p:sldLayoutId id="2147483669" r:id="rId6"/>
    <p:sldLayoutId id="2147483668" r:id="rId7"/>
    <p:sldLayoutId id="2147483667" r:id="rId8"/>
    <p:sldLayoutId id="2147483666" r:id="rId9"/>
    <p:sldLayoutId id="2147483665" r:id="rId10"/>
    <p:sldLayoutId id="2147483664" r:id="rId11"/>
  </p:sldLayoutIdLst>
  <p:txStyles>
    <p:titleStyle>
      <a:lvl1pPr algn="l" rtl="0" eaLnBrk="0" fontAlgn="base" hangingPunct="0">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eaLnBrk="0" fontAlgn="base" hangingPunct="0">
        <a:spcBef>
          <a:spcPct val="0"/>
        </a:spcBef>
        <a:spcAft>
          <a:spcPct val="0"/>
        </a:spcAft>
        <a:defRPr sz="4200">
          <a:solidFill>
            <a:srgbClr val="F9F9F9"/>
          </a:solidFill>
          <a:latin typeface="Franklin Gothic Medium" pitchFamily="34" charset="0"/>
        </a:defRPr>
      </a:lvl2pPr>
      <a:lvl3pPr algn="l" rtl="0" eaLnBrk="0" fontAlgn="base" hangingPunct="0">
        <a:spcBef>
          <a:spcPct val="0"/>
        </a:spcBef>
        <a:spcAft>
          <a:spcPct val="0"/>
        </a:spcAft>
        <a:defRPr sz="4200">
          <a:solidFill>
            <a:srgbClr val="F9F9F9"/>
          </a:solidFill>
          <a:latin typeface="Franklin Gothic Medium" pitchFamily="34" charset="0"/>
        </a:defRPr>
      </a:lvl3pPr>
      <a:lvl4pPr algn="l" rtl="0" eaLnBrk="0" fontAlgn="base" hangingPunct="0">
        <a:spcBef>
          <a:spcPct val="0"/>
        </a:spcBef>
        <a:spcAft>
          <a:spcPct val="0"/>
        </a:spcAft>
        <a:defRPr sz="4200">
          <a:solidFill>
            <a:srgbClr val="F9F9F9"/>
          </a:solidFill>
          <a:latin typeface="Franklin Gothic Medium" pitchFamily="34" charset="0"/>
        </a:defRPr>
      </a:lvl4pPr>
      <a:lvl5pPr algn="l" rtl="0" eaLnBrk="0" fontAlgn="base" hangingPunct="0">
        <a:spcBef>
          <a:spcPct val="0"/>
        </a:spcBef>
        <a:spcAft>
          <a:spcPct val="0"/>
        </a:spcAft>
        <a:defRPr sz="4200">
          <a:solidFill>
            <a:srgbClr val="F9F9F9"/>
          </a:solidFill>
          <a:latin typeface="Franklin Gothic Medium" pitchFamily="34" charset="0"/>
        </a:defRPr>
      </a:lvl5pPr>
      <a:lvl6pPr marL="457200" algn="l" rtl="0" fontAlgn="base">
        <a:spcBef>
          <a:spcPct val="0"/>
        </a:spcBef>
        <a:spcAft>
          <a:spcPct val="0"/>
        </a:spcAft>
        <a:defRPr sz="4200">
          <a:solidFill>
            <a:srgbClr val="F9F9F9"/>
          </a:solidFill>
          <a:latin typeface="Franklin Gothic Medium" pitchFamily="34" charset="0"/>
        </a:defRPr>
      </a:lvl6pPr>
      <a:lvl7pPr marL="914400" algn="l" rtl="0" fontAlgn="base">
        <a:spcBef>
          <a:spcPct val="0"/>
        </a:spcBef>
        <a:spcAft>
          <a:spcPct val="0"/>
        </a:spcAft>
        <a:defRPr sz="4200">
          <a:solidFill>
            <a:srgbClr val="F9F9F9"/>
          </a:solidFill>
          <a:latin typeface="Franklin Gothic Medium" pitchFamily="34" charset="0"/>
        </a:defRPr>
      </a:lvl7pPr>
      <a:lvl8pPr marL="1371600" algn="l" rtl="0" fontAlgn="base">
        <a:spcBef>
          <a:spcPct val="0"/>
        </a:spcBef>
        <a:spcAft>
          <a:spcPct val="0"/>
        </a:spcAft>
        <a:defRPr sz="4200">
          <a:solidFill>
            <a:srgbClr val="F9F9F9"/>
          </a:solidFill>
          <a:latin typeface="Franklin Gothic Medium" pitchFamily="34" charset="0"/>
        </a:defRPr>
      </a:lvl8pPr>
      <a:lvl9pPr marL="1828800" algn="l" rtl="0" fontAlgn="base">
        <a:spcBef>
          <a:spcPct val="0"/>
        </a:spcBef>
        <a:spcAft>
          <a:spcPct val="0"/>
        </a:spcAft>
        <a:defRPr sz="4200">
          <a:solidFill>
            <a:srgbClr val="F9F9F9"/>
          </a:solidFill>
          <a:latin typeface="Franklin Gothic Medium" pitchFamily="34" charset="0"/>
        </a:defRPr>
      </a:lvl9pPr>
    </p:titleStyle>
    <p:bodyStyle>
      <a:lvl1pPr marL="273050" indent="-273050" algn="l" rtl="0" eaLnBrk="0" fontAlgn="base" hangingPunct="0">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eaLnBrk="0" fontAlgn="base" hangingPunct="0">
        <a:spcBef>
          <a:spcPts val="300"/>
        </a:spcBef>
        <a:spcAft>
          <a:spcPct val="0"/>
        </a:spcAft>
        <a:buClr>
          <a:srgbClr val="D6903D"/>
        </a:buClr>
        <a:buSzPct val="85000"/>
        <a:buFont typeface="Wingdings 2" pitchFamily="18" charset="2"/>
        <a:buChar char=""/>
        <a:defRPr sz="2400" kern="1200">
          <a:solidFill>
            <a:schemeClr val="tx2"/>
          </a:solidFill>
          <a:latin typeface="+mn-lt"/>
          <a:ea typeface="+mn-ea"/>
          <a:cs typeface="+mn-cs"/>
        </a:defRPr>
      </a:lvl2pPr>
      <a:lvl3pPr marL="1004888" indent="-228600" algn="l" rtl="0" eaLnBrk="0" fontAlgn="base" hangingPunct="0">
        <a:spcBef>
          <a:spcPts val="300"/>
        </a:spcBef>
        <a:spcAft>
          <a:spcPct val="0"/>
        </a:spcAft>
        <a:buClr>
          <a:srgbClr val="B37732"/>
        </a:buClr>
        <a:buSzPct val="85000"/>
        <a:buFont typeface="Wingdings 2" pitchFamily="18" charset="2"/>
        <a:buChar char=""/>
        <a:defRPr sz="2100" kern="1200">
          <a:solidFill>
            <a:schemeClr val="tx1"/>
          </a:solidFill>
          <a:latin typeface="+mn-lt"/>
          <a:ea typeface="+mn-ea"/>
          <a:cs typeface="+mn-cs"/>
        </a:defRPr>
      </a:lvl3pPr>
      <a:lvl4pPr marL="1279525" indent="-228600" algn="l" rtl="0" eaLnBrk="0" fontAlgn="base" hangingPunct="0">
        <a:spcBef>
          <a:spcPts val="300"/>
        </a:spcBef>
        <a:spcAft>
          <a:spcPct val="0"/>
        </a:spcAft>
        <a:buClr>
          <a:srgbClr val="D6903D"/>
        </a:buClr>
        <a:buSzPct val="85000"/>
        <a:buFont typeface="Wingdings 2" pitchFamily="18" charset="2"/>
        <a:buChar char=""/>
        <a:defRPr sz="1900" kern="1200">
          <a:solidFill>
            <a:schemeClr val="tx1"/>
          </a:solidFill>
          <a:latin typeface="+mn-lt"/>
          <a:ea typeface="+mn-ea"/>
          <a:cs typeface="+mn-cs"/>
        </a:defRPr>
      </a:lvl4pPr>
      <a:lvl5pPr marL="1554163" indent="-228600" algn="l" rtl="0" eaLnBrk="0" fontAlgn="base" hangingPunct="0">
        <a:spcBef>
          <a:spcPts val="338"/>
        </a:spcBef>
        <a:spcAft>
          <a:spcPct val="0"/>
        </a:spcAft>
        <a:buClr>
          <a:srgbClr val="D6903D"/>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images.yandex.ru/yandsearch?source=psearch&amp;text=%D0%BF%D1%80%D0%B5%D0%B7%D0%B5%D0%BD%D1%82%D0%B0%D1%86%D0%B8%D0%B8%20%D0%BF%D0%BE%20%D1%84.%20%D0%BD%D0%B0%D0%B9%D1%82%D0%B8%D0%BD%D0%B3%D0%B5%D0%B9%D0%BB&amp;pos=6&amp;rpt=simage&amp;lr=55&amp;uinfo=ww-1263-wh-884-fw-1038-fh-598-pd-1&amp;img_url=http://www.solarnavigator.net/history/explorers_history/florence_nightingale_lady_of_the_lamp.jpg"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219200"/>
          </a:xfrm>
        </p:spPr>
        <p:txBody>
          <a:bodyPr>
            <a:noAutofit/>
          </a:bodyPr>
          <a:lstStyle/>
          <a:p>
            <a:pPr algn="ctr" eaLnBrk="1" fontAlgn="auto" hangingPunct="1">
              <a:spcAft>
                <a:spcPts val="0"/>
              </a:spcAft>
              <a:defRPr/>
            </a:pPr>
            <a:r>
              <a:rPr lang="ru-RU" sz="4000" dirty="0">
                <a:solidFill>
                  <a:srgbClr val="00B0F0"/>
                </a:solidFill>
              </a:rPr>
              <a:t>«История развития сестринского дела»</a:t>
            </a:r>
          </a:p>
        </p:txBody>
      </p:sp>
      <p:sp>
        <p:nvSpPr>
          <p:cNvPr id="13315" name="TextBox 2"/>
          <p:cNvSpPr txBox="1">
            <a:spLocks noChangeArrowheads="1"/>
          </p:cNvSpPr>
          <p:nvPr/>
        </p:nvSpPr>
        <p:spPr bwMode="auto">
          <a:xfrm flipH="1">
            <a:off x="8826500" y="6310313"/>
            <a:ext cx="317500" cy="517525"/>
          </a:xfrm>
          <a:prstGeom prst="rect">
            <a:avLst/>
          </a:prstGeom>
          <a:noFill/>
          <a:ln w="9525">
            <a:noFill/>
            <a:miter lim="800000"/>
            <a:headEnd/>
            <a:tailEnd/>
          </a:ln>
        </p:spPr>
        <p:txBody>
          <a:bodyPr>
            <a:spAutoFit/>
          </a:bodyPr>
          <a:lstStyle/>
          <a:p>
            <a:endParaRPr lang="ru-RU" sz="1400">
              <a:latin typeface="Franklin Gothic Book" pitchFamily="34" charset="0"/>
            </a:endParaRPr>
          </a:p>
          <a:p>
            <a:endParaRPr lang="ru-RU" sz="1400">
              <a:latin typeface="Franklin Gothic Book" pitchFamily="34" charset="0"/>
            </a:endParaRPr>
          </a:p>
        </p:txBody>
      </p:sp>
      <p:pic>
        <p:nvPicPr>
          <p:cNvPr id="13316" name="Picture 5" descr="article-0-0045255700000258-790_472x596">
            <a:hlinkClick r:id="rId2"/>
          </p:cNvPr>
          <p:cNvPicPr>
            <a:picLocks noChangeAspect="1" noChangeArrowheads="1"/>
          </p:cNvPicPr>
          <p:nvPr/>
        </p:nvPicPr>
        <p:blipFill>
          <a:blip r:embed="rId3"/>
          <a:srcRect/>
          <a:stretch>
            <a:fillRect/>
          </a:stretch>
        </p:blipFill>
        <p:spPr bwMode="auto">
          <a:xfrm>
            <a:off x="2483991" y="1644923"/>
            <a:ext cx="4210050" cy="4889500"/>
          </a:xfrm>
          <a:prstGeom prst="rect">
            <a:avLst/>
          </a:prstGeom>
          <a:noFill/>
          <a:ln w="9525">
            <a:noFill/>
            <a:miter lim="800000"/>
            <a:headEnd/>
            <a:tailEnd/>
          </a:ln>
        </p:spPr>
      </p:pic>
      <p:sp>
        <p:nvSpPr>
          <p:cNvPr id="3" name="Объект 2"/>
          <p:cNvSpPr>
            <a:spLocks noGrp="1"/>
          </p:cNvSpPr>
          <p:nvPr>
            <p:ph idx="1"/>
          </p:nvPr>
        </p:nvSpPr>
        <p:spPr>
          <a:xfrm>
            <a:off x="8604448" y="6021288"/>
            <a:ext cx="82352" cy="74712"/>
          </a:xfrm>
        </p:spPr>
        <p:txBody>
          <a:bodyPr/>
          <a:lstStyle/>
          <a:p>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bwMode="auto">
          <a:xfrm>
            <a:off x="457200" y="152400"/>
            <a:ext cx="8229600" cy="684213"/>
          </a:xfrm>
          <a:ln w="9525"/>
        </p:spPr>
        <p:txBody>
          <a:bodyPr wrap="square" lIns="91440" tIns="45720" rIns="91440" bIns="45720" numCol="1" compatLnSpc="1">
            <a:prstTxWarp prst="textNoShape">
              <a:avLst/>
            </a:prstTxWarp>
          </a:bodyPr>
          <a:lstStyle/>
          <a:p>
            <a:pPr algn="ctr" eaLnBrk="1" hangingPunct="1">
              <a:defRPr/>
            </a:pPr>
            <a:r>
              <a:rPr lang="ru-RU" sz="2400" smtClean="0">
                <a:ln>
                  <a:noFill/>
                </a:ln>
                <a:effectLst/>
              </a:rPr>
              <a:t>Памятник Флоренс Найтингейл</a:t>
            </a:r>
          </a:p>
        </p:txBody>
      </p:sp>
      <p:sp>
        <p:nvSpPr>
          <p:cNvPr id="22530" name="Rectangle 3"/>
          <p:cNvSpPr>
            <a:spLocks noGrp="1"/>
          </p:cNvSpPr>
          <p:nvPr>
            <p:ph type="body" idx="1"/>
          </p:nvPr>
        </p:nvSpPr>
        <p:spPr>
          <a:xfrm>
            <a:off x="457200" y="1447800"/>
            <a:ext cx="8229600" cy="4678363"/>
          </a:xfrm>
        </p:spPr>
        <p:txBody>
          <a:bodyPr/>
          <a:lstStyle/>
          <a:p>
            <a:pPr eaLnBrk="1" hangingPunct="1"/>
            <a:endParaRPr lang="ru-RU" smtClean="0"/>
          </a:p>
        </p:txBody>
      </p:sp>
      <p:pic>
        <p:nvPicPr>
          <p:cNvPr id="22531" name="Picture 5" descr="img16"/>
          <p:cNvPicPr>
            <a:picLocks noChangeAspect="1" noChangeArrowheads="1"/>
          </p:cNvPicPr>
          <p:nvPr/>
        </p:nvPicPr>
        <p:blipFill>
          <a:blip r:embed="rId2"/>
          <a:srcRect/>
          <a:stretch>
            <a:fillRect/>
          </a:stretch>
        </p:blipFill>
        <p:spPr bwMode="auto">
          <a:xfrm>
            <a:off x="539750" y="1412875"/>
            <a:ext cx="3228975" cy="4295775"/>
          </a:xfrm>
          <a:prstGeom prst="rect">
            <a:avLst/>
          </a:prstGeom>
          <a:noFill/>
          <a:ln w="9525">
            <a:noFill/>
            <a:miter lim="800000"/>
            <a:headEnd/>
            <a:tailEnd/>
          </a:ln>
        </p:spPr>
      </p:pic>
      <p:pic>
        <p:nvPicPr>
          <p:cNvPr id="22532" name="Picture 7" descr="05"/>
          <p:cNvPicPr>
            <a:picLocks noChangeAspect="1" noChangeArrowheads="1"/>
          </p:cNvPicPr>
          <p:nvPr/>
        </p:nvPicPr>
        <p:blipFill>
          <a:blip r:embed="rId3"/>
          <a:srcRect/>
          <a:stretch>
            <a:fillRect/>
          </a:stretch>
        </p:blipFill>
        <p:spPr bwMode="auto">
          <a:xfrm>
            <a:off x="5795963" y="1484313"/>
            <a:ext cx="2809875" cy="51435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Содержимое 3" descr="b.jpg"/>
          <p:cNvPicPr>
            <a:picLocks noGrp="1" noChangeAspect="1"/>
          </p:cNvPicPr>
          <p:nvPr>
            <p:ph idx="1"/>
          </p:nvPr>
        </p:nvPicPr>
        <p:blipFill>
          <a:blip r:embed="rId2"/>
          <a:srcRect/>
          <a:stretch>
            <a:fillRect/>
          </a:stretch>
        </p:blipFill>
        <p:spPr>
          <a:xfrm>
            <a:off x="1619250" y="2420938"/>
            <a:ext cx="5805488" cy="3960812"/>
          </a:xfrm>
        </p:spPr>
      </p:pic>
      <p:sp>
        <p:nvSpPr>
          <p:cNvPr id="2" name="Заголовок 1"/>
          <p:cNvSpPr>
            <a:spLocks noGrp="1"/>
          </p:cNvSpPr>
          <p:nvPr>
            <p:ph type="title"/>
          </p:nvPr>
        </p:nvSpPr>
        <p:spPr>
          <a:xfrm>
            <a:off x="467544" y="1196752"/>
            <a:ext cx="8229600" cy="1219200"/>
          </a:xfrm>
        </p:spPr>
        <p:txBody>
          <a:bodyPr>
            <a:normAutofit fontScale="90000"/>
          </a:bodyPr>
          <a:lstStyle/>
          <a:p>
            <a:pPr eaLnBrk="1" fontAlgn="auto" hangingPunct="1">
              <a:spcAft>
                <a:spcPts val="0"/>
              </a:spcAft>
              <a:defRPr/>
            </a:pPr>
            <a:r>
              <a:rPr lang="ru-RU" sz="2000" smtClean="0"/>
              <a:t>На собранную во время войны большую сумму денег, на которые в 1860 была организована первая в мире школа сестёр милосердия при больнице Святого Фомы в Лондоне.  Отбор в школу медсестер был строжайший. Сестрам обеспечивалось полное пропитание, жилье и деньги на карманные расходы, но на каждую из них заводился строгий протокол по поведению. Если сестра замечалась в недобросовестном уходе за больным, грубом обращении или еще в чем - либо предосудительном, из школы и госпиталя она изгонялась немедленно. </a:t>
            </a:r>
            <a:endParaRPr lang="ru-RU" sz="2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Содержимое 3" descr="829039333.jpg"/>
          <p:cNvPicPr>
            <a:picLocks noGrp="1" noChangeAspect="1"/>
          </p:cNvPicPr>
          <p:nvPr>
            <p:ph idx="4294967295"/>
          </p:nvPr>
        </p:nvPicPr>
        <p:blipFill>
          <a:blip r:embed="rId2"/>
          <a:srcRect/>
          <a:stretch>
            <a:fillRect/>
          </a:stretch>
        </p:blipFill>
        <p:spPr>
          <a:xfrm>
            <a:off x="2286000" y="1524000"/>
            <a:ext cx="4572000" cy="4572000"/>
          </a:xfrm>
        </p:spPr>
      </p:pic>
      <p:sp>
        <p:nvSpPr>
          <p:cNvPr id="3" name="Заголовок 2"/>
          <p:cNvSpPr>
            <a:spLocks noGrp="1"/>
          </p:cNvSpPr>
          <p:nvPr>
            <p:ph type="title" idx="4294967295"/>
          </p:nvPr>
        </p:nvSpPr>
        <p:spPr/>
        <p:txBody>
          <a:bodyPr rtlCol="0">
            <a:normAutofit fontScale="90000"/>
          </a:bodyPr>
          <a:lstStyle/>
          <a:p>
            <a:pPr eaLnBrk="1" fontAlgn="auto" hangingPunct="1">
              <a:spcAft>
                <a:spcPts val="0"/>
              </a:spcAft>
              <a:defRPr/>
            </a:pPr>
            <a:r>
              <a:rPr lang="ru-RU" sz="2800" smtClean="0">
                <a:solidFill>
                  <a:srgbClr val="FF0000"/>
                </a:solidFill>
              </a:rPr>
              <a:t>12 мая в день рождения Флоренс весь мир празднует Международный день медицинской сестры. </a:t>
            </a:r>
            <a:r>
              <a:rPr lang="ru-RU" sz="2800" smtClean="0"/>
              <a:t> </a:t>
            </a:r>
            <a:br>
              <a:rPr lang="ru-RU" sz="2800" smtClean="0"/>
            </a:br>
            <a:r>
              <a:rPr lang="ru-RU" sz="2800" smtClean="0"/>
              <a:t>            Умерла Найтингейл в Лондоне 13 августа 1910. </a:t>
            </a:r>
            <a:endParaRPr lang="ru-RU" sz="28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bwMode="auto">
          <a:ln w="9525"/>
        </p:spPr>
        <p:txBody>
          <a:bodyPr wrap="square" lIns="91440" tIns="45720" rIns="91440" bIns="45720" numCol="1" compatLnSpc="1">
            <a:prstTxWarp prst="textNoShape">
              <a:avLst/>
            </a:prstTxWarp>
          </a:bodyPr>
          <a:lstStyle/>
          <a:p>
            <a:pPr eaLnBrk="1" hangingPunct="1">
              <a:defRPr/>
            </a:pPr>
            <a:r>
              <a:rPr lang="ru-RU" sz="1800" smtClean="0">
                <a:ln>
                  <a:noFill/>
                </a:ln>
                <a:effectLst/>
              </a:rPr>
              <a:t>Госпиталь св. Фомы, при котором была создана Школа сестер милосердия Найтингейл. Она закрылась лишь в 1996г. , после 136 лет успешной деятельности.</a:t>
            </a:r>
            <a:r>
              <a:rPr lang="ru-RU" sz="1400" smtClean="0">
                <a:ln>
                  <a:noFill/>
                </a:ln>
                <a:effectLst/>
              </a:rPr>
              <a:t> </a:t>
            </a:r>
          </a:p>
        </p:txBody>
      </p:sp>
      <p:sp>
        <p:nvSpPr>
          <p:cNvPr id="25602" name="Rectangle 3"/>
          <p:cNvSpPr>
            <a:spLocks noGrp="1"/>
          </p:cNvSpPr>
          <p:nvPr>
            <p:ph type="body" idx="1"/>
          </p:nvPr>
        </p:nvSpPr>
        <p:spPr>
          <a:xfrm>
            <a:off x="457200" y="1447800"/>
            <a:ext cx="8229600" cy="4678363"/>
          </a:xfrm>
        </p:spPr>
        <p:txBody>
          <a:bodyPr/>
          <a:lstStyle/>
          <a:p>
            <a:pPr eaLnBrk="1" hangingPunct="1"/>
            <a:endParaRPr lang="ru-RU" smtClean="0"/>
          </a:p>
        </p:txBody>
      </p:sp>
      <p:pic>
        <p:nvPicPr>
          <p:cNvPr id="25603" name="Picture 5" descr="img20"/>
          <p:cNvPicPr>
            <a:picLocks noChangeAspect="1" noChangeArrowheads="1"/>
          </p:cNvPicPr>
          <p:nvPr/>
        </p:nvPicPr>
        <p:blipFill>
          <a:blip r:embed="rId2"/>
          <a:srcRect/>
          <a:stretch>
            <a:fillRect/>
          </a:stretch>
        </p:blipFill>
        <p:spPr bwMode="auto">
          <a:xfrm>
            <a:off x="468313" y="1484313"/>
            <a:ext cx="8078787" cy="462756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Содержимое 6" descr="c98e26df9935f4470fa5b0761d6.jpg"/>
          <p:cNvPicPr>
            <a:picLocks noGrp="1" noChangeAspect="1"/>
          </p:cNvPicPr>
          <p:nvPr>
            <p:ph sz="quarter" idx="1"/>
          </p:nvPr>
        </p:nvPicPr>
        <p:blipFill>
          <a:blip r:embed="rId2"/>
          <a:srcRect/>
          <a:stretch>
            <a:fillRect/>
          </a:stretch>
        </p:blipFill>
        <p:spPr>
          <a:xfrm>
            <a:off x="251520" y="692696"/>
            <a:ext cx="5080000" cy="4608512"/>
          </a:xfrm>
        </p:spPr>
      </p:pic>
      <p:sp>
        <p:nvSpPr>
          <p:cNvPr id="6" name="Текст 5"/>
          <p:cNvSpPr>
            <a:spLocks noGrp="1"/>
          </p:cNvSpPr>
          <p:nvPr>
            <p:ph type="body" idx="2"/>
          </p:nvPr>
        </p:nvSpPr>
        <p:spPr>
          <a:xfrm>
            <a:off x="5580112" y="476250"/>
            <a:ext cx="3240038" cy="5689600"/>
          </a:xfrm>
        </p:spPr>
        <p:txBody>
          <a:bodyPr>
            <a:noAutofit/>
          </a:bodyPr>
          <a:lstStyle/>
          <a:p>
            <a:pPr eaLnBrk="1" fontAlgn="auto" hangingPunct="1">
              <a:buFont typeface="Wingdings 2"/>
              <a:buNone/>
              <a:defRPr/>
            </a:pPr>
            <a:r>
              <a:rPr lang="ru-RU" sz="2000" dirty="0" smtClean="0"/>
              <a:t>В 1912 году Международная Федерация Обществ Красного Креста и Красного Полумесяца учредила медаль имени </a:t>
            </a:r>
            <a:r>
              <a:rPr lang="ru-RU" sz="2000" dirty="0" err="1" smtClean="0"/>
              <a:t>Флоренс</a:t>
            </a:r>
            <a:r>
              <a:rPr lang="ru-RU" sz="2000" dirty="0" smtClean="0"/>
              <a:t> </a:t>
            </a:r>
            <a:r>
              <a:rPr lang="ru-RU" sz="2000" dirty="0" err="1" smtClean="0"/>
              <a:t>Найтингейл</a:t>
            </a:r>
            <a:r>
              <a:rPr lang="ru-RU" sz="2000" dirty="0" smtClean="0"/>
              <a:t> «За истинное милосердие и заботу о людях, вызывающие восхищение всего человечества». Эта награда является наиболее почётной для сестёр милосердия в любой точке земного шара. </a:t>
            </a:r>
            <a:endParaRPr lang="ru-RU" sz="2000" dirty="0"/>
          </a:p>
        </p:txBody>
      </p:sp>
      <p:sp>
        <p:nvSpPr>
          <p:cNvPr id="4" name="Заголовок 3"/>
          <p:cNvSpPr>
            <a:spLocks noGrp="1"/>
          </p:cNvSpPr>
          <p:nvPr>
            <p:ph type="title"/>
          </p:nvPr>
        </p:nvSpPr>
        <p:spPr>
          <a:xfrm>
            <a:off x="8459788" y="6713538"/>
            <a:ext cx="1103312" cy="288925"/>
          </a:xfrm>
        </p:spPr>
        <p:txBody>
          <a:bodyPr>
            <a:normAutofit fontScale="90000"/>
          </a:bodyPr>
          <a:lstStyle/>
          <a:p>
            <a:pPr eaLnBrk="1" fontAlgn="auto" hangingPunct="1">
              <a:spcAft>
                <a:spcPts val="0"/>
              </a:spcAft>
              <a:defRPr/>
            </a:pP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23528" y="5229200"/>
            <a:ext cx="8229600" cy="1219200"/>
          </a:xfrm>
        </p:spPr>
        <p:txBody>
          <a:bodyPr>
            <a:normAutofit fontScale="90000"/>
          </a:bodyPr>
          <a:lstStyle/>
          <a:p>
            <a:pPr eaLnBrk="1" fontAlgn="auto" hangingPunct="1">
              <a:spcAft>
                <a:spcPts val="0"/>
              </a:spcAft>
              <a:defRPr/>
            </a:pPr>
            <a:r>
              <a:rPr lang="ru-RU" sz="2200" dirty="0" err="1" smtClean="0"/>
              <a:t>Флоренс</a:t>
            </a:r>
            <a:r>
              <a:rPr lang="ru-RU" sz="2200" dirty="0" smtClean="0"/>
              <a:t>  </a:t>
            </a:r>
            <a:r>
              <a:rPr lang="ru-RU" sz="2200" dirty="0" err="1" smtClean="0"/>
              <a:t>Найтингейл</a:t>
            </a:r>
            <a:r>
              <a:rPr lang="ru-RU" sz="2200" dirty="0" smtClean="0"/>
              <a:t> родилась 12 мая 1820 года во Флоренции. В середине XIX века, в период расцвета Британской империи, простому люду жилось трудно. Если богатые представители высших сословий утопали в роскоши, то бедняки каждый день должны были бороться за выживание.</a:t>
            </a:r>
            <a:br>
              <a:rPr lang="ru-RU" sz="2200" dirty="0" smtClean="0"/>
            </a:br>
            <a:r>
              <a:rPr lang="ru-RU" sz="2200" dirty="0" smtClean="0"/>
              <a:t/>
            </a:r>
            <a:br>
              <a:rPr lang="ru-RU" sz="2200" dirty="0" smtClean="0"/>
            </a:br>
            <a:r>
              <a:rPr lang="ru-RU" sz="2200" dirty="0" smtClean="0"/>
              <a:t>В то время предполагалось, что удел женщины — оставаться дома и ухаживать за детьми. Работали только самые бедные женщины, не способные без этого свести концы с концами. Уход за больными считался плохой работой, поскольку трудиться приходилось в ужасных условиях и за грошовую плату.</a:t>
            </a:r>
            <a:br>
              <a:rPr lang="ru-RU" sz="2200" dirty="0" smtClean="0"/>
            </a:br>
            <a:r>
              <a:rPr lang="ru-RU" sz="2200" dirty="0" smtClean="0"/>
              <a:t/>
            </a:r>
            <a:br>
              <a:rPr lang="ru-RU" sz="2200" dirty="0" smtClean="0"/>
            </a:br>
            <a:r>
              <a:rPr lang="ru-RU" sz="2200" dirty="0" smtClean="0"/>
              <a:t>Отношение к сиделкам изменилось благодаря </a:t>
            </a:r>
            <a:r>
              <a:rPr lang="ru-RU" sz="2200" dirty="0" err="1" smtClean="0"/>
              <a:t>Флоренс</a:t>
            </a:r>
            <a:r>
              <a:rPr lang="ru-RU" sz="2200" dirty="0" smtClean="0"/>
              <a:t>  </a:t>
            </a:r>
            <a:r>
              <a:rPr lang="ru-RU" sz="2200" dirty="0" err="1" smtClean="0"/>
              <a:t>Найтингейл</a:t>
            </a:r>
            <a:r>
              <a:rPr lang="ru-RU" sz="2200" dirty="0" smtClean="0"/>
              <a:t>. Родившаяся в состоятельной семье, она принялась помогать больным, страдавшим от различных болезней. </a:t>
            </a:r>
            <a:r>
              <a:rPr lang="ru-RU" sz="2200" dirty="0" err="1" smtClean="0"/>
              <a:t>Найтингейл</a:t>
            </a:r>
            <a:r>
              <a:rPr lang="ru-RU" sz="2200" dirty="0" smtClean="0"/>
              <a:t> казалось недостаточным заниматься обычной благотворительностью, и она отправилась </a:t>
            </a:r>
            <a:r>
              <a:rPr lang="ru-RU" sz="2200" dirty="0" smtClean="0">
                <a:solidFill>
                  <a:schemeClr val="tx1"/>
                </a:solidFill>
              </a:rPr>
              <a:t>на Крымскую войну </a:t>
            </a:r>
            <a:r>
              <a:rPr lang="ru-RU" sz="2200" dirty="0" smtClean="0"/>
              <a:t>для того, чтобы оказывать медицинскую помощь раненым. Ее усилия не только привели к значительному снижению смертности в госпиталях, но и произвели настоящую революцию в деле </a:t>
            </a:r>
            <a:r>
              <a:rPr lang="ru-RU" sz="2000" dirty="0" smtClean="0"/>
              <a:t>гигиены при уходе за больными.</a:t>
            </a:r>
            <a:br>
              <a:rPr lang="ru-RU" sz="2000" dirty="0" smtClean="0"/>
            </a:br>
            <a:r>
              <a:rPr lang="ru-RU" sz="2000" dirty="0" smtClean="0"/>
              <a:t/>
            </a:r>
            <a:br>
              <a:rPr lang="ru-RU" sz="2000" dirty="0" smtClean="0"/>
            </a:br>
            <a:r>
              <a:rPr lang="ru-RU" sz="2000" dirty="0" smtClean="0"/>
              <a:t>Действия </a:t>
            </a:r>
            <a:r>
              <a:rPr lang="ru-RU" sz="2000" dirty="0" err="1" smtClean="0"/>
              <a:t>Найтингейл</a:t>
            </a:r>
            <a:r>
              <a:rPr lang="ru-RU" sz="2000" dirty="0" smtClean="0"/>
              <a:t> пошатнули патриархальные устои тогдашнего </a:t>
            </a:r>
            <a:r>
              <a:rPr lang="ru-RU" sz="2400" dirty="0" smtClean="0"/>
              <a:t>общества.</a:t>
            </a:r>
            <a:br>
              <a:rPr lang="ru-RU" sz="2400" dirty="0" smtClean="0"/>
            </a:br>
            <a:endParaRPr lang="ru-RU"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Содержимое 7" descr="03_1.jpg"/>
          <p:cNvPicPr>
            <a:picLocks noGrp="1" noChangeAspect="1"/>
          </p:cNvPicPr>
          <p:nvPr>
            <p:ph sz="quarter" idx="1"/>
          </p:nvPr>
        </p:nvPicPr>
        <p:blipFill>
          <a:blip r:embed="rId2"/>
          <a:srcRect/>
          <a:stretch>
            <a:fillRect/>
          </a:stretch>
        </p:blipFill>
        <p:spPr>
          <a:xfrm>
            <a:off x="395288" y="549275"/>
            <a:ext cx="4176712" cy="5832475"/>
          </a:xfrm>
        </p:spPr>
      </p:pic>
      <p:sp>
        <p:nvSpPr>
          <p:cNvPr id="15362" name="Текст 6"/>
          <p:cNvSpPr>
            <a:spLocks noGrp="1"/>
          </p:cNvSpPr>
          <p:nvPr>
            <p:ph type="body" idx="2"/>
          </p:nvPr>
        </p:nvSpPr>
        <p:spPr>
          <a:xfrm>
            <a:off x="5148263" y="476250"/>
            <a:ext cx="3617912" cy="5689600"/>
          </a:xfrm>
        </p:spPr>
        <p:txBody>
          <a:bodyPr/>
          <a:lstStyle/>
          <a:p>
            <a:pPr eaLnBrk="1" hangingPunct="1"/>
            <a:r>
              <a:rPr lang="ru-RU" smtClean="0"/>
              <a:t>Молодая знатная леди взялась за работу! В XIX веке это казалось неслыханным вызовом устоям тогдашнего общества. Уход за больными — как это низко и грязно! Флоренс Найтингейл пришлось преодолеть недовольство родственников и враждебное отношение со стороны многих медиков-мужчин. Однако эта удивительная женщина, проявив упорство, совершила настоящую революцию в медицинской службе. </a:t>
            </a:r>
          </a:p>
        </p:txBody>
      </p:sp>
      <p:sp>
        <p:nvSpPr>
          <p:cNvPr id="5" name="Заголовок 4"/>
          <p:cNvSpPr>
            <a:spLocks noGrp="1"/>
          </p:cNvSpPr>
          <p:nvPr>
            <p:ph type="title"/>
          </p:nvPr>
        </p:nvSpPr>
        <p:spPr>
          <a:xfrm>
            <a:off x="7235825" y="-242888"/>
            <a:ext cx="1598613" cy="71438"/>
          </a:xfrm>
        </p:spPr>
        <p:txBody>
          <a:bodyPr>
            <a:normAutofit fontScale="90000"/>
          </a:bodyPr>
          <a:lstStyle/>
          <a:p>
            <a:pPr eaLnBrk="1" fontAlgn="auto" hangingPunct="1">
              <a:spcAft>
                <a:spcPts val="0"/>
              </a:spcAft>
              <a:defRPr/>
            </a:pP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67544" y="5445224"/>
            <a:ext cx="8229600" cy="1219200"/>
          </a:xfrm>
        </p:spPr>
        <p:txBody>
          <a:bodyPr>
            <a:noAutofit/>
          </a:bodyPr>
          <a:lstStyle/>
          <a:p>
            <a:pPr eaLnBrk="1" fontAlgn="auto" hangingPunct="1">
              <a:spcAft>
                <a:spcPts val="0"/>
              </a:spcAft>
              <a:defRPr/>
            </a:pPr>
            <a:r>
              <a:rPr lang="ru-RU" sz="2800" dirty="0" smtClean="0">
                <a:solidFill>
                  <a:schemeClr val="tx2"/>
                </a:solidFill>
              </a:rPr>
              <a:t>   В 1847 году (т. е. когда </a:t>
            </a:r>
            <a:r>
              <a:rPr lang="ru-RU" sz="2800" dirty="0" err="1" smtClean="0">
                <a:solidFill>
                  <a:schemeClr val="tx2"/>
                </a:solidFill>
              </a:rPr>
              <a:t>Флоренс</a:t>
            </a:r>
            <a:r>
              <a:rPr lang="ru-RU" sz="2800" dirty="0" smtClean="0">
                <a:solidFill>
                  <a:schemeClr val="tx2"/>
                </a:solidFill>
              </a:rPr>
              <a:t> было 27 лет) девушке пришлось выдержать серьезное испытание. Ее руки попросил Ричард </a:t>
            </a:r>
            <a:r>
              <a:rPr lang="ru-RU" sz="2800" dirty="0" err="1" smtClean="0">
                <a:solidFill>
                  <a:schemeClr val="tx2"/>
                </a:solidFill>
              </a:rPr>
              <a:t>Милне</a:t>
            </a:r>
            <a:r>
              <a:rPr lang="ru-RU" sz="2800" dirty="0" smtClean="0">
                <a:solidFill>
                  <a:schemeClr val="tx2"/>
                </a:solidFill>
              </a:rPr>
              <a:t>, поэт и подававший надежды политик, с которым она познакомилась пять лет назад. С точки зрения матери, это была блестящая партия. Самой </a:t>
            </a:r>
            <a:r>
              <a:rPr lang="ru-RU" sz="2800" dirty="0" err="1" smtClean="0">
                <a:solidFill>
                  <a:schemeClr val="tx2"/>
                </a:solidFill>
              </a:rPr>
              <a:t>Флоренс</a:t>
            </a:r>
            <a:r>
              <a:rPr lang="ru-RU" sz="2800" dirty="0" smtClean="0">
                <a:solidFill>
                  <a:schemeClr val="tx2"/>
                </a:solidFill>
              </a:rPr>
              <a:t> </a:t>
            </a:r>
            <a:r>
              <a:rPr lang="ru-RU" sz="2800" dirty="0" err="1" smtClean="0">
                <a:solidFill>
                  <a:schemeClr val="tx2"/>
                </a:solidFill>
              </a:rPr>
              <a:t>Милне</a:t>
            </a:r>
            <a:r>
              <a:rPr lang="ru-RU" sz="2800" dirty="0" smtClean="0">
                <a:solidFill>
                  <a:schemeClr val="tx2"/>
                </a:solidFill>
              </a:rPr>
              <a:t> тоже очень нравился, но она, опасаясь, что семейная жизнь окажется препятствием для достижения ее мечты, отклонила предложение </a:t>
            </a:r>
            <a:r>
              <a:rPr lang="ru-RU" sz="2800" dirty="0" err="1" smtClean="0">
                <a:solidFill>
                  <a:schemeClr val="tx2"/>
                </a:solidFill>
              </a:rPr>
              <a:t>Милнса</a:t>
            </a:r>
            <a:r>
              <a:rPr lang="ru-RU" sz="2800" dirty="0" smtClean="0">
                <a:solidFill>
                  <a:schemeClr val="tx2"/>
                </a:solidFill>
              </a:rPr>
              <a:t>. Вслед за этим произошел сильнейший нервный срыв. </a:t>
            </a:r>
            <a:br>
              <a:rPr lang="ru-RU" sz="2800" dirty="0" smtClean="0">
                <a:solidFill>
                  <a:schemeClr val="tx2"/>
                </a:solidFill>
              </a:rPr>
            </a:br>
            <a:r>
              <a:rPr lang="ru-RU" sz="2800" dirty="0" smtClean="0">
                <a:solidFill>
                  <a:schemeClr val="tx2"/>
                </a:solidFill>
              </a:rPr>
              <a:t>    </a:t>
            </a:r>
            <a:r>
              <a:rPr lang="ru-RU" sz="2800" dirty="0" smtClean="0"/>
              <a:t>В 1849 году тот повторил свое предложение, но </a:t>
            </a:r>
            <a:r>
              <a:rPr lang="ru-RU" sz="2800" dirty="0" err="1" smtClean="0"/>
              <a:t>Найтингейл</a:t>
            </a:r>
            <a:r>
              <a:rPr lang="ru-RU" sz="2800" dirty="0" smtClean="0"/>
              <a:t> вновь ему отказала. Более того, она приняла решение никогда не выходить замуж, чтобы ничто не могло отвлекать ее от жизненного предназначения.</a:t>
            </a:r>
            <a:endParaRPr lang="ru-RU" sz="2800" dirty="0">
              <a:solidFill>
                <a:schemeClr val="tx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6636" y="5167734"/>
            <a:ext cx="8229600" cy="1219200"/>
          </a:xfrm>
        </p:spPr>
        <p:txBody>
          <a:bodyPr>
            <a:noAutofit/>
          </a:bodyPr>
          <a:lstStyle/>
          <a:p>
            <a:pPr eaLnBrk="1" fontAlgn="auto" hangingPunct="1">
              <a:spcAft>
                <a:spcPts val="0"/>
              </a:spcAft>
              <a:defRPr/>
            </a:pPr>
            <a:r>
              <a:rPr lang="ru-RU" sz="2800" smtClean="0"/>
              <a:t>В 1851 году Найтингейл отправилась в Кайзерверт и в июле начала там учебу. Семья, скрывая правду, объявила, что Флоренс уехала лечиться на воды: родные стеснялись сказать, что она проходит учебу, чтобы стать сестрой милосердия.</a:t>
            </a:r>
            <a:br>
              <a:rPr lang="ru-RU" sz="2800" smtClean="0"/>
            </a:br>
            <a:r>
              <a:rPr lang="ru-RU" sz="2800" smtClean="0"/>
              <a:t/>
            </a:r>
            <a:br>
              <a:rPr lang="ru-RU" sz="2800" smtClean="0"/>
            </a:br>
            <a:r>
              <a:rPr lang="ru-RU" sz="2800" smtClean="0"/>
              <a:t>Курс обучения в школе дьяконис был преимущественно практическим и произвел глубокое впечатление на Найтингейл. Лекции по медицине и практическая подготовка с упором на комплексную медикаментозную и психологическую помощь впоследствии стали ядром разработанной ею системы подготовки сестер милосердия.</a:t>
            </a:r>
            <a:endParaRPr lang="ru-RU"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Содержимое 4" descr="scutari_hospital.jpg"/>
          <p:cNvPicPr>
            <a:picLocks noGrp="1" noChangeAspect="1"/>
          </p:cNvPicPr>
          <p:nvPr>
            <p:ph sz="quarter" idx="1"/>
          </p:nvPr>
        </p:nvPicPr>
        <p:blipFill>
          <a:blip r:embed="rId2"/>
          <a:srcRect/>
          <a:stretch>
            <a:fillRect/>
          </a:stretch>
        </p:blipFill>
        <p:spPr>
          <a:xfrm>
            <a:off x="323850" y="1268413"/>
            <a:ext cx="5903913" cy="4032250"/>
          </a:xfrm>
        </p:spPr>
      </p:pic>
      <p:sp>
        <p:nvSpPr>
          <p:cNvPr id="4" name="Текст 3"/>
          <p:cNvSpPr>
            <a:spLocks noGrp="1"/>
          </p:cNvSpPr>
          <p:nvPr>
            <p:ph type="body" idx="2"/>
          </p:nvPr>
        </p:nvSpPr>
        <p:spPr>
          <a:xfrm>
            <a:off x="6227763" y="1600200"/>
            <a:ext cx="2538412" cy="3733800"/>
          </a:xfrm>
        </p:spPr>
        <p:txBody>
          <a:bodyPr>
            <a:normAutofit fontScale="92500"/>
          </a:bodyPr>
          <a:lstStyle/>
          <a:p>
            <a:pPr eaLnBrk="1" fontAlgn="auto" hangingPunct="1">
              <a:buFont typeface="Wingdings 2"/>
              <a:buNone/>
              <a:defRPr/>
            </a:pPr>
            <a:r>
              <a:rPr lang="ru-RU" sz="2000" dirty="0" smtClean="0"/>
              <a:t>Осенью 1853 года вспыхнула Крымская война, ставшая поворотным моментом в жизни </a:t>
            </a:r>
            <a:r>
              <a:rPr lang="ru-RU" sz="2000" dirty="0" err="1" smtClean="0"/>
              <a:t>Найтингейл</a:t>
            </a:r>
            <a:r>
              <a:rPr lang="ru-RU" sz="2000" dirty="0" smtClean="0"/>
              <a:t>. Она собрала группу сестер милосердия из 38 человек и выехала в </a:t>
            </a:r>
            <a:r>
              <a:rPr lang="ru-RU" sz="2000" dirty="0" err="1" smtClean="0"/>
              <a:t>Скутари</a:t>
            </a:r>
            <a:r>
              <a:rPr lang="ru-RU" sz="2000" dirty="0" smtClean="0"/>
              <a:t>.</a:t>
            </a:r>
            <a:endParaRPr lang="ru-RU" sz="2000" dirty="0"/>
          </a:p>
        </p:txBody>
      </p:sp>
      <p:sp>
        <p:nvSpPr>
          <p:cNvPr id="2" name="Заголовок 1"/>
          <p:cNvSpPr>
            <a:spLocks noGrp="1"/>
          </p:cNvSpPr>
          <p:nvPr>
            <p:ph type="title"/>
          </p:nvPr>
        </p:nvSpPr>
        <p:spPr>
          <a:xfrm>
            <a:off x="8945563" y="3068638"/>
            <a:ext cx="396875" cy="1066800"/>
          </a:xfrm>
        </p:spPr>
        <p:txBody>
          <a:bodyPr>
            <a:noAutofit/>
          </a:bodyPr>
          <a:lstStyle/>
          <a:p>
            <a:pPr eaLnBrk="1" fontAlgn="auto" hangingPunct="1">
              <a:spcAft>
                <a:spcPts val="0"/>
              </a:spcAft>
              <a:defRPr/>
            </a:pPr>
            <a:endParaRPr lang="ru-RU"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Содержимое 4" descr="a.jpg"/>
          <p:cNvPicPr>
            <a:picLocks noGrp="1" noChangeAspect="1"/>
          </p:cNvPicPr>
          <p:nvPr>
            <p:ph sz="quarter" idx="1"/>
          </p:nvPr>
        </p:nvPicPr>
        <p:blipFill>
          <a:blip r:embed="rId2"/>
          <a:srcRect/>
          <a:stretch>
            <a:fillRect/>
          </a:stretch>
        </p:blipFill>
        <p:spPr>
          <a:xfrm>
            <a:off x="323528" y="980728"/>
            <a:ext cx="5429250" cy="4572000"/>
          </a:xfrm>
        </p:spPr>
      </p:pic>
      <p:sp>
        <p:nvSpPr>
          <p:cNvPr id="19458" name="Текст 2"/>
          <p:cNvSpPr>
            <a:spLocks noGrp="1"/>
          </p:cNvSpPr>
          <p:nvPr>
            <p:ph type="body" idx="2"/>
          </p:nvPr>
        </p:nvSpPr>
        <p:spPr>
          <a:xfrm>
            <a:off x="6012160" y="333375"/>
            <a:ext cx="2880319" cy="3733800"/>
          </a:xfrm>
        </p:spPr>
        <p:txBody>
          <a:bodyPr/>
          <a:lstStyle/>
          <a:p>
            <a:pPr eaLnBrk="1" hangingPunct="1"/>
            <a:r>
              <a:rPr lang="ru-RU" dirty="0" smtClean="0"/>
              <a:t>Условия содержания раненых в нем оказались еще страшнее, чем сообщали газеты. Однако персонал госпиталя принял </a:t>
            </a:r>
            <a:r>
              <a:rPr lang="ru-RU" dirty="0" err="1" smtClean="0"/>
              <a:t>Найтингейл</a:t>
            </a:r>
            <a:r>
              <a:rPr lang="ru-RU" dirty="0" smtClean="0"/>
              <a:t> и ее девушек холодно. Сестрам милосердия было отказано в праве ухаживать за больными. Тем временем военные действия набирали обороты, и в госпиталь начало поступать огромное количество раненых, что делало ситуацию просто катастрофической. В этом положении у врачей не было иного выхода, как только попросить </a:t>
            </a:r>
            <a:r>
              <a:rPr lang="ru-RU" dirty="0" err="1" smtClean="0"/>
              <a:t>Найтингейл</a:t>
            </a:r>
            <a:r>
              <a:rPr lang="ru-RU" dirty="0" smtClean="0"/>
              <a:t> и ее команду включиться в работу госпиталя.</a:t>
            </a:r>
          </a:p>
        </p:txBody>
      </p:sp>
      <p:sp>
        <p:nvSpPr>
          <p:cNvPr id="4" name="Заголовок 3"/>
          <p:cNvSpPr>
            <a:spLocks noGrp="1"/>
          </p:cNvSpPr>
          <p:nvPr>
            <p:ph type="title"/>
          </p:nvPr>
        </p:nvSpPr>
        <p:spPr>
          <a:xfrm>
            <a:off x="5292725" y="-307975"/>
            <a:ext cx="1981200" cy="307975"/>
          </a:xfrm>
        </p:spPr>
        <p:txBody>
          <a:bodyPr>
            <a:normAutofit fontScale="90000"/>
          </a:bodyPr>
          <a:lstStyle/>
          <a:p>
            <a:pPr eaLnBrk="1" fontAlgn="auto" hangingPunct="1">
              <a:spcAft>
                <a:spcPts val="0"/>
              </a:spcAft>
              <a:defRPr/>
            </a:pP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Содержимое 9" descr="florence_nightingale_lady_of_the_lamp.jpg"/>
          <p:cNvPicPr>
            <a:picLocks noGrp="1" noChangeAspect="1"/>
          </p:cNvPicPr>
          <p:nvPr>
            <p:ph idx="1"/>
          </p:nvPr>
        </p:nvPicPr>
        <p:blipFill>
          <a:blip r:embed="rId2"/>
          <a:srcRect/>
          <a:stretch>
            <a:fillRect/>
          </a:stretch>
        </p:blipFill>
        <p:spPr>
          <a:xfrm>
            <a:off x="2627313" y="2420938"/>
            <a:ext cx="2763837" cy="3887787"/>
          </a:xfrm>
        </p:spPr>
      </p:pic>
      <p:sp>
        <p:nvSpPr>
          <p:cNvPr id="5" name="Заголовок 4"/>
          <p:cNvSpPr>
            <a:spLocks noGrp="1"/>
          </p:cNvSpPr>
          <p:nvPr>
            <p:ph type="title"/>
          </p:nvPr>
        </p:nvSpPr>
        <p:spPr>
          <a:xfrm>
            <a:off x="467544" y="1052736"/>
            <a:ext cx="8229600" cy="1219200"/>
          </a:xfrm>
        </p:spPr>
        <p:txBody>
          <a:bodyPr>
            <a:noAutofit/>
          </a:bodyPr>
          <a:lstStyle/>
          <a:p>
            <a:pPr eaLnBrk="1" fontAlgn="auto" hangingPunct="1">
              <a:spcAft>
                <a:spcPts val="0"/>
              </a:spcAft>
              <a:buFont typeface="Wingdings" pitchFamily="2" charset="2"/>
              <a:buChar char="v"/>
              <a:defRPr/>
            </a:pPr>
            <a:r>
              <a:rPr lang="ru-RU" sz="2000" smtClean="0">
                <a:solidFill>
                  <a:schemeClr val="tx2"/>
                </a:solidFill>
              </a:rPr>
              <a:t>  30 марта 1856 года Крымская война окончилась. Найтингейл осталась в госпитале после отъезда солдат и сестер милосердия с тем, чтобы привести там все в порядок. Она отказалась принять участие в церемонии, на которой ее при возвращении на родину собирались чествовать как национальную героиню. Чтобы избежать чествований, Найтингейл вернулась в Англию под вымышленным именем</a:t>
            </a:r>
            <a:r>
              <a:rPr lang="ru-RU" sz="2000" smtClean="0"/>
              <a:t>.</a:t>
            </a:r>
            <a:endParaRPr lang="ru-RU" sz="2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3717032"/>
            <a:ext cx="8229600" cy="1219200"/>
          </a:xfrm>
        </p:spPr>
        <p:txBody>
          <a:bodyPr>
            <a:noAutofit/>
          </a:bodyPr>
          <a:lstStyle/>
          <a:p>
            <a:pPr eaLnBrk="1" fontAlgn="auto" hangingPunct="1">
              <a:spcAft>
                <a:spcPts val="0"/>
              </a:spcAft>
              <a:buFont typeface="Wingdings" pitchFamily="2" charset="2"/>
              <a:buChar char="v"/>
              <a:defRPr/>
            </a:pPr>
            <a:r>
              <a:rPr lang="ru-RU" sz="3200" smtClean="0"/>
              <a:t> Её заслугой была борьба за реформу системы медицинского обслуживания в английской армии и превращение службы медицинских сестер в серьезную, уважаемую профессию на основе разработки программ специальной подготовки и предъявления высоких профессиональных требований к деятельности медсестер. </a:t>
            </a:r>
            <a:endParaRPr lang="ru-RU" sz="320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136</TotalTime>
  <Words>554</Words>
  <Application>Microsoft Office PowerPoint</Application>
  <PresentationFormat>Экран (4:3)</PresentationFormat>
  <Paragraphs>14</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Бумажная</vt:lpstr>
      <vt:lpstr>«История развития сестринского дела»</vt:lpstr>
      <vt:lpstr>Флоренс  Найтингейл родилась 12 мая 1820 года во Флоренции. В середине XIX века, в период расцвета Британской империи, простому люду жилось трудно. Если богатые представители высших сословий утопали в роскоши, то бедняки каждый день должны были бороться за выживание.  В то время предполагалось, что удел женщины — оставаться дома и ухаживать за детьми. Работали только самые бедные женщины, не способные без этого свести концы с концами. Уход за больными считался плохой работой, поскольку трудиться приходилось в ужасных условиях и за грошовую плату.  Отношение к сиделкам изменилось благодаря Флоренс  Найтингейл. Родившаяся в состоятельной семье, она принялась помогать больным, страдавшим от различных болезней. Найтингейл казалось недостаточным заниматься обычной благотворительностью, и она отправилась на Крымскую войну для того, чтобы оказывать медицинскую помощь раненым. Ее усилия не только привели к значительному снижению смертности в госпиталях, но и произвели настоящую революцию в деле гигиены при уходе за больными.  Действия Найтингейл пошатнули патриархальные устои тогдашнего общества. </vt:lpstr>
      <vt:lpstr>Презентация PowerPoint</vt:lpstr>
      <vt:lpstr>   В 1847 году (т. е. когда Флоренс было 27 лет) девушке пришлось выдержать серьезное испытание. Ее руки попросил Ричард Милне, поэт и подававший надежды политик, с которым она познакомилась пять лет назад. С точки зрения матери, это была блестящая партия. Самой Флоренс Милне тоже очень нравился, но она, опасаясь, что семейная жизнь окажется препятствием для достижения ее мечты, отклонила предложение Милнса. Вслед за этим произошел сильнейший нервный срыв.      В 1849 году тот повторил свое предложение, но Найтингейл вновь ему отказала. Более того, она приняла решение никогда не выходить замуж, чтобы ничто не могло отвлекать ее от жизненного предназначения.</vt:lpstr>
      <vt:lpstr>В 1851 году Найтингейл отправилась в Кайзерверт и в июле начала там учебу. Семья, скрывая правду, объявила, что Флоренс уехала лечиться на воды: родные стеснялись сказать, что она проходит учебу, чтобы стать сестрой милосердия.  Курс обучения в школе дьяконис был преимущественно практическим и произвел глубокое впечатление на Найтингейл. Лекции по медицине и практическая подготовка с упором на комплексную медикаментозную и психологическую помощь впоследствии стали ядром разработанной ею системы подготовки сестер милосердия.</vt:lpstr>
      <vt:lpstr>Презентация PowerPoint</vt:lpstr>
      <vt:lpstr>Презентация PowerPoint</vt:lpstr>
      <vt:lpstr>  30 марта 1856 года Крымская война окончилась. Найтингейл осталась в госпитале после отъезда солдат и сестер милосердия с тем, чтобы привести там все в порядок. Она отказалась принять участие в церемонии, на которой ее при возвращении на родину собирались чествовать как национальную героиню. Чтобы избежать чествований, Найтингейл вернулась в Англию под вымышленным именем.</vt:lpstr>
      <vt:lpstr> Её заслугой была борьба за реформу системы медицинского обслуживания в английской армии и превращение службы медицинских сестер в серьезную, уважаемую профессию на основе разработки программ специальной подготовки и предъявления высоких профессиональных требований к деятельности медсестер. </vt:lpstr>
      <vt:lpstr>Памятник Флоренс Найтингейл</vt:lpstr>
      <vt:lpstr>На собранную во время войны большую сумму денег, на которые в 1860 была организована первая в мире школа сестёр милосердия при больнице Святого Фомы в Лондоне.  Отбор в школу медсестер был строжайший. Сестрам обеспечивалось полное пропитание, жилье и деньги на карманные расходы, но на каждую из них заводился строгий протокол по поведению. Если сестра замечалась в недобросовестном уходе за больным, грубом обращении или еще в чем - либо предосудительном, из школы и госпиталя она изгонялась немедленно. </vt:lpstr>
      <vt:lpstr>12 мая в день рождения Флоренс весь мир празднует Международный день медицинской сестры.               Умерла Найтингейл в Лондоне 13 августа 1910. </vt:lpstr>
      <vt:lpstr>Госпиталь св. Фомы, при котором была создана Школа сестер милосердия Найтингейл. Она закрылась лишь в 1996г. , после 136 лет успешной деятельности. </vt:lpstr>
      <vt:lpstr>Презентация PowerPoint</vt:lpstr>
    </vt:vector>
  </TitlesOfParts>
  <Company>Функциональность ограничена</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Демонстрационная версия</dc:creator>
  <cp:lastModifiedBy>User</cp:lastModifiedBy>
  <cp:revision>16</cp:revision>
  <cp:lastPrinted>2013-01-29T08:25:38Z</cp:lastPrinted>
  <dcterms:created xsi:type="dcterms:W3CDTF">2011-11-14T18:10:11Z</dcterms:created>
  <dcterms:modified xsi:type="dcterms:W3CDTF">2018-10-25T11:01:37Z</dcterms:modified>
</cp:coreProperties>
</file>