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7" r:id="rId3"/>
    <p:sldId id="278" r:id="rId4"/>
    <p:sldId id="274" r:id="rId5"/>
    <p:sldId id="279" r:id="rId6"/>
    <p:sldId id="275" r:id="rId7"/>
    <p:sldId id="268" r:id="rId8"/>
    <p:sldId id="269" r:id="rId9"/>
    <p:sldId id="270" r:id="rId10"/>
    <p:sldId id="271" r:id="rId11"/>
    <p:sldId id="281" r:id="rId12"/>
    <p:sldId id="282" r:id="rId13"/>
    <p:sldId id="284" r:id="rId14"/>
    <p:sldId id="285" r:id="rId15"/>
    <p:sldId id="263" r:id="rId16"/>
    <p:sldId id="286" r:id="rId17"/>
    <p:sldId id="264" r:id="rId18"/>
    <p:sldId id="287" r:id="rId19"/>
    <p:sldId id="265" r:id="rId20"/>
    <p:sldId id="280" r:id="rId21"/>
    <p:sldId id="288" r:id="rId22"/>
    <p:sldId id="276" r:id="rId23"/>
    <p:sldId id="28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94576" autoAdjust="0"/>
  </p:normalViewPr>
  <p:slideViewPr>
    <p:cSldViewPr>
      <p:cViewPr>
        <p:scale>
          <a:sx n="70" d="100"/>
          <a:sy n="70" d="100"/>
        </p:scale>
        <p:origin x="-109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B73A2-4A6E-4F84-8C2C-21772EB89F53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3CFCB-4FEF-4A8E-A78D-DE0BC2D8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Группы формируются по усмотрению учителя.</a:t>
            </a:r>
            <a:r>
              <a:rPr lang="ru-RU" baseline="0" dirty="0" smtClean="0"/>
              <a:t> Это могут быть группы постоянного состава (дифференцированные), а могут быть – сменного ( жребий). Все зависит от уровня подготовки и планируемых результатов урока.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Объединение</a:t>
            </a:r>
            <a:r>
              <a:rPr lang="ru-RU" baseline="0" dirty="0" smtClean="0"/>
              <a:t> понятий: книга, сказка, кино. Переходим  к теме: Экранизация сказок (создание книжки-малышки)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Данный вид</a:t>
            </a:r>
            <a:r>
              <a:rPr lang="ru-RU" baseline="0" dirty="0" smtClean="0"/>
              <a:t> работы по созданию книжки-малышки можно интегрировать с учебным предметом «Технология» , использовать на внеурочных занятиях по предмету.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</a:t>
            </a:r>
            <a:r>
              <a:rPr lang="ru-RU" baseline="0" dirty="0" smtClean="0"/>
              <a:t> в группах – создание книжки-малышки.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</a:t>
            </a:r>
            <a:r>
              <a:rPr lang="ru-RU" baseline="0" dirty="0" smtClean="0"/>
              <a:t> в группах – создание книжки-малышки.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3CFCB-4FEF-4A8E-A78D-DE0BC2D8528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ино\K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396413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22039"/>
            <a:ext cx="4752527" cy="11521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95993" y="5517232"/>
            <a:ext cx="6328792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ино\Kino_sl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88"/>
            <a:ext cx="9396413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765175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844675"/>
            <a:ext cx="82296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lenagold.narod.ru/fon/clipart/k/knig/kniga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icite.ru/5875/biografia/dzhordzh_martin_bitva_korolej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lenagold.narod.ru/fon/clipart/k/knig/kniga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lenagold.narod.ru/fon/clipart/k/knig/kniga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lenagold.narod.ru/fon/clipart/k/knig/kniga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forizmov.net/tema/tags/skazk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lenagold.narod.ru/fon/clipart/k/knig/kniga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forizmov.net/tema/tags/dusha" TargetMode="External"/><Relationship Id="rId4" Type="http://schemas.openxmlformats.org/officeDocument/2006/relationships/hyperlink" Target="http://www.aforizmov.net/tema/tags/det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lenagold.narod.ru/fon/clipart/k/knig/kniga11.pn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6209134" cy="230425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Разработала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Перекотина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Анатольевна,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квалификационной категории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Школа №1476 г.Москва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5856" y="188640"/>
            <a:ext cx="5868144" cy="36724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</a:rPr>
              <a:t>Презентация к уроку по учебному предмету «Литературное чтение» в  3 классе на тему «Что за прелесть эти сказки! Экранизация сказок»</a:t>
            </a:r>
            <a:endParaRPr lang="ru-RU" sz="60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71800" y="692696"/>
            <a:ext cx="417646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Макет книжки</a:t>
            </a:r>
            <a:endParaRPr lang="ru-RU" sz="32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2088232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Титульный лист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077072"/>
            <a:ext cx="2016224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3645024"/>
            <a:ext cx="1944216" cy="24482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Б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3068960"/>
            <a:ext cx="2160240" cy="25922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492896"/>
            <a:ext cx="2160240" cy="26642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Г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916832"/>
            <a:ext cx="2088232" cy="26642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5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2132857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2068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Либо дело делать, </a:t>
            </a:r>
          </a:p>
          <a:p>
            <a:pPr lvl="0" algn="ctr"/>
            <a:r>
              <a:rPr lang="ru-RU" sz="44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либо сказки                                 сказывать.</a:t>
            </a:r>
          </a:p>
          <a:p>
            <a:pPr lvl="0" algn="ctr"/>
            <a:endParaRPr lang="ru-RU" sz="4400" i="1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ctr"/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8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А.М. </a:t>
            </a:r>
            <a:r>
              <a:rPr lang="ru-RU" sz="2800" i="1" dirty="0" err="1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Жигулев</a:t>
            </a:r>
            <a:r>
              <a:rPr lang="ru-RU" sz="28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lang="ru-RU" sz="28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Русские пословицы и поговорки</a:t>
            </a:r>
            <a:r>
              <a:rPr lang="ru-RU" sz="2800" i="1" dirty="0" smtClean="0">
                <a:solidFill>
                  <a:srgbClr val="000000"/>
                </a:solidFill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lang="ru-RU" sz="2800" i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lang="ru-RU" sz="3200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39552" y="1196752"/>
            <a:ext cx="3528392" cy="14401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Русские народные сказки и кино</a:t>
            </a:r>
          </a:p>
        </p:txBody>
      </p:sp>
      <p:sp>
        <p:nvSpPr>
          <p:cNvPr id="14" name="Заголовок 9"/>
          <p:cNvSpPr>
            <a:spLocks noGrp="1"/>
          </p:cNvSpPr>
          <p:nvPr>
            <p:ph type="title"/>
          </p:nvPr>
        </p:nvSpPr>
        <p:spPr>
          <a:xfrm>
            <a:off x="323528" y="4725144"/>
            <a:ext cx="3924945" cy="15121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800" b="1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Сказки отечественных авторов и кино</a:t>
            </a:r>
            <a:endParaRPr lang="ru-RU" sz="3600" b="1" i="1" u="sng" dirty="0" smtClean="0">
              <a:solidFill>
                <a:schemeClr val="tx1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Заголовок 9"/>
          <p:cNvSpPr txBox="1">
            <a:spLocks/>
          </p:cNvSpPr>
          <p:nvPr/>
        </p:nvSpPr>
        <p:spPr bwMode="auto">
          <a:xfrm>
            <a:off x="5399583" y="4725144"/>
            <a:ext cx="3744417" cy="1584176"/>
          </a:xfrm>
          <a:prstGeom prst="roundRect">
            <a:avLst/>
          </a:prstGeom>
          <a:ln w="952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  <a:r>
              <a:rPr kumimoji="0" lang="ru-RU" sz="2800" b="1" i="1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Print" pitchFamily="2" charset="0"/>
                <a:ea typeface="Segoe UI" pitchFamily="34" charset="0"/>
                <a:cs typeface="Segoe UI" pitchFamily="34" charset="0"/>
              </a:rPr>
              <a:t>Сказки зарубежных  авторов и кино</a:t>
            </a:r>
            <a:endParaRPr kumimoji="0" lang="ru-RU" sz="36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4211960" y="548680"/>
            <a:ext cx="1636768" cy="1296144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группа</a:t>
            </a:r>
            <a:endParaRPr lang="ru-RU" sz="2400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6300192" y="3068960"/>
            <a:ext cx="1584176" cy="1296144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группа</a:t>
            </a:r>
            <a:endParaRPr lang="ru-RU" sz="2400" dirty="0"/>
          </a:p>
        </p:txBody>
      </p:sp>
      <p:sp>
        <p:nvSpPr>
          <p:cNvPr id="18" name="Шестиугольник 17"/>
          <p:cNvSpPr/>
          <p:nvPr/>
        </p:nvSpPr>
        <p:spPr>
          <a:xfrm>
            <a:off x="1979712" y="3140968"/>
            <a:ext cx="1584176" cy="1224136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группа</a:t>
            </a:r>
            <a:endParaRPr lang="ru-RU" sz="2400" dirty="0"/>
          </a:p>
        </p:txBody>
      </p:sp>
      <p:sp>
        <p:nvSpPr>
          <p:cNvPr id="19" name="Тройная стрелка влево/вправо/вверх 18"/>
          <p:cNvSpPr/>
          <p:nvPr/>
        </p:nvSpPr>
        <p:spPr>
          <a:xfrm>
            <a:off x="4283968" y="2132856"/>
            <a:ext cx="1432161" cy="2372175"/>
          </a:xfrm>
          <a:prstGeom prst="leftRigh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2132857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i="1" u="sng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Защита работы групп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2132857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1 группа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91680" y="3212976"/>
            <a:ext cx="5616624" cy="24482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u="sng" dirty="0" smtClean="0">
                <a:solidFill>
                  <a:schemeClr val="accent4">
                    <a:lumMod val="50000"/>
                  </a:schemeClr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Русские народные сказки и кино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516216" y="3645024"/>
            <a:ext cx="2376264" cy="30243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692696"/>
            <a:ext cx="2592288" cy="2952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3573016"/>
            <a:ext cx="2592288" cy="30963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Morozko 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717032"/>
            <a:ext cx="2088232" cy="1872208"/>
          </a:xfrm>
          <a:prstGeom prst="rect">
            <a:avLst/>
          </a:prstGeom>
          <a:noFill/>
        </p:spPr>
      </p:pic>
      <p:pic>
        <p:nvPicPr>
          <p:cNvPr id="14" name="Picture 2" descr="По щучьему велению смотреть онлай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836712"/>
            <a:ext cx="2088232" cy="1872209"/>
          </a:xfrm>
          <a:prstGeom prst="rect">
            <a:avLst/>
          </a:prstGeom>
          <a:noFill/>
        </p:spPr>
      </p:pic>
      <p:pic>
        <p:nvPicPr>
          <p:cNvPr id="15" name="Picture 4" descr="Самый сильн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717032"/>
            <a:ext cx="1872208" cy="1872208"/>
          </a:xfrm>
          <a:prstGeom prst="rect">
            <a:avLst/>
          </a:prstGeom>
          <a:noFill/>
        </p:spPr>
      </p:pic>
      <p:sp>
        <p:nvSpPr>
          <p:cNvPr id="16" name="Волна 15"/>
          <p:cNvSpPr/>
          <p:nvPr/>
        </p:nvSpPr>
        <p:spPr>
          <a:xfrm>
            <a:off x="3635896" y="5661248"/>
            <a:ext cx="2448272" cy="936104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мотивам </a:t>
            </a:r>
            <a:r>
              <a:rPr lang="ru-RU" sz="1600" dirty="0" err="1" smtClean="0"/>
              <a:t>р.н.ск</a:t>
            </a:r>
            <a:r>
              <a:rPr lang="ru-RU" sz="1600" dirty="0" smtClean="0"/>
              <a:t>. «</a:t>
            </a:r>
            <a:r>
              <a:rPr lang="ru-RU" sz="1600" dirty="0" err="1" smtClean="0"/>
              <a:t>Морозко</a:t>
            </a:r>
            <a:r>
              <a:rPr lang="ru-RU" sz="1600" dirty="0" smtClean="0"/>
              <a:t>»</a:t>
            </a:r>
            <a:endParaRPr lang="ru-RU" sz="1600" dirty="0"/>
          </a:p>
        </p:txBody>
      </p:sp>
      <p:sp>
        <p:nvSpPr>
          <p:cNvPr id="17" name="Волна 16"/>
          <p:cNvSpPr/>
          <p:nvPr/>
        </p:nvSpPr>
        <p:spPr>
          <a:xfrm>
            <a:off x="5292080" y="2636912"/>
            <a:ext cx="2376264" cy="1080120"/>
          </a:xfrm>
          <a:prstGeom prst="wave">
            <a:avLst>
              <a:gd name="adj1" fmla="val 12500"/>
              <a:gd name="adj2" fmla="val 39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По  мотивам </a:t>
            </a:r>
            <a:r>
              <a:rPr lang="ru-RU" sz="1400" dirty="0" err="1" smtClean="0"/>
              <a:t>р.н.ск</a:t>
            </a:r>
            <a:r>
              <a:rPr lang="ru-RU" sz="1400" dirty="0" smtClean="0"/>
              <a:t>. </a:t>
            </a:r>
          </a:p>
          <a:p>
            <a:pPr algn="r"/>
            <a:r>
              <a:rPr lang="ru-RU" sz="1400" dirty="0" smtClean="0"/>
              <a:t>«По щучьему велению», «Царевна </a:t>
            </a:r>
            <a:r>
              <a:rPr lang="ru-RU" sz="1400" dirty="0" err="1" smtClean="0"/>
              <a:t>Несмеяна</a:t>
            </a:r>
            <a:r>
              <a:rPr lang="ru-RU" sz="1400" dirty="0" smtClean="0"/>
              <a:t>», «Плясовая гармонь».</a:t>
            </a:r>
            <a:endParaRPr lang="ru-RU" sz="1400" dirty="0"/>
          </a:p>
        </p:txBody>
      </p:sp>
      <p:sp>
        <p:nvSpPr>
          <p:cNvPr id="18" name="Волна 17"/>
          <p:cNvSpPr/>
          <p:nvPr/>
        </p:nvSpPr>
        <p:spPr>
          <a:xfrm>
            <a:off x="6588224" y="5661248"/>
            <a:ext cx="2232248" cy="936104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 мотивам русских народных сказок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67744" y="692696"/>
            <a:ext cx="2520280" cy="2880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12" descr="Сказка Ледяная внуч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836712"/>
            <a:ext cx="2088232" cy="1872208"/>
          </a:xfrm>
          <a:prstGeom prst="rect">
            <a:avLst/>
          </a:prstGeom>
          <a:noFill/>
        </p:spPr>
      </p:pic>
      <p:sp>
        <p:nvSpPr>
          <p:cNvPr id="21" name="Волна 20"/>
          <p:cNvSpPr/>
          <p:nvPr/>
        </p:nvSpPr>
        <p:spPr>
          <a:xfrm>
            <a:off x="2339752" y="2708920"/>
            <a:ext cx="2304256" cy="842392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мотивам  </a:t>
            </a:r>
            <a:r>
              <a:rPr lang="ru-RU" dirty="0" err="1" smtClean="0"/>
              <a:t>р.н.ск</a:t>
            </a:r>
            <a:r>
              <a:rPr lang="ru-RU" dirty="0" smtClean="0"/>
              <a:t>. «Снегурочка»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39552" y="3573016"/>
            <a:ext cx="2664296" cy="30963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6" descr="Василиса Прекрасная Посте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717032"/>
            <a:ext cx="2160240" cy="1872208"/>
          </a:xfrm>
          <a:prstGeom prst="rect">
            <a:avLst/>
          </a:prstGeom>
          <a:noFill/>
        </p:spPr>
      </p:pic>
      <p:sp>
        <p:nvSpPr>
          <p:cNvPr id="24" name="Волна 23"/>
          <p:cNvSpPr/>
          <p:nvPr/>
        </p:nvSpPr>
        <p:spPr>
          <a:xfrm>
            <a:off x="611560" y="5589240"/>
            <a:ext cx="2520280" cy="1008112"/>
          </a:xfrm>
          <a:prstGeom prst="wave">
            <a:avLst>
              <a:gd name="adj1" fmla="val 18186"/>
              <a:gd name="adj2" fmla="val 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мотивам  </a:t>
            </a:r>
            <a:r>
              <a:rPr lang="ru-RU" sz="1600" dirty="0" err="1" smtClean="0"/>
              <a:t>р.н.ск</a:t>
            </a:r>
            <a:r>
              <a:rPr lang="ru-RU" sz="1600" dirty="0" smtClean="0"/>
              <a:t>. «Царевна-лягушка»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2132857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 группа</a:t>
            </a:r>
          </a:p>
        </p:txBody>
      </p:sp>
      <p:sp>
        <p:nvSpPr>
          <p:cNvPr id="9" name="Заголовок 9"/>
          <p:cNvSpPr>
            <a:spLocks noGrp="1"/>
          </p:cNvSpPr>
          <p:nvPr>
            <p:ph type="title"/>
          </p:nvPr>
        </p:nvSpPr>
        <p:spPr>
          <a:xfrm>
            <a:off x="1619672" y="3212976"/>
            <a:ext cx="5688632" cy="25202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4800" b="1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Сказки отечественных авторов и кино</a:t>
            </a:r>
            <a:endParaRPr lang="ru-RU" sz="3600" b="1" i="1" u="sng" dirty="0" smtClean="0">
              <a:solidFill>
                <a:schemeClr val="tx1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707904" y="3573016"/>
            <a:ext cx="2376264" cy="30243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692696"/>
            <a:ext cx="2592288" cy="2880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3573016"/>
            <a:ext cx="2483768" cy="30243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Приключения Бурати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717032"/>
            <a:ext cx="1944216" cy="1872208"/>
          </a:xfrm>
          <a:prstGeom prst="rect">
            <a:avLst/>
          </a:prstGeom>
          <a:noFill/>
        </p:spPr>
      </p:pic>
      <p:pic>
        <p:nvPicPr>
          <p:cNvPr id="16" name="Picture 2" descr="Сказка Сказка о царе Салтане"/>
          <p:cNvPicPr>
            <a:picLocks noChangeAspect="1" noChangeArrowheads="1"/>
          </p:cNvPicPr>
          <p:nvPr/>
        </p:nvPicPr>
        <p:blipFill>
          <a:blip r:embed="rId3" cstate="print"/>
          <a:srcRect l="-6162" r="-4759" b="1073"/>
          <a:stretch>
            <a:fillRect/>
          </a:stretch>
        </p:blipFill>
        <p:spPr bwMode="auto">
          <a:xfrm>
            <a:off x="5148064" y="764704"/>
            <a:ext cx="2376264" cy="2033166"/>
          </a:xfrm>
          <a:prstGeom prst="rect">
            <a:avLst/>
          </a:prstGeom>
          <a:noFill/>
        </p:spPr>
      </p:pic>
      <p:pic>
        <p:nvPicPr>
          <p:cNvPr id="17" name="Рисунок 16" descr="http://pover.ucoz.com/1/1/1/1/tri_tolstjaka.jpg"/>
          <p:cNvPicPr/>
          <p:nvPr/>
        </p:nvPicPr>
        <p:blipFill>
          <a:blip r:embed="rId4" cstate="print"/>
          <a:srcRect l="2799" t="4444" r="7457" b="4444"/>
          <a:stretch>
            <a:fillRect/>
          </a:stretch>
        </p:blipFill>
        <p:spPr bwMode="auto">
          <a:xfrm>
            <a:off x="6516216" y="3717032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Волна 17"/>
          <p:cNvSpPr/>
          <p:nvPr/>
        </p:nvSpPr>
        <p:spPr>
          <a:xfrm>
            <a:off x="3779912" y="5661248"/>
            <a:ext cx="2232248" cy="986408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/>
              <a:t>По сказке А.Н.Толстого  " Золотой ключик или    приключения       Буратино</a:t>
            </a:r>
            <a:r>
              <a:rPr lang="ru-RU" sz="1400" dirty="0" smtClean="0"/>
              <a:t> ".</a:t>
            </a:r>
            <a:r>
              <a:rPr lang="ru-RU" sz="1600" dirty="0" smtClean="0"/>
              <a:t> </a:t>
            </a:r>
          </a:p>
        </p:txBody>
      </p:sp>
      <p:sp>
        <p:nvSpPr>
          <p:cNvPr id="19" name="Волна 18"/>
          <p:cNvSpPr/>
          <p:nvPr/>
        </p:nvSpPr>
        <p:spPr>
          <a:xfrm>
            <a:off x="5148064" y="2780928"/>
            <a:ext cx="2448272" cy="792088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dirty="0" smtClean="0"/>
              <a:t>По произведению А.С.Пушкина  «Сказка о царе </a:t>
            </a:r>
            <a:r>
              <a:rPr lang="ru-RU" sz="1600" dirty="0" err="1" smtClean="0"/>
              <a:t>Салтане</a:t>
            </a:r>
            <a:r>
              <a:rPr lang="ru-RU" sz="1600" dirty="0" smtClean="0"/>
              <a:t>…»</a:t>
            </a:r>
          </a:p>
        </p:txBody>
      </p:sp>
      <p:sp>
        <p:nvSpPr>
          <p:cNvPr id="20" name="Волна 19"/>
          <p:cNvSpPr/>
          <p:nvPr/>
        </p:nvSpPr>
        <p:spPr>
          <a:xfrm>
            <a:off x="6516216" y="5517232"/>
            <a:ext cx="2160240" cy="1058416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сказке  Ю. </a:t>
            </a:r>
            <a:r>
              <a:rPr lang="ru-RU" sz="1600" dirty="0" err="1" smtClean="0"/>
              <a:t>Олеши</a:t>
            </a:r>
            <a:r>
              <a:rPr lang="ru-RU" sz="1600" dirty="0" smtClean="0"/>
              <a:t> «Три толстяка»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692696"/>
            <a:ext cx="2520280" cy="2880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55576" y="3573016"/>
            <a:ext cx="2592288" cy="30517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 descr="Аленький цветоче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717032"/>
            <a:ext cx="2160240" cy="2016224"/>
          </a:xfrm>
          <a:prstGeom prst="rect">
            <a:avLst/>
          </a:prstGeom>
          <a:noFill/>
        </p:spPr>
      </p:pic>
      <p:pic>
        <p:nvPicPr>
          <p:cNvPr id="23" name="Рисунок 22" descr="Детский фильм Конек-Горбунок"/>
          <p:cNvPicPr/>
          <p:nvPr/>
        </p:nvPicPr>
        <p:blipFill>
          <a:blip r:embed="rId6" cstate="print"/>
          <a:srcRect b="2174"/>
          <a:stretch>
            <a:fillRect/>
          </a:stretch>
        </p:blipFill>
        <p:spPr bwMode="auto">
          <a:xfrm>
            <a:off x="2483768" y="836712"/>
            <a:ext cx="20882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Волна 23"/>
          <p:cNvSpPr/>
          <p:nvPr/>
        </p:nvSpPr>
        <p:spPr>
          <a:xfrm>
            <a:off x="827584" y="5733256"/>
            <a:ext cx="2448272" cy="936104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сказке </a:t>
            </a:r>
          </a:p>
          <a:p>
            <a:pPr algn="ctr"/>
            <a:r>
              <a:rPr lang="ru-RU" sz="1600" dirty="0" smtClean="0"/>
              <a:t> С. Аксакова «Аленький       цветочек»</a:t>
            </a:r>
            <a:endParaRPr lang="ru-RU" sz="1600" dirty="0"/>
          </a:p>
        </p:txBody>
      </p:sp>
      <p:sp>
        <p:nvSpPr>
          <p:cNvPr id="26" name="Волна 25"/>
          <p:cNvSpPr/>
          <p:nvPr/>
        </p:nvSpPr>
        <p:spPr>
          <a:xfrm>
            <a:off x="2411760" y="2708920"/>
            <a:ext cx="2304256" cy="864096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 сказке  П.Ершова «Конек –  Горбунок»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2132857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3 группа</a:t>
            </a:r>
          </a:p>
        </p:txBody>
      </p:sp>
      <p:sp>
        <p:nvSpPr>
          <p:cNvPr id="9" name="Заголовок 9"/>
          <p:cNvSpPr>
            <a:spLocks noGrp="1"/>
          </p:cNvSpPr>
          <p:nvPr>
            <p:ph type="title"/>
          </p:nvPr>
        </p:nvSpPr>
        <p:spPr>
          <a:xfrm>
            <a:off x="1619672" y="3212976"/>
            <a:ext cx="5688632" cy="25202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4800" b="1" i="1" u="sng" dirty="0" smtClean="0">
                <a:solidFill>
                  <a:schemeClr val="tx1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Сказки зарубежных  авторов и кино</a:t>
            </a:r>
            <a:endParaRPr lang="ru-RU" sz="3600" b="1" i="1" u="sng" dirty="0" smtClean="0">
              <a:solidFill>
                <a:schemeClr val="tx1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23928" y="3429000"/>
            <a:ext cx="2376264" cy="30243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548680"/>
            <a:ext cx="2664296" cy="2808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88224" y="3429000"/>
            <a:ext cx="2339752" cy="2952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Сказка Ослиная шку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573016"/>
            <a:ext cx="1944216" cy="2088232"/>
          </a:xfrm>
          <a:prstGeom prst="rect">
            <a:avLst/>
          </a:prstGeom>
          <a:noFill/>
        </p:spPr>
      </p:pic>
      <p:pic>
        <p:nvPicPr>
          <p:cNvPr id="16" name="Рисунок 15" descr="Старая, старая сказка смотреть онлайн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pover.ucoz.com/1/1/2/1/chipollino.jpg"/>
          <p:cNvPicPr/>
          <p:nvPr/>
        </p:nvPicPr>
        <p:blipFill>
          <a:blip r:embed="rId4" cstate="print"/>
          <a:srcRect l="6061" b="3922"/>
          <a:stretch>
            <a:fillRect/>
          </a:stretch>
        </p:blipFill>
        <p:spPr bwMode="auto">
          <a:xfrm>
            <a:off x="6876256" y="3573016"/>
            <a:ext cx="1800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Волна 17"/>
          <p:cNvSpPr/>
          <p:nvPr/>
        </p:nvSpPr>
        <p:spPr>
          <a:xfrm>
            <a:off x="4067944" y="5589240"/>
            <a:ext cx="2160240" cy="770384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мотивам сказок </a:t>
            </a:r>
          </a:p>
          <a:p>
            <a:pPr algn="ctr"/>
            <a:r>
              <a:rPr lang="ru-RU" sz="1600" dirty="0" smtClean="0"/>
              <a:t>Ш. Перро</a:t>
            </a:r>
            <a:endParaRPr lang="ru-RU" sz="1600" dirty="0"/>
          </a:p>
        </p:txBody>
      </p:sp>
      <p:sp>
        <p:nvSpPr>
          <p:cNvPr id="19" name="Волна 18"/>
          <p:cNvSpPr/>
          <p:nvPr/>
        </p:nvSpPr>
        <p:spPr>
          <a:xfrm>
            <a:off x="5436096" y="2636912"/>
            <a:ext cx="2448272" cy="72008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По мотивам сказки      </a:t>
            </a:r>
          </a:p>
          <a:p>
            <a:r>
              <a:rPr lang="ru-RU" sz="1600" dirty="0" smtClean="0"/>
              <a:t>  Г.- Х.Андерсена«Огниво»</a:t>
            </a:r>
            <a:endParaRPr lang="ru-RU" sz="1600" dirty="0"/>
          </a:p>
        </p:txBody>
      </p:sp>
      <p:sp>
        <p:nvSpPr>
          <p:cNvPr id="20" name="Волна 19"/>
          <p:cNvSpPr/>
          <p:nvPr/>
        </p:nvSpPr>
        <p:spPr>
          <a:xfrm>
            <a:off x="6732240" y="5517232"/>
            <a:ext cx="2160240" cy="936104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По сказке 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</a:rPr>
              <a:t>Джанни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Родари</a:t>
            </a:r>
            <a:r>
              <a:rPr lang="ru-RU" sz="1600" dirty="0" smtClean="0">
                <a:solidFill>
                  <a:schemeClr val="tx1"/>
                </a:solidFill>
              </a:rPr>
              <a:t>      «Приключения </a:t>
            </a:r>
            <a:r>
              <a:rPr lang="ru-RU" sz="1600" dirty="0" err="1" smtClean="0">
                <a:solidFill>
                  <a:schemeClr val="tx1"/>
                </a:solidFill>
              </a:rPr>
              <a:t>Чиполлино</a:t>
            </a:r>
            <a:r>
              <a:rPr lang="ru-RU" sz="1600" dirty="0" smtClean="0">
                <a:solidFill>
                  <a:schemeClr val="tx1"/>
                </a:solidFill>
              </a:rPr>
              <a:t>»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548680"/>
            <a:ext cx="2736304" cy="2808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71600" y="3429000"/>
            <a:ext cx="2664296" cy="30243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http://pover.ucoz.com/merri-popins.jpg"/>
          <p:cNvPicPr/>
          <p:nvPr/>
        </p:nvPicPr>
        <p:blipFill>
          <a:blip r:embed="rId5" cstate="print"/>
          <a:srcRect b="6250"/>
          <a:stretch>
            <a:fillRect/>
          </a:stretch>
        </p:blipFill>
        <p:spPr bwMode="auto">
          <a:xfrm>
            <a:off x="1331640" y="3573016"/>
            <a:ext cx="19442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Сказка Осенний подарок ф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764704"/>
            <a:ext cx="1944216" cy="1728191"/>
          </a:xfrm>
          <a:prstGeom prst="rect">
            <a:avLst/>
          </a:prstGeom>
          <a:noFill/>
        </p:spPr>
      </p:pic>
      <p:sp>
        <p:nvSpPr>
          <p:cNvPr id="24" name="Волна 23"/>
          <p:cNvSpPr/>
          <p:nvPr/>
        </p:nvSpPr>
        <p:spPr>
          <a:xfrm>
            <a:off x="1115616" y="5589240"/>
            <a:ext cx="2376264" cy="936104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мотивам произведений </a:t>
            </a:r>
            <a:r>
              <a:rPr lang="ru-RU" sz="1400" dirty="0" err="1" smtClean="0">
                <a:solidFill>
                  <a:schemeClr val="tx1"/>
                </a:solidFill>
              </a:rPr>
              <a:t>Памелы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Трэверс</a:t>
            </a:r>
            <a:r>
              <a:rPr lang="ru-RU" sz="1400" dirty="0" smtClean="0">
                <a:solidFill>
                  <a:schemeClr val="tx1"/>
                </a:solidFill>
              </a:rPr>
              <a:t>  о Мэри </a:t>
            </a:r>
            <a:r>
              <a:rPr lang="ru-RU" sz="1400" dirty="0" err="1" smtClean="0">
                <a:solidFill>
                  <a:schemeClr val="tx1"/>
                </a:solidFill>
              </a:rPr>
              <a:t>Поппинс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Волна 24"/>
          <p:cNvSpPr/>
          <p:nvPr/>
        </p:nvSpPr>
        <p:spPr>
          <a:xfrm>
            <a:off x="2411760" y="2492896"/>
            <a:ext cx="2520280" cy="770384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 мотивам сказок </a:t>
            </a:r>
          </a:p>
          <a:p>
            <a:pPr algn="ctr"/>
            <a:r>
              <a:rPr lang="ru-RU" sz="1600" dirty="0" smtClean="0"/>
              <a:t>Г.- Х. Андерсена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1916832"/>
            <a:ext cx="57606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Маршрутный лист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Выбираем  творческую  группу ( по цвету жетона)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Знакомимся с планом работы группы.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Выполняем задания  в группе.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Готовимся к презентации работ.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Презентация работы группы.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Самооценка своей деятельности.</a:t>
            </a:r>
          </a:p>
          <a:p>
            <a:pPr algn="ctr">
              <a:defRPr/>
            </a:pPr>
            <a:endParaRPr lang="ru-RU" sz="2400" b="1" i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i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lenagold.narod.ru/fon/clipart/k/knig/kniga11.pn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593305"/>
            <a:ext cx="9540551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9" y="1556792"/>
            <a:ext cx="5616623" cy="3096344"/>
          </a:xfrm>
        </p:spPr>
        <p:txBody>
          <a:bodyPr/>
          <a:lstStyle/>
          <a:p>
            <a:pPr algn="l"/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« Сказки, как старые друзья, их надо навещать время от времени. 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>
                <a:hlinkClick r:id="rId4"/>
              </a:rPr>
              <a:t>Джордж Мартин. Битва королей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8000" dirty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6" name="Рисунок 5" descr="http://icite.ru/img/102/dzhordzh_martin_bitva_korolej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15031">
            <a:off x="6216806" y="2266471"/>
            <a:ext cx="2736304" cy="4009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lenagold.narod.ru/fon/clipart/k/knig/kniga11.pn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593305"/>
            <a:ext cx="9540551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9" y="1556792"/>
            <a:ext cx="5616623" cy="3096344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Constantia" pitchFamily="18" charset="0"/>
              </a:rPr>
              <a:t>Творческое домашнее задание:</a:t>
            </a:r>
            <a:br>
              <a:rPr lang="ru-RU" sz="3200" b="1" i="1" u="sng" dirty="0" smtClean="0">
                <a:solidFill>
                  <a:schemeClr val="accent3">
                    <a:lumMod val="75000"/>
                  </a:schemeClr>
                </a:solidFill>
                <a:latin typeface="Constantia" pitchFamily="18" charset="0"/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</a:b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По мере  возможности дополнять страницы книг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lenagold.narod.ru/fon/clipart/k/knig/kniga11.pn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593305"/>
            <a:ext cx="9540551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9" y="1556792"/>
            <a:ext cx="5616623" cy="3096344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Желаем удачи!</a:t>
            </a:r>
            <a:endParaRPr lang="ru-RU" sz="8000" dirty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lenagold.narod.ru/fon/clipart/k/knig/kniga11.png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593305"/>
            <a:ext cx="9540551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63689" y="1556792"/>
            <a:ext cx="5616623" cy="3096344"/>
          </a:xfrm>
        </p:spPr>
        <p:txBody>
          <a:bodyPr/>
          <a:lstStyle/>
          <a:p>
            <a:pPr algn="l"/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    Список литературы и  интернет ресурсы: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Высказывания о сказках:</a:t>
            </a:r>
            <a:b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http://www.aforizmov.net/tema/tags/skazki/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Информация о кинофильмах: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http://www.kino-teatr.ru/kino/movie/sov/181/annot/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70892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Шаблоны презентации: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http://propowerpoint.ru/kino-besplatnyj-shablon-powerpoint/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548680"/>
            <a:ext cx="9612559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191683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i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i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340768"/>
            <a:ext cx="58326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Недаром 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  <a:hlinkClick r:id="rId4"/>
              </a:rPr>
              <a:t>дети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 любят сказку.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Ведь сказка тем и хороша,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Что в ней счастливую развязку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Уже предчувствует 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  <a:hlinkClick r:id="rId5"/>
              </a:rPr>
              <a:t>душа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И на любые испытанья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Согласны храбрые сердца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В нетерпеливом ожиданье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Благополучного конца.</a:t>
            </a:r>
            <a:endParaRPr lang="ru-RU" sz="3600" i="1" dirty="0" smtClean="0">
              <a:solidFill>
                <a:schemeClr val="tx2">
                  <a:lumMod val="50000"/>
                </a:schemeClr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2123728" y="764704"/>
            <a:ext cx="5256584" cy="1368152"/>
          </a:xfrm>
          <a:prstGeom prst="round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2016 год объявлен Годом российского кино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www.s0alex.ru/img13/ab26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828092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2051720" y="4797152"/>
            <a:ext cx="5256584" cy="1368152"/>
          </a:xfrm>
          <a:prstGeom prst="round2Same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Наша работа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age result for картинки с понятиями книг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2808312" cy="244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 result for картинки с понятиями сказ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692696"/>
            <a:ext cx="28789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 result for картинки с понятиями кин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6970" y="1988840"/>
            <a:ext cx="290703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низ 8"/>
          <p:cNvSpPr/>
          <p:nvPr/>
        </p:nvSpPr>
        <p:spPr>
          <a:xfrm rot="18195600">
            <a:off x="3326964" y="3686953"/>
            <a:ext cx="62864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486256">
            <a:off x="5213913" y="3590789"/>
            <a:ext cx="68949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5976" y="2924944"/>
            <a:ext cx="55664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44008" y="188640"/>
            <a:ext cx="4680520" cy="2066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400" b="1" u="sng" dirty="0" smtClean="0"/>
              <a:t>Экранизация </a:t>
            </a:r>
          </a:p>
          <a:p>
            <a:pPr algn="ctr"/>
            <a:r>
              <a:rPr lang="ru-RU" sz="4400" b="1" u="sng" dirty="0" smtClean="0"/>
              <a:t>сказок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07904" y="5445224"/>
            <a:ext cx="4968552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Создание книжки-малышки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2132856"/>
            <a:ext cx="576064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создания книжки  необходимы:</a:t>
            </a:r>
          </a:p>
          <a:p>
            <a:pPr marL="342900" indent="-342900"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бумага формата А4( в нашем случае - 3 листа);</a:t>
            </a:r>
          </a:p>
          <a:p>
            <a:pPr marL="342900" indent="-342900"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нитки, толстая игла (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степлер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3) клей ПВА;</a:t>
            </a:r>
          </a:p>
          <a:p>
            <a:pPr marL="342900" indent="-342900"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канцелярские принадлежности;</a:t>
            </a:r>
          </a:p>
          <a:p>
            <a:pPr marL="342900" indent="-342900"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ножницы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lenagold.narod.ru/fon/clipart/k/knig/kniga11.pn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1124744"/>
            <a:ext cx="9324527" cy="64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19672" y="1916833"/>
            <a:ext cx="57606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работы в группе:</a:t>
            </a:r>
          </a:p>
          <a:p>
            <a:pPr marL="342900" indent="-342900"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создать макет страницы, книги;</a:t>
            </a:r>
          </a:p>
          <a:p>
            <a:pPr marL="342900" indent="-342900"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отобрать необходимый материал для работы (найти соответствие иллюстрации с названием)</a:t>
            </a:r>
          </a:p>
          <a:p>
            <a:pPr marL="342900" indent="-342900"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оформить страницу будущей книги;</a:t>
            </a:r>
          </a:p>
          <a:p>
            <a:pPr marL="342900" indent="-342900"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собрать готовые страницы</a:t>
            </a: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422469" y="2220686"/>
          <a:ext cx="3383280" cy="4010297"/>
        </p:xfrm>
        <a:graphic>
          <a:graphicData uri="http://schemas.openxmlformats.org/drawingml/2006/table">
            <a:tbl>
              <a:tblPr/>
              <a:tblGrid>
                <a:gridCol w="3383280"/>
              </a:tblGrid>
              <a:tr h="40102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987824" y="620688"/>
            <a:ext cx="4104456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 страницы</a:t>
            </a:r>
            <a:endParaRPr lang="ru-RU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844824"/>
            <a:ext cx="4320480" cy="47525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Самый силь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04864"/>
            <a:ext cx="1584176" cy="2232248"/>
          </a:xfrm>
          <a:prstGeom prst="rect">
            <a:avLst/>
          </a:prstGeom>
          <a:noFill/>
        </p:spPr>
      </p:pic>
      <p:sp>
        <p:nvSpPr>
          <p:cNvPr id="7" name="Волна 6"/>
          <p:cNvSpPr/>
          <p:nvPr/>
        </p:nvSpPr>
        <p:spPr>
          <a:xfrm>
            <a:off x="3707904" y="4581128"/>
            <a:ext cx="2736304" cy="1368152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 мотивам русских народных сказок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1243</TotalTime>
  <Words>507</Words>
  <Application>Microsoft Office PowerPoint</Application>
  <PresentationFormat>Экран (4:3)</PresentationFormat>
  <Paragraphs>141</Paragraphs>
  <Slides>23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Kino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Сказки отечественных авторов и кино</vt:lpstr>
      <vt:lpstr>Слайд 13</vt:lpstr>
      <vt:lpstr>Слайд 14</vt:lpstr>
      <vt:lpstr>Слайд 15</vt:lpstr>
      <vt:lpstr> Сказки отечественных авторов и кино</vt:lpstr>
      <vt:lpstr>Слайд 17</vt:lpstr>
      <vt:lpstr> Сказки зарубежных  авторов и кино</vt:lpstr>
      <vt:lpstr>Слайд 19</vt:lpstr>
      <vt:lpstr>  « Сказки, как старые друзья, их надо навещать время от времени. » Джордж Мартин. Битва королей </vt:lpstr>
      <vt:lpstr>Творческое домашнее задание:  По мере  возможности дополнять страницы книг</vt:lpstr>
      <vt:lpstr>Желаем удачи!</vt:lpstr>
      <vt:lpstr>    Список литературы и  интернет ресурсы:  Высказывания о сказках: http://www.aforizmov.net/tema/tags/skazki/ Информация о кинофильмах: http://www.kino-teatr.ru/kino/movie/sov/181/annot/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Кино</dc:subject>
  <dc:creator>Olga</dc:creator>
  <dc:description>http://propowerpoint.ru - Бесплатные шаблоны для презентаций. Полезные советы и уроки PowerPoint</dc:description>
  <cp:lastModifiedBy>Olga</cp:lastModifiedBy>
  <cp:revision>118</cp:revision>
  <dcterms:created xsi:type="dcterms:W3CDTF">2016-01-17T17:08:17Z</dcterms:created>
  <dcterms:modified xsi:type="dcterms:W3CDTF">2019-10-07T16:43:17Z</dcterms:modified>
</cp:coreProperties>
</file>