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7" r:id="rId18"/>
    <p:sldId id="286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0" r:id="rId52"/>
    <p:sldId id="321" r:id="rId53"/>
    <p:sldId id="322" r:id="rId54"/>
    <p:sldId id="323" r:id="rId55"/>
    <p:sldId id="324" r:id="rId56"/>
    <p:sldId id="325" r:id="rId57"/>
    <p:sldId id="326" r:id="rId58"/>
    <p:sldId id="327" r:id="rId59"/>
    <p:sldId id="328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47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95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58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6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8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54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74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8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91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56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17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3EF12-3626-43FF-AF96-148256BB7B73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0D72-7085-4DA7-BF4A-4A3AA68DE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9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0200"/>
            <a:ext cx="8959272" cy="1908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 Antiqua" panose="02040602050305030304" pitchFamily="18" charset="0"/>
              </a:rPr>
              <a:t>Финал </a:t>
            </a:r>
            <a:r>
              <a:rPr lang="ru-RU" sz="2000" b="1" dirty="0" smtClean="0">
                <a:latin typeface="Book Antiqua" panose="02040602050305030304" pitchFamily="18" charset="0"/>
              </a:rPr>
              <a:t>городской интеллектуально-познавательной игры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для </a:t>
            </a:r>
            <a:r>
              <a:rPr lang="ru-RU" sz="2000" b="1" dirty="0">
                <a:latin typeface="Book Antiqua" panose="02040602050305030304" pitchFamily="18" charset="0"/>
              </a:rPr>
              <a:t>участников клуба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одарённых старшеклассников </a:t>
            </a:r>
            <a:r>
              <a:rPr lang="ru-RU" sz="2000" b="1" dirty="0">
                <a:latin typeface="Book Antiqua" panose="02040602050305030304" pitchFamily="18" charset="0"/>
              </a:rPr>
              <a:t>города </a:t>
            </a:r>
            <a:r>
              <a:rPr lang="ru-RU" sz="2000" b="1" dirty="0" smtClean="0">
                <a:latin typeface="Book Antiqua" panose="02040602050305030304" pitchFamily="18" charset="0"/>
              </a:rPr>
              <a:t>Норильска</a:t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«ИНТЕЛЛЕКТ»</a:t>
            </a:r>
            <a:endParaRPr lang="ru-RU" sz="2000" b="1" dirty="0">
              <a:latin typeface="Book Antiqua" panose="0204060205030503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6286" y="3048200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26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58618" y="3149800"/>
            <a:ext cx="8636000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Когда был образован первый в истории России общегосударственный заповедник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9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30909" y="3316054"/>
            <a:ext cx="8682181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>
                <a:latin typeface="Comic Sans MS" panose="030F0702030302020204" pitchFamily="66" charset="0"/>
              </a:rPr>
              <a:t>Как называется заповедник, название которого дано по наименованию близлежащего старинного поселка родины русского писателя Дмитрия Мамина-Сибиряка? И когда он был основан?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2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145" y="3149800"/>
            <a:ext cx="8672945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>
                <a:latin typeface="Comic Sans MS" panose="030F0702030302020204" pitchFamily="66" charset="0"/>
              </a:rPr>
              <a:t>Назовите высокогорный заповедник, на небольшой территории которого насчитывается 135 озер и дату его образования.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1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1673" y="3334528"/>
            <a:ext cx="8672945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atin typeface="Comic Sans MS" panose="030F0702030302020204" pitchFamily="66" charset="0"/>
              </a:rPr>
              <a:t>Сколько всего заповедников в Красноярском крае? </a:t>
            </a:r>
          </a:p>
        </p:txBody>
      </p:sp>
    </p:spTree>
    <p:extLst>
      <p:ext uri="{BB962C8B-B14F-4D97-AF65-F5344CB8AC3E}">
        <p14:creationId xmlns:p14="http://schemas.microsoft.com/office/powerpoint/2010/main" val="418116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30909" y="3399182"/>
            <a:ext cx="8672945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Какой заповедник любители природы посещают для занятия скалолазанием?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1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145" y="3316054"/>
            <a:ext cx="8654473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>
                <a:latin typeface="Comic Sans MS" panose="030F0702030302020204" pitchFamily="66" charset="0"/>
              </a:rPr>
              <a:t>Назовите самый старый заповедник на Таймыре?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6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145" y="3777874"/>
            <a:ext cx="8663709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>
                <a:latin typeface="Comic Sans MS" panose="030F0702030302020204" pitchFamily="66" charset="0"/>
              </a:rPr>
              <a:t>Основные достопримечательности данной особо охраняемой природной территории: наличие относительно сохранившихся </a:t>
            </a:r>
            <a:r>
              <a:rPr lang="ru-RU" sz="3200" dirty="0" err="1">
                <a:latin typeface="Comic Sans MS" panose="030F0702030302020204" pitchFamily="66" charset="0"/>
              </a:rPr>
              <a:t>старовозрастных</a:t>
            </a:r>
            <a:r>
              <a:rPr lang="ru-RU" sz="3200" dirty="0">
                <a:latin typeface="Comic Sans MS" panose="030F0702030302020204" pitchFamily="66" charset="0"/>
              </a:rPr>
              <a:t> сосновых боров, отличающихся высокой численностью боровой дичи, в частности – глухаря 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и </a:t>
            </a:r>
            <a:r>
              <a:rPr lang="ru-RU" sz="3200" dirty="0">
                <a:latin typeface="Comic Sans MS" panose="030F0702030302020204" pitchFamily="66" charset="0"/>
              </a:rPr>
              <a:t>тетерева.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2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36049" y="3620856"/>
            <a:ext cx="8654473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Какой заказник входит в состав Федерального государственного бюджетного учреждения «Объединенная дирекция заповедников Таймыра»?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3345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Какие особо охраняемые природные территории находятся в зоне арктических пустынь?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145" y="3334528"/>
            <a:ext cx="8654473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Перечислите все особо охраняемые природные территории Красноярского края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90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29173" y="272492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5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ЗАДАНИЕ 1</a:t>
            </a:r>
            <a:endParaRPr lang="ru-RU" sz="115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5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145" y="3260637"/>
            <a:ext cx="8654473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Сколько природных зон в Красноярском крае? Назовите.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77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30909" y="3334528"/>
            <a:ext cx="8663709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Перечислите </a:t>
            </a:r>
            <a:r>
              <a:rPr lang="ru-RU" sz="3600" dirty="0" err="1">
                <a:latin typeface="Comic Sans MS" panose="030F0702030302020204" pitchFamily="66" charset="0"/>
              </a:rPr>
              <a:t>многокластерные</a:t>
            </a:r>
            <a:r>
              <a:rPr lang="ru-RU" sz="3600" dirty="0">
                <a:latin typeface="Comic Sans MS" panose="030F0702030302020204" pitchFamily="66" charset="0"/>
              </a:rPr>
              <a:t> ООПТ Красноярского края и их количество.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6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145" y="3334528"/>
            <a:ext cx="8645237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Как называется природная зона, в которой расположен полуостров Таймыр?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6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17576" y="3159036"/>
            <a:ext cx="8691420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Перечислите заповедники, встречающиеся на Таймыре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6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3345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Берега какого заповедника омывают два моря Северного Ледовитого океана: Карское и моря Лаптевых?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610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3345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Какой заповедник Таймыра основан первым? </a:t>
            </a:r>
            <a:endParaRPr lang="ru-RU" sz="40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В </a:t>
            </a:r>
            <a:r>
              <a:rPr lang="ru-RU" sz="4000" dirty="0">
                <a:latin typeface="Comic Sans MS" panose="030F0702030302020204" pitchFamily="66" charset="0"/>
              </a:rPr>
              <a:t>каком году он был создан?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38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668" y="3454601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Какая редкая птица прилетает на Таймыр специально, чтобы вывести потомство. </a:t>
            </a:r>
            <a:endParaRPr lang="ru-RU" sz="40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Символом </a:t>
            </a:r>
            <a:r>
              <a:rPr lang="ru-RU" sz="4000" dirty="0">
                <a:latin typeface="Comic Sans MS" panose="030F0702030302020204" pitchFamily="66" charset="0"/>
              </a:rPr>
              <a:t>какого заповедника она является?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10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668" y="3546964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Участок Таймырского заповедника, который называется «Ары-</a:t>
            </a:r>
            <a:r>
              <a:rPr lang="ru-RU" sz="4000" dirty="0" err="1">
                <a:latin typeface="Comic Sans MS" panose="030F0702030302020204" pitchFamily="66" charset="0"/>
              </a:rPr>
              <a:t>мас</a:t>
            </a:r>
            <a:r>
              <a:rPr lang="ru-RU" sz="4000" dirty="0">
                <a:latin typeface="Comic Sans MS" panose="030F0702030302020204" pitchFamily="66" charset="0"/>
              </a:rPr>
              <a:t>» («Лесной остров») состоит из одного вида дерева. Что это за дерево?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06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3345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Почему птицы казарки гнездятся рядом с полярной совой?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6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3345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Перечислите три вида редких видов млекопитающих заповедника </a:t>
            </a:r>
            <a:endParaRPr lang="ru-RU" sz="40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«</a:t>
            </a:r>
            <a:r>
              <a:rPr lang="ru-RU" sz="4000" dirty="0">
                <a:latin typeface="Comic Sans MS" panose="030F0702030302020204" pitchFamily="66" charset="0"/>
              </a:rPr>
              <a:t>Большой Арктический».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02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38163" y="2403434"/>
            <a:ext cx="6299527" cy="1154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0" indent="-1143000" algn="ctr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</a:t>
            </a:r>
            <a:r>
              <a:rPr lang="ru-RU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России</a:t>
            </a:r>
            <a:endParaRPr lang="ru-RU" sz="32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55781" y="10726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КАТЕГОРИИ: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3682" y="4162371"/>
            <a:ext cx="7886700" cy="1154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0" indent="-1143000" algn="ctr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Красноярского края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54181" y="3282903"/>
            <a:ext cx="5735727" cy="1154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0" indent="-1143000" algn="ctr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  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72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0668" y="35377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Цветок, который ошибочно считают </a:t>
            </a:r>
            <a:r>
              <a:rPr lang="ru-RU" sz="3600" dirty="0" err="1">
                <a:latin typeface="Comic Sans MS" panose="030F0702030302020204" pitchFamily="66" charset="0"/>
              </a:rPr>
              <a:t>краснокнижным</a:t>
            </a:r>
            <a:r>
              <a:rPr lang="ru-RU" sz="3600" dirty="0">
                <a:latin typeface="Comic Sans MS" panose="030F0702030302020204" pitchFamily="66" charset="0"/>
              </a:rPr>
              <a:t>, но на самом деле по Красноярскому краю он не имеет охранный статус. Он является </a:t>
            </a:r>
            <a:r>
              <a:rPr lang="ru-RU" sz="3600" dirty="0" err="1">
                <a:latin typeface="Comic Sans MS" panose="030F0702030302020204" pitchFamily="66" charset="0"/>
              </a:rPr>
              <a:t>краснокнижником</a:t>
            </a:r>
            <a:r>
              <a:rPr lang="ru-RU" sz="3600" dirty="0">
                <a:latin typeface="Comic Sans MS" panose="030F0702030302020204" pitchFamily="66" charset="0"/>
              </a:rPr>
              <a:t> в определенных регионах России.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9936" y="125103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Таймыра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3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2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0200"/>
            <a:ext cx="8959272" cy="1908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 Antiqua" panose="02040602050305030304" pitchFamily="18" charset="0"/>
              </a:rPr>
              <a:t>Финал </a:t>
            </a:r>
            <a:r>
              <a:rPr lang="ru-RU" sz="2000" b="1" dirty="0" smtClean="0">
                <a:latin typeface="Book Antiqua" panose="02040602050305030304" pitchFamily="18" charset="0"/>
              </a:rPr>
              <a:t>городской интеллектуально-познавательной игры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для </a:t>
            </a:r>
            <a:r>
              <a:rPr lang="ru-RU" sz="2000" b="1" dirty="0">
                <a:latin typeface="Book Antiqua" panose="02040602050305030304" pitchFamily="18" charset="0"/>
              </a:rPr>
              <a:t>участников клуба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одарённых старшеклассников </a:t>
            </a:r>
            <a:r>
              <a:rPr lang="ru-RU" sz="2000" b="1" dirty="0">
                <a:latin typeface="Book Antiqua" panose="02040602050305030304" pitchFamily="18" charset="0"/>
              </a:rPr>
              <a:t>города </a:t>
            </a:r>
            <a:r>
              <a:rPr lang="ru-RU" sz="2000" b="1" dirty="0" smtClean="0">
                <a:latin typeface="Book Antiqua" panose="02040602050305030304" pitchFamily="18" charset="0"/>
              </a:rPr>
              <a:t>Норильска</a:t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«ИНТЕЛЛЕКТ»</a:t>
            </a:r>
            <a:endParaRPr lang="ru-RU" sz="2000" b="1" dirty="0">
              <a:latin typeface="Book Antiqua" panose="0204060205030503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6286" y="3048200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9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29173" y="272492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5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ЗАДАНИЕ 2</a:t>
            </a:r>
            <a:endParaRPr lang="ru-RU" sz="115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14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60582" y="1203651"/>
            <a:ext cx="7213600" cy="7017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110837" y="1917131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8-конечная звезда 7"/>
          <p:cNvSpPr/>
          <p:nvPr/>
        </p:nvSpPr>
        <p:spPr>
          <a:xfrm>
            <a:off x="2451677" y="1750913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8-конечная звезда 9"/>
          <p:cNvSpPr/>
          <p:nvPr/>
        </p:nvSpPr>
        <p:spPr>
          <a:xfrm>
            <a:off x="1316750" y="3158210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8-конечная звезда 10"/>
          <p:cNvSpPr/>
          <p:nvPr/>
        </p:nvSpPr>
        <p:spPr>
          <a:xfrm>
            <a:off x="3680676" y="3144542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8-конечная звезда 11"/>
          <p:cNvSpPr/>
          <p:nvPr/>
        </p:nvSpPr>
        <p:spPr>
          <a:xfrm>
            <a:off x="6078110" y="3166824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8-конечная звезда 12"/>
          <p:cNvSpPr/>
          <p:nvPr/>
        </p:nvSpPr>
        <p:spPr>
          <a:xfrm>
            <a:off x="7284023" y="1855316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8-конечная звезда 13"/>
          <p:cNvSpPr/>
          <p:nvPr/>
        </p:nvSpPr>
        <p:spPr>
          <a:xfrm>
            <a:off x="7284023" y="4502726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8-конечная звезда 14"/>
          <p:cNvSpPr/>
          <p:nvPr/>
        </p:nvSpPr>
        <p:spPr>
          <a:xfrm>
            <a:off x="5463290" y="5246831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8-конечная звезда 15"/>
          <p:cNvSpPr/>
          <p:nvPr/>
        </p:nvSpPr>
        <p:spPr>
          <a:xfrm>
            <a:off x="3680676" y="4725023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8-конечная звезда 16"/>
          <p:cNvSpPr/>
          <p:nvPr/>
        </p:nvSpPr>
        <p:spPr>
          <a:xfrm>
            <a:off x="1676387" y="5246831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8-конечная звезда 17"/>
          <p:cNvSpPr/>
          <p:nvPr/>
        </p:nvSpPr>
        <p:spPr>
          <a:xfrm>
            <a:off x="93506" y="4419598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8-конечная звезда 18"/>
          <p:cNvSpPr/>
          <p:nvPr/>
        </p:nvSpPr>
        <p:spPr>
          <a:xfrm>
            <a:off x="4985331" y="1866622"/>
            <a:ext cx="1699491" cy="1487055"/>
          </a:xfrm>
          <a:prstGeom prst="star8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556894" y="3484661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3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3650" y="4739862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00364" y="5528116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5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11022" y="5040043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84965" y="5529570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7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24167" y="4846023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18254" y="3473658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9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18985" y="2196435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10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43972" y="2148484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11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11021" y="3461976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12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3650" y="2187582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14321" y="2067503"/>
            <a:ext cx="1219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08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2891182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Основной задачей этой особо охраняемой природной территории является развитие туризма (3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№1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02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491545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Comic Sans MS" panose="030F0702030302020204" pitchFamily="66" charset="0"/>
              </a:rPr>
              <a:t>Целями создания этого заказника являются охрана основных мест отела Таймырской популяции дикого северного оленя, сохранение, воспроизводство и восстановление популяции </a:t>
            </a:r>
            <a:r>
              <a:rPr lang="ru-RU" sz="2800" dirty="0" err="1">
                <a:latin typeface="Comic Sans MS" panose="030F0702030302020204" pitchFamily="66" charset="0"/>
              </a:rPr>
              <a:t>краснозобой</a:t>
            </a:r>
            <a:r>
              <a:rPr lang="ru-RU" sz="2800" dirty="0">
                <a:latin typeface="Comic Sans MS" panose="030F0702030302020204" pitchFamily="66" charset="0"/>
              </a:rPr>
              <a:t> казарки, сапсана, </a:t>
            </a:r>
            <a:r>
              <a:rPr lang="ru-RU" sz="2800" dirty="0" err="1">
                <a:latin typeface="Comic Sans MS" panose="030F0702030302020204" pitchFamily="66" charset="0"/>
              </a:rPr>
              <a:t>тундряного</a:t>
            </a:r>
            <a:r>
              <a:rPr lang="ru-RU" sz="2800" dirty="0">
                <a:latin typeface="Comic Sans MS" panose="030F0702030302020204" pitchFamily="66" charset="0"/>
              </a:rPr>
              <a:t> лебедя, а также </a:t>
            </a:r>
            <a:r>
              <a:rPr lang="ru-RU" sz="2800" dirty="0" err="1">
                <a:latin typeface="Comic Sans MS" panose="030F0702030302020204" pitchFamily="66" charset="0"/>
              </a:rPr>
              <a:t>линников</a:t>
            </a:r>
            <a:r>
              <a:rPr lang="ru-RU" sz="2800" dirty="0">
                <a:latin typeface="Comic Sans MS" panose="030F0702030302020204" pitchFamily="66" charset="0"/>
              </a:rPr>
              <a:t> и гнездовых участков большей части птиц Таймырского полуострова. (1 балл)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№2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1313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Какой заповедник Красноярского края внесен в Список всемирного Природного Наследия ЮНЕСКО? </a:t>
            </a:r>
            <a:endParaRPr lang="ru-RU" sz="36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3600" dirty="0" smtClean="0">
                <a:latin typeface="Comic Sans MS" panose="030F0702030302020204" pitchFamily="66" charset="0"/>
              </a:rPr>
              <a:t>(</a:t>
            </a:r>
            <a:r>
              <a:rPr lang="ru-RU" sz="3600" dirty="0">
                <a:latin typeface="Comic Sans MS" panose="030F0702030302020204" pitchFamily="66" charset="0"/>
              </a:rPr>
              <a:t>1 балл)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№3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2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1313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Какие заказники входят в состав ФГБУ «Заповедники Таймыра»? (2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№4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0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1313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На какой реке находится этот остров «Столб»? Назовите заповедник, под охраной которого находится этот памятник природы. (3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№5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79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1313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Эти заповедники Красноярского края являются </a:t>
            </a:r>
            <a:r>
              <a:rPr lang="ru-RU" sz="4000" dirty="0" err="1">
                <a:latin typeface="Comic Sans MS" panose="030F0702030302020204" pitchFamily="66" charset="0"/>
              </a:rPr>
              <a:t>однокластерными</a:t>
            </a:r>
            <a:r>
              <a:rPr lang="ru-RU" sz="4000" dirty="0">
                <a:latin typeface="Comic Sans MS" panose="030F0702030302020204" pitchFamily="66" charset="0"/>
              </a:rPr>
              <a:t>. (2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№6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6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3223690"/>
            <a:ext cx="91440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atin typeface="Comic Sans MS" panose="030F0702030302020204" pitchFamily="66" charset="0"/>
              </a:rPr>
              <a:t>Единственный заповедник в России, где постоянно обитает дальневосточный леопард. </a:t>
            </a:r>
          </a:p>
        </p:txBody>
      </p:sp>
    </p:spTree>
    <p:extLst>
      <p:ext uri="{BB962C8B-B14F-4D97-AF65-F5344CB8AC3E}">
        <p14:creationId xmlns:p14="http://schemas.microsoft.com/office/powerpoint/2010/main" val="32982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325292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Какой заповедник расположен на севере Таймырского Долгано-Ненецкого Муниципального района Красноярского края? </a:t>
            </a:r>
            <a:endParaRPr lang="ru-RU" sz="40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(</a:t>
            </a:r>
            <a:r>
              <a:rPr lang="ru-RU" sz="4000" dirty="0">
                <a:latin typeface="Comic Sans MS" panose="030F0702030302020204" pitchFamily="66" charset="0"/>
              </a:rPr>
              <a:t>1 балл)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№7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23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814819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Эти особо охраняемые природные территории создаются в целях сохранения отдельных ценных природных комплексов и объектов, в них ограничиваются только некоторые виды хозяйственной деятельности. (1 балл)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№8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6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4361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Какое растение, часто встречающееся в горных районах Таймыра называют «золотым корнем» не только за цвет его корня, но и за лечебные свойства? (3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№9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0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1313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В каком заповеднике встречается уникальный вид средиземноморских черепах Никольского? (2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№10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63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426891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В каком заповеднике некогда обнаружили памятники культурного наследия: каменные изваяния, наскальные рисунки и древние захоронения? Назовите дату образования заповедника. (3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№11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55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9382" y="3491545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Этот заповедник появился благодаря редкому виду бобра, который облюбовал одноименную реку как свое последнее место обитания. Назовите заповедник и дату его образования. (2 балла)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22332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«ВАМ ВОПРОС»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№12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9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0200"/>
            <a:ext cx="8959272" cy="1908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 Antiqua" panose="02040602050305030304" pitchFamily="18" charset="0"/>
              </a:rPr>
              <a:t>Финал </a:t>
            </a:r>
            <a:r>
              <a:rPr lang="ru-RU" sz="2000" b="1" dirty="0" smtClean="0">
                <a:latin typeface="Book Antiqua" panose="02040602050305030304" pitchFamily="18" charset="0"/>
              </a:rPr>
              <a:t>городской интеллектуально-познавательной игры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для </a:t>
            </a:r>
            <a:r>
              <a:rPr lang="ru-RU" sz="2000" b="1" dirty="0">
                <a:latin typeface="Book Antiqua" panose="02040602050305030304" pitchFamily="18" charset="0"/>
              </a:rPr>
              <a:t>участников клуба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одарённых старшеклассников </a:t>
            </a:r>
            <a:r>
              <a:rPr lang="ru-RU" sz="2000" b="1" dirty="0">
                <a:latin typeface="Book Antiqua" panose="02040602050305030304" pitchFamily="18" charset="0"/>
              </a:rPr>
              <a:t>города </a:t>
            </a:r>
            <a:r>
              <a:rPr lang="ru-RU" sz="2000" b="1" dirty="0" smtClean="0">
                <a:latin typeface="Book Antiqua" panose="02040602050305030304" pitchFamily="18" charset="0"/>
              </a:rPr>
              <a:t>Норильска</a:t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«ИНТЕЛЛЕКТ»</a:t>
            </a:r>
            <a:endParaRPr lang="ru-RU" sz="2000" b="1" dirty="0">
              <a:latin typeface="Book Antiqua" panose="0204060205030503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6286" y="3048200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93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29173" y="2724926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5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ЗАДАНИЕ 3</a:t>
            </a:r>
            <a:endParaRPr lang="ru-RU" sz="115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1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11462" y="2438397"/>
            <a:ext cx="1237673" cy="1246909"/>
          </a:xfrm>
          <a:prstGeom prst="star32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32-конечная звезда 9"/>
          <p:cNvSpPr/>
          <p:nvPr/>
        </p:nvSpPr>
        <p:spPr>
          <a:xfrm>
            <a:off x="2066202" y="2438396"/>
            <a:ext cx="1237673" cy="1246909"/>
          </a:xfrm>
          <a:prstGeom prst="star32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3620942" y="2438396"/>
            <a:ext cx="1237673" cy="1246909"/>
          </a:xfrm>
          <a:prstGeom prst="star32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32-конечная звезда 11"/>
          <p:cNvSpPr/>
          <p:nvPr/>
        </p:nvSpPr>
        <p:spPr>
          <a:xfrm>
            <a:off x="5175682" y="2438396"/>
            <a:ext cx="1237673" cy="1246909"/>
          </a:xfrm>
          <a:prstGeom prst="star32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32-конечная звезда 12"/>
          <p:cNvSpPr/>
          <p:nvPr/>
        </p:nvSpPr>
        <p:spPr>
          <a:xfrm>
            <a:off x="6730421" y="2438395"/>
            <a:ext cx="1237673" cy="1246909"/>
          </a:xfrm>
          <a:prstGeom prst="star32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32-конечная звезда 13"/>
          <p:cNvSpPr/>
          <p:nvPr/>
        </p:nvSpPr>
        <p:spPr>
          <a:xfrm>
            <a:off x="511462" y="4160974"/>
            <a:ext cx="1237673" cy="1246909"/>
          </a:xfrm>
          <a:prstGeom prst="star3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32-конечная звезда 14"/>
          <p:cNvSpPr/>
          <p:nvPr/>
        </p:nvSpPr>
        <p:spPr>
          <a:xfrm>
            <a:off x="2066202" y="4160973"/>
            <a:ext cx="1237673" cy="1246909"/>
          </a:xfrm>
          <a:prstGeom prst="star3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32-конечная звезда 15"/>
          <p:cNvSpPr/>
          <p:nvPr/>
        </p:nvSpPr>
        <p:spPr>
          <a:xfrm>
            <a:off x="3620942" y="4160973"/>
            <a:ext cx="1237673" cy="1246909"/>
          </a:xfrm>
          <a:prstGeom prst="star3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32-конечная звезда 16"/>
          <p:cNvSpPr/>
          <p:nvPr/>
        </p:nvSpPr>
        <p:spPr>
          <a:xfrm>
            <a:off x="5175682" y="4160973"/>
            <a:ext cx="1237673" cy="1246909"/>
          </a:xfrm>
          <a:prstGeom prst="star3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32-конечная звезда 17"/>
          <p:cNvSpPr/>
          <p:nvPr/>
        </p:nvSpPr>
        <p:spPr>
          <a:xfrm>
            <a:off x="6730421" y="4160973"/>
            <a:ext cx="1237673" cy="1246909"/>
          </a:xfrm>
          <a:prstGeom prst="star3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76432" y="2620967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37378" y="2620967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2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73645" y="2600184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3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29970" y="2600184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4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84709" y="2625426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5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84708" y="4322762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5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29970" y="4317985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4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73645" y="4324755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3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17677" y="4315518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2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5750" y="4322762"/>
            <a:ext cx="729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ea typeface="+mj-ea"/>
                <a:cs typeface="+mj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522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2817291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>
                <a:latin typeface="Comic Sans MS" panose="030F0702030302020204" pitchFamily="66" charset="0"/>
              </a:rPr>
              <a:t>Символом какого заповедника является самый крупный хищник на планете? Что это за зверь? 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0" y="3297581"/>
            <a:ext cx="91440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Comic Sans MS" panose="030F0702030302020204" pitchFamily="66" charset="0"/>
              </a:rPr>
              <a:t>Охраняемая территория (заповедник, национальный парк и др.), на которой защита наиболее представительных для данной зоны природных комплексов сочетается с научными исследованиями, долговременным мониторингом среды и образованием в области охраны природы.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51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2817291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>
                <a:latin typeface="Comic Sans MS" panose="030F0702030302020204" pitchFamily="66" charset="0"/>
              </a:rPr>
              <a:t>Какой заповедник расположен в зоне арктических пустынь и арктических тундр? 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3260637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>
                <a:latin typeface="Comic Sans MS" panose="030F0702030302020204" pitchFamily="66" charset="0"/>
              </a:rPr>
              <a:t>Большой Арктический заповедник - самый большой по площади </a:t>
            </a:r>
            <a:endParaRPr lang="ru-RU" sz="48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4800" dirty="0" smtClean="0">
                <a:latin typeface="Comic Sans MS" panose="030F0702030302020204" pitchFamily="66" charset="0"/>
              </a:rPr>
              <a:t>в России</a:t>
            </a:r>
            <a:r>
              <a:rPr lang="ru-RU" sz="4800" dirty="0">
                <a:latin typeface="Comic Sans MS" panose="030F0702030302020204" pitchFamily="66" charset="0"/>
              </a:rPr>
              <a:t>. </a:t>
            </a:r>
            <a:endParaRPr lang="ru-RU" sz="48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4800" dirty="0" smtClean="0">
                <a:latin typeface="Comic Sans MS" panose="030F0702030302020204" pitchFamily="66" charset="0"/>
              </a:rPr>
              <a:t>Назовите </a:t>
            </a:r>
            <a:r>
              <a:rPr lang="ru-RU" sz="4800" dirty="0">
                <a:latin typeface="Comic Sans MS" panose="030F0702030302020204" pitchFamily="66" charset="0"/>
              </a:rPr>
              <a:t>его протяжённость.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8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2623328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>
                <a:latin typeface="Comic Sans MS" panose="030F0702030302020204" pitchFamily="66" charset="0"/>
              </a:rPr>
              <a:t>Чему равна площадь </a:t>
            </a:r>
            <a:r>
              <a:rPr lang="ru-RU" sz="4800" dirty="0" err="1">
                <a:latin typeface="Comic Sans MS" panose="030F0702030302020204" pitchFamily="66" charset="0"/>
              </a:rPr>
              <a:t>природоохраняемых</a:t>
            </a:r>
            <a:r>
              <a:rPr lang="ru-RU" sz="4800" dirty="0">
                <a:latin typeface="Comic Sans MS" panose="030F0702030302020204" pitchFamily="66" charset="0"/>
              </a:rPr>
              <a:t> земель Таймыра?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5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2004291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latin typeface="Comic Sans MS" panose="030F0702030302020204" pitchFamily="66" charset="0"/>
              </a:rPr>
              <a:t>На </a:t>
            </a:r>
            <a:r>
              <a:rPr lang="ru-RU" sz="2400" dirty="0" err="1">
                <a:latin typeface="Comic Sans MS" panose="030F0702030302020204" pitchFamily="66" charset="0"/>
              </a:rPr>
              <a:t>долганском</a:t>
            </a:r>
            <a:r>
              <a:rPr lang="ru-RU" sz="2400" dirty="0">
                <a:latin typeface="Comic Sans MS" panose="030F0702030302020204" pitchFamily="66" charset="0"/>
              </a:rPr>
              <a:t> языке название этого </a:t>
            </a:r>
            <a:r>
              <a:rPr lang="ru-RU" sz="2400" dirty="0" err="1">
                <a:latin typeface="Comic Sans MS" panose="030F0702030302020204" pitchFamily="66" charset="0"/>
              </a:rPr>
              <a:t>путоранского</a:t>
            </a:r>
            <a:r>
              <a:rPr lang="ru-RU" sz="2400" dirty="0">
                <a:latin typeface="Comic Sans MS" panose="030F0702030302020204" pitchFamily="66" charset="0"/>
              </a:rPr>
              <a:t> озера звучит как </a:t>
            </a:r>
            <a:r>
              <a:rPr lang="ru-RU" sz="2400" dirty="0" err="1">
                <a:latin typeface="Comic Sans MS" panose="030F0702030302020204" pitchFamily="66" charset="0"/>
              </a:rPr>
              <a:t>Ыт-кюель</a:t>
            </a:r>
            <a:r>
              <a:rPr lang="ru-RU" sz="2400" dirty="0">
                <a:latin typeface="Comic Sans MS" panose="030F0702030302020204" pitchFamily="66" charset="0"/>
              </a:rPr>
              <a:t>. Существует легенда, согласно которой собака своей жизнью заплатила спасением целого рода, шедшего </a:t>
            </a:r>
            <a:r>
              <a:rPr lang="ru-RU" sz="2400" dirty="0" err="1">
                <a:latin typeface="Comic Sans MS" panose="030F0702030302020204" pitchFamily="66" charset="0"/>
              </a:rPr>
              <a:t>аргишом</a:t>
            </a:r>
            <a:r>
              <a:rPr lang="ru-RU" sz="2400" dirty="0">
                <a:latin typeface="Comic Sans MS" panose="030F0702030302020204" pitchFamily="66" charset="0"/>
              </a:rPr>
              <a:t> через озеро. </a:t>
            </a:r>
            <a:endParaRPr lang="ru-RU" sz="24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Как </a:t>
            </a:r>
            <a:r>
              <a:rPr lang="ru-RU" sz="2400" dirty="0">
                <a:latin typeface="Comic Sans MS" panose="030F0702030302020204" pitchFamily="66" charset="0"/>
              </a:rPr>
              <a:t>оно называется? 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713" y="3973944"/>
            <a:ext cx="3609151" cy="239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0" y="2004291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Comic Sans MS" panose="030F0702030302020204" pitchFamily="66" charset="0"/>
              </a:rPr>
              <a:t>На эту реку, длина которой составляет 42 километра, приходится 49 порогов и 9 водопадов.  Река впервые была открыта группой под руководством </a:t>
            </a:r>
            <a:r>
              <a:rPr lang="ru-RU" sz="2800" dirty="0" err="1">
                <a:latin typeface="Comic Sans MS" panose="030F0702030302020204" pitchFamily="66" charset="0"/>
              </a:rPr>
              <a:t>Галедина</a:t>
            </a:r>
            <a:r>
              <a:rPr lang="ru-RU" sz="2800" dirty="0">
                <a:latin typeface="Comic Sans MS" panose="030F0702030302020204" pitchFamily="66" charset="0"/>
              </a:rPr>
              <a:t> В.П. </a:t>
            </a:r>
            <a:endParaRPr lang="ru-RU" sz="28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в </a:t>
            </a:r>
            <a:r>
              <a:rPr lang="ru-RU" sz="2800" dirty="0">
                <a:latin typeface="Comic Sans MS" panose="030F0702030302020204" pitchFamily="66" charset="0"/>
              </a:rPr>
              <a:t>1991 г.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477" y="4142289"/>
            <a:ext cx="3640323" cy="242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2004291"/>
            <a:ext cx="8645236" cy="951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Comic Sans MS" panose="030F0702030302020204" pitchFamily="66" charset="0"/>
              </a:rPr>
              <a:t>Границы какой особо охраняемой природной территории обозначены на карте? 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371" y="3158636"/>
            <a:ext cx="4213836" cy="339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31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9671" y="2004291"/>
            <a:ext cx="8645236" cy="951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Comic Sans MS" panose="030F0702030302020204" pitchFamily="66" charset="0"/>
              </a:rPr>
              <a:t>Границы какой особо охраняемой природной территории обозначены на карте? </a:t>
            </a:r>
          </a:p>
        </p:txBody>
      </p:sp>
      <p:pic>
        <p:nvPicPr>
          <p:cNvPr id="2050" name="Рисунок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252" y="3154363"/>
            <a:ext cx="4170073" cy="333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6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3029727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>
                <a:latin typeface="Comic Sans MS" panose="030F0702030302020204" pitchFamily="66" charset="0"/>
              </a:rPr>
              <a:t>В этом заповеднике большое внимание уделяется эколого-этнографическим исследованиям уникального малочисленного народа – кет, представители которого обитают в пределах биосферного полигона заповедника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249671" y="3029727"/>
            <a:ext cx="8645236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Comic Sans MS" panose="030F0702030302020204" pitchFamily="66" charset="0"/>
              </a:rPr>
              <a:t>Самая крупная из охраняемых в Европе заповедных территорий, а также старейшая в России (создан на год ранее заповедника Кивач). Изначально создавали заповедник для того, чтобы сохранить не только популяцию дикого северного оленя, но и те природные условия, которые до сих пор находятся в первозданном состоянии, представляя основную ценность заповедника. 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76432" y="1348708"/>
            <a:ext cx="7591714" cy="6555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68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0200"/>
            <a:ext cx="8959272" cy="1908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 Antiqua" panose="02040602050305030304" pitchFamily="18" charset="0"/>
              </a:rPr>
              <a:t>Финал </a:t>
            </a:r>
            <a:r>
              <a:rPr lang="ru-RU" sz="2000" b="1" dirty="0" smtClean="0">
                <a:latin typeface="Book Antiqua" panose="02040602050305030304" pitchFamily="18" charset="0"/>
              </a:rPr>
              <a:t>городской интеллектуально-познавательной игры</a:t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для </a:t>
            </a:r>
            <a:r>
              <a:rPr lang="ru-RU" sz="2000" b="1" dirty="0">
                <a:latin typeface="Book Antiqua" panose="02040602050305030304" pitchFamily="18" charset="0"/>
              </a:rPr>
              <a:t>участников клуба </a:t>
            </a:r>
            <a:r>
              <a:rPr lang="ru-RU" sz="2000" b="1" dirty="0" smtClean="0">
                <a:latin typeface="Book Antiqua" panose="02040602050305030304" pitchFamily="18" charset="0"/>
              </a:rPr>
              <a:t/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одарённых старшеклассников </a:t>
            </a:r>
            <a:r>
              <a:rPr lang="ru-RU" sz="2000" b="1" dirty="0">
                <a:latin typeface="Book Antiqua" panose="02040602050305030304" pitchFamily="18" charset="0"/>
              </a:rPr>
              <a:t>города </a:t>
            </a:r>
            <a:r>
              <a:rPr lang="ru-RU" sz="2000" b="1" dirty="0" smtClean="0">
                <a:latin typeface="Book Antiqua" panose="02040602050305030304" pitchFamily="18" charset="0"/>
              </a:rPr>
              <a:t>Норильска</a:t>
            </a:r>
            <a:br>
              <a:rPr lang="ru-RU" sz="2000" b="1" dirty="0" smtClean="0">
                <a:latin typeface="Book Antiqua" panose="02040602050305030304" pitchFamily="18" charset="0"/>
              </a:rPr>
            </a:br>
            <a:r>
              <a:rPr lang="ru-RU" sz="2000" b="1" dirty="0" smtClean="0">
                <a:latin typeface="Book Antiqua" panose="02040602050305030304" pitchFamily="18" charset="0"/>
              </a:rPr>
              <a:t>«ИНТЕЛЛЕКТ»</a:t>
            </a:r>
            <a:endParaRPr lang="ru-RU" sz="2000" b="1" dirty="0">
              <a:latin typeface="Book Antiqua" panose="0204060205030503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6286" y="3048200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ПИРАМИДА ЗНАНИЙ </a:t>
            </a:r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- 2017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2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64654" y="3297581"/>
            <a:ext cx="9005455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latin typeface="Comic Sans MS" panose="030F0702030302020204" pitchFamily="66" charset="0"/>
              </a:rPr>
              <a:t>Территория с мало нарушенными природными комплексами, где сочетаются меры по охране природных ландшафтов с возможностями познавательного туризма и отдыха людей – это …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1 балл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0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75414" y="3399181"/>
            <a:ext cx="9002598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Создаются для сохранения небольших по площади ценных природных объектов (роща, ущелье, гнездовая колония и т.п.).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42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38544" y="3149800"/>
            <a:ext cx="8857673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Что относится к особо охраняемым природным территориям? 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6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10836" y="3149800"/>
            <a:ext cx="8885382" cy="1847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Comic Sans MS" panose="030F0702030302020204" pitchFamily="66" charset="0"/>
              </a:rPr>
              <a:t>Когда был принят главный закон об охране природы в России?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50" y="1094708"/>
            <a:ext cx="7886700" cy="190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Заповедники России</a:t>
            </a:r>
          </a:p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 балла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84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1168</Words>
  <Application>Microsoft Office PowerPoint</Application>
  <PresentationFormat>Экран (4:3)</PresentationFormat>
  <Paragraphs>186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6" baseType="lpstr">
      <vt:lpstr>Arial</vt:lpstr>
      <vt:lpstr>Book Antiqua</vt:lpstr>
      <vt:lpstr>Calibri</vt:lpstr>
      <vt:lpstr>Calibri Light</vt:lpstr>
      <vt:lpstr>Comic Sans MS</vt:lpstr>
      <vt:lpstr>Wingdings</vt:lpstr>
      <vt:lpstr>Тема Office</vt:lpstr>
      <vt:lpstr>Финал городской интеллектуально-познавательной игры  для участников клуба  одарённых старшеклассников города Норильска «ИНТЕЛЛЕКТ»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Финал городской интеллектуально-познавательной игры  для участников клуба  одарённых старшеклассников города Норильска «ИНТЕЛЛЕКТ»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Финал городской интеллектуально-познавательной игры  для участников клуба  одарённых старшеклассников города Норильска «ИНТЕЛЛЕКТ»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Финал городской интеллектуально-познавательной игры для участников клуба  одарённых старшеклассников города Норильска «ИНТЕЛЛЕКТ»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Маршанкин Е.А.; Лебединский А.Н.</dc:creator>
  <cp:lastModifiedBy>Жанна</cp:lastModifiedBy>
  <cp:revision>37</cp:revision>
  <dcterms:created xsi:type="dcterms:W3CDTF">2017-02-14T11:01:26Z</dcterms:created>
  <dcterms:modified xsi:type="dcterms:W3CDTF">2017-06-05T08:25:22Z</dcterms:modified>
</cp:coreProperties>
</file>