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1" r:id="rId3"/>
    <p:sldId id="272" r:id="rId4"/>
    <p:sldId id="274" r:id="rId5"/>
    <p:sldId id="257" r:id="rId6"/>
    <p:sldId id="273" r:id="rId7"/>
    <p:sldId id="262" r:id="rId8"/>
    <p:sldId id="265" r:id="rId9"/>
    <p:sldId id="266" r:id="rId10"/>
    <p:sldId id="275" r:id="rId11"/>
    <p:sldId id="267" r:id="rId12"/>
    <p:sldId id="268" r:id="rId13"/>
    <p:sldId id="276" r:id="rId14"/>
    <p:sldId id="277" r:id="rId15"/>
    <p:sldId id="270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3717-8013-4736-9227-F75ED0D587AB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2C4-3C6C-40E6-AE39-E605E70002A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3717-8013-4736-9227-F75ED0D587AB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2C4-3C6C-40E6-AE39-E605E7000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3717-8013-4736-9227-F75ED0D587AB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2C4-3C6C-40E6-AE39-E605E7000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3717-8013-4736-9227-F75ED0D587AB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2C4-3C6C-40E6-AE39-E605E7000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3717-8013-4736-9227-F75ED0D587AB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2C4-3C6C-40E6-AE39-E605E70002A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3717-8013-4736-9227-F75ED0D587AB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2C4-3C6C-40E6-AE39-E605E7000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3717-8013-4736-9227-F75ED0D587AB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2C4-3C6C-40E6-AE39-E605E7000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3717-8013-4736-9227-F75ED0D587AB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2C4-3C6C-40E6-AE39-E605E7000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3717-8013-4736-9227-F75ED0D587AB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2C4-3C6C-40E6-AE39-E605E7000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3717-8013-4736-9227-F75ED0D587AB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2C4-3C6C-40E6-AE39-E605E7000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3717-8013-4736-9227-F75ED0D587AB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0F4E2C4-3C6C-40E6-AE39-E605E70002A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DF3717-8013-4736-9227-F75ED0D587AB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F4E2C4-3C6C-40E6-AE39-E605E70002A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Методический </a:t>
            </a:r>
            <a:r>
              <a:rPr lang="ru-RU" dirty="0" smtClean="0"/>
              <a:t>семинар-практикум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b="1" dirty="0"/>
              <a:t>«Интегрированный подход к организации образовательного процесса</a:t>
            </a:r>
            <a:r>
              <a:rPr lang="ru-RU" b="1" dirty="0" smtClean="0"/>
              <a:t>»</a:t>
            </a:r>
          </a:p>
          <a:p>
            <a:pPr algn="ctr"/>
            <a:r>
              <a:rPr lang="ru-RU" b="1" dirty="0" smtClean="0"/>
              <a:t>2021 г.</a:t>
            </a:r>
            <a:endParaRPr lang="ru-RU" dirty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73730" name="Picture 2" descr="https://im2-tub-ru.yandex.net/i?id=5aef7bebd9a9760437ae4baed036b69b&amp;n=33&amp;h=215&amp;w=3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4575" y="4810124"/>
            <a:ext cx="3019425" cy="2047876"/>
          </a:xfrm>
          <a:prstGeom prst="rect">
            <a:avLst/>
          </a:prstGeom>
          <a:noFill/>
        </p:spPr>
      </p:pic>
      <p:sp>
        <p:nvSpPr>
          <p:cNvPr id="4" name="Блок-схема: перфолента 3"/>
          <p:cNvSpPr/>
          <p:nvPr/>
        </p:nvSpPr>
        <p:spPr>
          <a:xfrm>
            <a:off x="755576" y="4941168"/>
            <a:ext cx="4752528" cy="158417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Подготовила воспитатель высшей квалификационной категории :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Светлана Ивановна </a:t>
            </a:r>
            <a:r>
              <a:rPr lang="ru-RU" dirty="0" err="1" smtClean="0">
                <a:solidFill>
                  <a:srgbClr val="FF0000"/>
                </a:solidFill>
              </a:rPr>
              <a:t>Ханнанова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6984776" cy="593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Какие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выделяют виды 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занятий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направления деятельности отражены 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ФГОС  к структуре ООП 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Какая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основная форма работы с детьми, 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отражена в ФГОС  к структуре ООП ДО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Примерная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образовательной 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 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Алгоритм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подготовки 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интегрированного 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занятия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Актуальность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проведения 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интегрированных занятий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600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2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Составьте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примерный </a:t>
            </a:r>
            <a:endParaRPr lang="ru-RU" sz="2400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конспект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интегрированного занятия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yt3.ggpht.com/a/AATXAJzGjV4PwbTh2DKom_2JmCkZTO2oXIJ5VXXD4Irs=s900-c-k-c0xffffffff-no-rj-m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749" y="2132856"/>
            <a:ext cx="2859931" cy="285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im2-tub-ru.yandex.net/i?id=5aef7bebd9a9760437ae4baed036b69b&amp;n=33&amp;h=215&amp;w=3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0232" y="5085184"/>
            <a:ext cx="2051720" cy="13915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122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2-tub-ru.yandex.net/i?id=5aef7bebd9a9760437ae4baed036b69b&amp;n=33&amp;h=215&amp;w=3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4575" y="4810124"/>
            <a:ext cx="3019425" cy="20478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r>
              <a:rPr lang="ru-RU" sz="3200" dirty="0"/>
              <a:t> </a:t>
            </a:r>
            <a:r>
              <a:rPr lang="ru-RU" sz="3200" dirty="0" smtClean="0"/>
              <a:t>  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36712"/>
            <a:ext cx="8208912" cy="5684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Комбинированное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сочетание разных видов деятельности или нескольких дидактических задач, </a:t>
            </a:r>
            <a:r>
              <a:rPr lang="ru-RU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имеющих логических связей между собой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(после рисования идет подвижная игра)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Комплексное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реализация задач средствами разных видов деятельности при ассоциативных связях между ними (беседа о правилах пожарной безопасности переходит в рисование плаката по теме). При этом один вид деятельности доминирует, </a:t>
            </a:r>
            <a:r>
              <a:rPr lang="ru-RU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второй его дополняет, создает эмоциональный настрой. </a:t>
            </a:r>
            <a:endParaRPr lang="ru-RU" b="1" u="sng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Интегрированные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соединяют знания из разных образовательных областей на равноправной основе, дополняя друг друга (рассматривание такого понятия как «настроение» через произведения музыки, литературы, живописи) .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Важно заметить, что методика проведения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интегрированного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занятия существенно отличается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методики проведения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обычного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занятия.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2-tub-ru.yandex.net/i?id=5aef7bebd9a9760437ae4baed036b69b&amp;n=33&amp;h=215&amp;w=3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3959" y="5013176"/>
            <a:ext cx="2720041" cy="1844824"/>
          </a:xfrm>
          <a:prstGeom prst="rect">
            <a:avLst/>
          </a:prstGeom>
          <a:noFill/>
        </p:spPr>
      </p:pic>
      <p:sp>
        <p:nvSpPr>
          <p:cNvPr id="86017" name="Rectangle 1"/>
          <p:cNvSpPr>
            <a:spLocks noChangeArrowheads="1"/>
          </p:cNvSpPr>
          <p:nvPr/>
        </p:nvSpPr>
        <p:spPr bwMode="auto">
          <a:xfrm>
            <a:off x="0" y="221599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76672"/>
            <a:ext cx="7848872" cy="6286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аправления деятельности, которые отражены в ФГОС 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структуре ООП ДО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познавательное развитие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речевое развитие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социально-коммуникативное развитие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художественно – эстетическое развитие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физическое развитие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какая основная форма работы с детьми, отражена в ФГОС  к структуре ООП ДО</a:t>
            </a: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</a:pPr>
            <a:r>
              <a:rPr lang="ru-RU" sz="2800" dirty="0"/>
              <a:t>Игра - основная форма работы с </a:t>
            </a:r>
            <a:endParaRPr lang="ru-RU" sz="2800" dirty="0" smtClean="0"/>
          </a:p>
          <a:p>
            <a:pPr>
              <a:lnSpc>
                <a:spcPct val="115000"/>
              </a:lnSpc>
            </a:pPr>
            <a:r>
              <a:rPr lang="ru-RU" sz="2800" dirty="0" smtClean="0"/>
              <a:t>детьми </a:t>
            </a:r>
            <a:r>
              <a:rPr lang="ru-RU" sz="2800" dirty="0"/>
              <a:t>и ведущий вид деятельности </a:t>
            </a:r>
            <a:endParaRPr lang="ru-RU" sz="2800" dirty="0" smtClean="0"/>
          </a:p>
          <a:p>
            <a:pPr>
              <a:lnSpc>
                <a:spcPct val="115000"/>
              </a:lnSpc>
            </a:pPr>
            <a:r>
              <a:rPr lang="ru-RU" sz="2800" dirty="0" smtClean="0"/>
              <a:t>для </a:t>
            </a:r>
            <a:r>
              <a:rPr lang="ru-RU" sz="2800" dirty="0"/>
              <a:t>детей.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052736"/>
            <a:ext cx="6606480" cy="487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Примерная структура образовательной деятельности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1.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Вводная часть.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Создается проблемная ситуация, стимулирующая активность детей к поиску ее решения (например, задается вопрос «Ребята, что произойдет, если на Земле не будет воды?»).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Основная часть.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Детям даются новые знания, необходимые для решения проблемного вопроса (например, значение воды в природе и жизни человека и т. д.) на основе содержания разных разделов программы с опорой на наглядность, Параллельно идет работа по обогащению и активизации словаря, обучению связной речи.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3.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Заключительная часть.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Детям предлагается любая практическая работа (дидактические игры, рисование, конструирование и др.) на закрепление полученной информации или актуализации ранее усвоенной.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im2-tub-ru.yandex.net/i?id=5aef7bebd9a9760437ae4baed036b69b&amp;n=33&amp;h=215&amp;w=3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42469" y="5229200"/>
            <a:ext cx="2401531" cy="162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2145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6840760" cy="582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подготовки интегрированного занятия: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Выбор объекта интеграции.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Отбор компонентов интеграции.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Отбор материала.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Выбор структуры занятия.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5) Отбор методов интегрирования.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проведения интегрированных занятий.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Мир, окружающий детей, познается ими на интегрированных занятиях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его многообразии и единстве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Интегрированные занятия побуждают к активному познанию окружающей действительности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Интегрированные занятия снимают утомляемость, перенапряжение воспитанников за счет переключения на разнообразные виды деятельности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Высвобождается время для дополнительных занятий практической направленности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Интеграция дает возможность для самореализации педагогов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im2-tub-ru.yandex.net/i?id=5aef7bebd9a9760437ae4baed036b69b&amp;n=33&amp;h=215&amp;w=3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280" y="5466454"/>
            <a:ext cx="2051720" cy="13915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2028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2-tub-ru.yandex.net/i?id=5aef7bebd9a9760437ae4baed036b69b&amp;n=33&amp;h=215&amp;w=3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4575" y="4810124"/>
            <a:ext cx="3019425" cy="2047876"/>
          </a:xfrm>
          <a:prstGeom prst="rect">
            <a:avLst/>
          </a:prstGeom>
          <a:noFill/>
        </p:spPr>
      </p:pic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1107996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1" r="15088"/>
          <a:stretch/>
        </p:blipFill>
        <p:spPr>
          <a:xfrm>
            <a:off x="385093" y="908720"/>
            <a:ext cx="5739482" cy="563276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2-tub-ru.yandex.net/i?id=5aef7bebd9a9760437ae4baed036b69b&amp;n=33&amp;h=215&amp;w=3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4575" y="4810124"/>
            <a:ext cx="3019425" cy="2047876"/>
          </a:xfrm>
          <a:prstGeom prst="rect">
            <a:avLst/>
          </a:prstGeom>
          <a:noFill/>
        </p:spPr>
      </p:pic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0" y="0"/>
            <a:ext cx="8890639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6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1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Спасибо за внимание!</a:t>
            </a:r>
            <a:endParaRPr kumimoji="0" lang="ru-RU" sz="6600" b="1" i="1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04088"/>
            <a:ext cx="8229600" cy="5620512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Цель:</a:t>
            </a:r>
            <a:r>
              <a:rPr lang="ru-RU" dirty="0"/>
              <a:t> Повышение профессиональной компетентности педагогов по организации образовательного процесса с использованием принципа интеграции. </a:t>
            </a:r>
          </a:p>
          <a:p>
            <a:r>
              <a:rPr lang="ru-RU" b="1" dirty="0"/>
              <a:t>Задачи: </a:t>
            </a:r>
            <a:endParaRPr lang="ru-RU" dirty="0"/>
          </a:p>
          <a:p>
            <a:r>
              <a:rPr lang="ru-RU" dirty="0"/>
              <a:t> 1. Познакомить педагогов с интегрированным подходом к организации образовательного процесса в ДОУ. </a:t>
            </a:r>
          </a:p>
          <a:p>
            <a:r>
              <a:rPr lang="ru-RU" dirty="0"/>
              <a:t> 2. Способствовать творческому поиску, проявлению инициативы, росту педагогического мастерства педагогов ДОУ. </a:t>
            </a:r>
          </a:p>
          <a:p>
            <a:r>
              <a:rPr lang="ru-RU" dirty="0"/>
              <a:t> 3. Развивать сплоченность, умение работать в команде, аргументировано отстаивать свою точку зрения.</a:t>
            </a:r>
          </a:p>
          <a:p>
            <a:endParaRPr lang="ru-RU" dirty="0"/>
          </a:p>
        </p:txBody>
      </p:sp>
      <p:pic>
        <p:nvPicPr>
          <p:cNvPr id="4" name="Picture 2" descr="https://im2-tub-ru.yandex.net/i?id=5aef7bebd9a9760437ae4baed036b69b&amp;n=33&amp;h=215&amp;w=3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312" y="5661808"/>
            <a:ext cx="1763688" cy="1196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3324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2"/>
            <a:ext cx="8075240" cy="5400600"/>
          </a:xfrm>
        </p:spPr>
        <p:txBody>
          <a:bodyPr/>
          <a:lstStyle/>
          <a:p>
            <a:r>
              <a:rPr lang="ru-RU" b="1" dirty="0"/>
              <a:t>План: </a:t>
            </a:r>
            <a:endParaRPr lang="ru-RU" dirty="0"/>
          </a:p>
          <a:p>
            <a:r>
              <a:rPr lang="ru-RU" dirty="0"/>
              <a:t> 1. Практическая часть</a:t>
            </a:r>
          </a:p>
          <a:p>
            <a:r>
              <a:rPr lang="ru-RU" dirty="0"/>
              <a:t> 1.1Открытый просмотр интегрированного НОД. </a:t>
            </a:r>
          </a:p>
          <a:p>
            <a:r>
              <a:rPr lang="ru-RU" dirty="0"/>
              <a:t> 1.2 Анализ, самоанализ проведенного  мероприятия. </a:t>
            </a:r>
          </a:p>
          <a:p>
            <a:r>
              <a:rPr lang="ru-RU" dirty="0"/>
              <a:t> 2. Теоретическая часть</a:t>
            </a:r>
          </a:p>
          <a:p>
            <a:r>
              <a:rPr lang="ru-RU" dirty="0"/>
              <a:t> 2.1 Презентация «Интегрированный подход к организации образовательного процесса в ДОУ».</a:t>
            </a:r>
          </a:p>
          <a:p>
            <a:r>
              <a:rPr lang="ru-RU" dirty="0"/>
              <a:t> 3. Рефлексия. </a:t>
            </a:r>
          </a:p>
          <a:p>
            <a:endParaRPr lang="ru-RU" dirty="0"/>
          </a:p>
        </p:txBody>
      </p:sp>
      <p:pic>
        <p:nvPicPr>
          <p:cNvPr id="4" name="Picture 2" descr="https://im2-tub-ru.yandex.net/i?id=5aef7bebd9a9760437ae4baed036b69b&amp;n=33&amp;h=215&amp;w=3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82045" y="5085184"/>
            <a:ext cx="2123728" cy="14403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2563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1. </a:t>
            </a:r>
            <a:r>
              <a:rPr lang="ru-RU" sz="3200" b="1" dirty="0"/>
              <a:t>Самоанализ мероприятия, анализ коллегами.</a:t>
            </a:r>
            <a:endParaRPr lang="ru-RU" sz="3200" dirty="0"/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(вводная, основная, заключительная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Соблюдена ли структура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занятия. 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возрасту,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материала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каких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областей,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заимосвязанность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интегрированных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областей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Методы,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(какие)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Информативная емкость материала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оценке знаний и умений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im2-tub-ru.yandex.net/i?id=5aef7bebd9a9760437ae4baed036b69b&amp;n=33&amp;h=215&amp;w=3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22758" y="5301208"/>
            <a:ext cx="1805218" cy="12243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2726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552728"/>
          </a:xfrm>
        </p:spPr>
        <p:txBody>
          <a:bodyPr>
            <a:normAutofit/>
          </a:bodyPr>
          <a:lstStyle/>
          <a:p>
            <a:r>
              <a:rPr lang="ru-RU" sz="3100" dirty="0" smtClean="0"/>
              <a:t>   </a:t>
            </a:r>
            <a:r>
              <a:rPr lang="ru-RU" sz="3100" b="1" i="1" dirty="0" smtClean="0">
                <a:solidFill>
                  <a:schemeClr val="accent2">
                    <a:lumMod val="75000"/>
                  </a:schemeClr>
                </a:solidFill>
              </a:rPr>
              <a:t>Интеграция </a:t>
            </a:r>
            <a:r>
              <a:rPr lang="ru-RU" sz="3100" dirty="0" smtClean="0"/>
              <a:t>– это соединение знаний из разных областей. Она способствует целостности восприятия мира и человека, живущего в нём и познающего</a:t>
            </a:r>
            <a:r>
              <a:rPr lang="ru-RU" sz="3100" dirty="0" smtClean="0"/>
              <a:t>.</a:t>
            </a:r>
            <a:br>
              <a:rPr lang="ru-RU" sz="3100" dirty="0" smtClean="0"/>
            </a:br>
            <a:r>
              <a:rPr lang="ru-RU" sz="3100" b="1" i="1" dirty="0"/>
              <a:t>Интегрированное</a:t>
            </a:r>
            <a:r>
              <a:rPr lang="ru-RU" sz="3100" i="1" dirty="0"/>
              <a:t> </a:t>
            </a:r>
            <a:r>
              <a:rPr lang="ru-RU" sz="3100" b="1" i="1" dirty="0"/>
              <a:t>занятие</a:t>
            </a:r>
            <a:r>
              <a:rPr lang="ru-RU" sz="3100" dirty="0"/>
              <a:t>– </a:t>
            </a:r>
            <a:r>
              <a:rPr lang="ru-RU" sz="3100" b="1" dirty="0"/>
              <a:t>это</a:t>
            </a:r>
            <a:r>
              <a:rPr lang="ru-RU" sz="3100" dirty="0"/>
              <a:t> </a:t>
            </a:r>
            <a:r>
              <a:rPr lang="ru-RU" sz="3100" b="1" dirty="0"/>
              <a:t>занятие</a:t>
            </a:r>
            <a:r>
              <a:rPr lang="ru-RU" sz="3100" dirty="0"/>
              <a:t>, которое направлено на раскрытие целостной сущности определенной темы средствами разных видов деятельности, которые объединяются в широком информационном поле </a:t>
            </a:r>
            <a:r>
              <a:rPr lang="ru-RU" sz="3100" b="1" dirty="0"/>
              <a:t>занятия</a:t>
            </a:r>
            <a:r>
              <a:rPr lang="ru-RU" sz="3100" dirty="0"/>
              <a:t> через взаимное проникновение и обогащение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ttps://im2-tub-ru.yandex.net/i?id=5aef7bebd9a9760437ae4baed036b69b&amp;n=33&amp;h=215&amp;w=31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020272" y="5417617"/>
            <a:ext cx="2123728" cy="14403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ds04.infourok.ru/uploads/ex/0869/00158c38-e5a4b777/img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2" t="17869"/>
          <a:stretch/>
        </p:blipFill>
        <p:spPr bwMode="auto">
          <a:xfrm>
            <a:off x="350199" y="548681"/>
            <a:ext cx="8064135" cy="547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2-tub-ru.yandex.net/i?id=5aef7bebd9a9760437ae4baed036b69b&amp;n=33&amp;h=215&amp;w=3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248" y="5092940"/>
            <a:ext cx="2123728" cy="14403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6625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215444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u="sng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u="sng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нтегрированные уроки (занятия)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способствуют формированию целостной картины мира у детей; развивают потенциал обучающихся, побуждают к  активному познанию окружающего мира, к осмыслению причинно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следственных связей, к развитию логического мышления, коммуникативных способностей.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роки (з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анятия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снимают утомляемость, перенапряжение учащихся за счет переключения на разнообразные виды деятельности.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нтеграция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дает возможность для самореализации, творчества учителя, способствует раскрытию его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https://im2-tub-ru.yandex.net/i?id=5aef7bebd9a9760437ae4baed036b69b&amp;n=33&amp;h=215&amp;w=3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216" y="5347028"/>
            <a:ext cx="2627784" cy="15109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2-tub-ru.yandex.net/i?id=5aef7bebd9a9760437ae4baed036b69b&amp;n=33&amp;h=215&amp;w=3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4575" y="4810124"/>
            <a:ext cx="3019425" cy="2047876"/>
          </a:xfrm>
          <a:prstGeom prst="rect">
            <a:avLst/>
          </a:prstGeom>
          <a:noFill/>
        </p:spPr>
      </p:pic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0" y="-307776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введением ФГОС интегрированные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уроки (занятия)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стали занимать особое место. Проведение таких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уроков (занятий)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один из путей повышения эффективности образовательного процесса на основе реализации принципов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деятельностного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подхода в обучении.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2-tub-ru.yandex.net/i?id=5aef7bebd9a9760437ae4baed036b69b&amp;n=33&amp;h=215&amp;w=3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4575" y="4810124"/>
            <a:ext cx="3019425" cy="2047876"/>
          </a:xfrm>
          <a:prstGeom prst="rect">
            <a:avLst/>
          </a:prstGeom>
          <a:noFill/>
        </p:spPr>
      </p:pic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-252536" y="697053"/>
            <a:ext cx="914400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sz="7200" b="1" dirty="0"/>
              <a:t>Блиц-опрос:</a:t>
            </a:r>
            <a:endParaRPr lang="ru-RU" sz="4800" dirty="0"/>
          </a:p>
          <a:p>
            <a:pPr algn="ctr"/>
            <a:r>
              <a:rPr lang="ru-RU" sz="4800" i="1" dirty="0" smtClean="0"/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s://yt3.ggpht.com/a/AATXAJzGjV4PwbTh2DKom_2JmCkZTO2oXIJ5VXXD4Irs=s900-c-k-c0xffffffff-no-rj-m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92896"/>
            <a:ext cx="3796035" cy="3796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129</TotalTime>
  <Words>770</Words>
  <Application>Microsoft Office PowerPoint</Application>
  <PresentationFormat>Экран (4:3)</PresentationFormat>
  <Paragraphs>98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Constantia</vt:lpstr>
      <vt:lpstr>Times New Roman</vt:lpstr>
      <vt:lpstr>Wingdings 2</vt:lpstr>
      <vt:lpstr>Поток</vt:lpstr>
      <vt:lpstr>Методический семинар-практикум</vt:lpstr>
      <vt:lpstr>Презентация PowerPoint</vt:lpstr>
      <vt:lpstr>Презентация PowerPoint</vt:lpstr>
      <vt:lpstr>Презентация PowerPoint</vt:lpstr>
      <vt:lpstr>   Интеграция – это соединение знаний из разных областей. Она способствует целостности восприятия мира и человека, живущего в нём и познающего. Интегрированное занятие– это занятие, которое направлено на раскрытие целостной сущности определенной темы средствами разных видов деятельности, которые объединяются в широком информационном поле занятия через взаимное проникновение и обогащение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семинар</dc:title>
  <dc:creator>Грачева</dc:creator>
  <cp:lastModifiedBy>Светлана Хфннанова</cp:lastModifiedBy>
  <cp:revision>14</cp:revision>
  <dcterms:created xsi:type="dcterms:W3CDTF">2016-02-23T13:00:16Z</dcterms:created>
  <dcterms:modified xsi:type="dcterms:W3CDTF">2021-02-04T18:09:52Z</dcterms:modified>
</cp:coreProperties>
</file>