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80" r:id="rId2"/>
    <p:sldId id="281" r:id="rId3"/>
    <p:sldId id="282" r:id="rId4"/>
    <p:sldId id="259" r:id="rId5"/>
    <p:sldId id="278" r:id="rId6"/>
    <p:sldId id="257" r:id="rId7"/>
    <p:sldId id="266" r:id="rId8"/>
    <p:sldId id="261" r:id="rId9"/>
    <p:sldId id="272" r:id="rId10"/>
    <p:sldId id="271" r:id="rId11"/>
    <p:sldId id="274" r:id="rId12"/>
    <p:sldId id="276" r:id="rId13"/>
    <p:sldId id="277" r:id="rId14"/>
    <p:sldId id="260" r:id="rId15"/>
    <p:sldId id="262" r:id="rId16"/>
    <p:sldId id="263" r:id="rId17"/>
    <p:sldId id="264" r:id="rId18"/>
    <p:sldId id="265" r:id="rId19"/>
    <p:sldId id="269" r:id="rId20"/>
    <p:sldId id="270" r:id="rId21"/>
    <p:sldId id="279" r:id="rId22"/>
    <p:sldId id="283" r:id="rId23"/>
    <p:sldId id="284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B50DDDB-E6E8-4AC3-B79C-BB0850822E4D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8A03CE-CB9F-4D53-BE9B-B767D6466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857BF1-2096-4870-B0B6-BFFDA2F1779E}" type="slidenum">
              <a:rPr lang="ru-RU" altLang="ru-RU" smtClean="0">
                <a:latin typeface="Arial" pitchFamily="34" charset="0"/>
              </a:rPr>
              <a:pPr/>
              <a:t>16</a:t>
            </a:fld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816CB-66E3-4AF5-AF38-A96064E8D905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FB7BB-7E3E-4CC7-87F6-B6FC610A4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142F7-521E-4D1E-9035-A0AA0145D1F7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770D8-9582-45A4-85CE-273812018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2D91-CDC7-4D74-BBE5-C081276022E5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E60AA-A4E1-46B8-A8B2-C4BC9E552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A090E-3A35-4A7D-8FFC-355EFEED3551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87BB9-6803-403A-AA8C-F6FE9D2613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40305-0478-455E-A658-D0E3D0434647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C2270-EEEF-4163-871D-B258C8A0B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D4CD3-6D32-44A9-9275-85272C24BED3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43C0C-D548-4127-A9EE-B9982B6BF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A8C6D-9AE7-40DD-8434-E2F8D51FEB5F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AA42B-E4FA-464F-93EA-FDE9F906F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6DE2C-B3EB-4278-A041-33B959C78D1D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93100-0224-433E-891A-DE08C1CB40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C5C74-DDF2-41B7-9836-6924EF25DD8B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D6283-4D99-4DCC-B123-E44367896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D21D2-2604-4FB1-85FF-B4A3FDB277AA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A114C-6ADE-4401-AD41-E16104418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60EEF-F1A2-4721-AE5C-9682BD3C2524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63C71-DFAE-4D7A-A393-564A4721CD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70487EBB-623F-400E-A463-31BB47E460D3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07D02067-0E1A-4C3F-92EC-70F65A2A2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699" r:id="rId4"/>
    <p:sldLayoutId id="2147483705" r:id="rId5"/>
    <p:sldLayoutId id="2147483700" r:id="rId6"/>
    <p:sldLayoutId id="2147483706" r:id="rId7"/>
    <p:sldLayoutId id="2147483707" r:id="rId8"/>
    <p:sldLayoutId id="2147483708" r:id="rId9"/>
    <p:sldLayoutId id="2147483701" r:id="rId10"/>
    <p:sldLayoutId id="21474837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omkpt.ru/sites/omkpt.ru/files/images/book.thumbna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143000"/>
            <a:ext cx="5715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4" descr="https://cdn1.imgbb.ru/user/19/199480/201511/e96551d872e1b0d598a60149041a86d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0"/>
            <a:ext cx="36163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0" y="4652963"/>
            <a:ext cx="31146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0" b="1" i="1" dirty="0">
                <a:solidFill>
                  <a:srgbClr val="0070C0"/>
                </a:solidFill>
                <a:latin typeface="Comic Sans MS" pitchFamily="66" charset="0"/>
              </a:rPr>
              <a:t>Книга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5661248"/>
            <a:ext cx="2512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Comic Sans MS" pitchFamily="66" charset="0"/>
              </a:rPr>
              <a:t>Выполнила </a:t>
            </a:r>
            <a:r>
              <a:rPr lang="ru-RU" b="1" i="1" dirty="0" err="1" smtClean="0">
                <a:solidFill>
                  <a:srgbClr val="0070C0"/>
                </a:solidFill>
                <a:latin typeface="Comic Sans MS" pitchFamily="66" charset="0"/>
              </a:rPr>
              <a:t>Избасарова</a:t>
            </a:r>
            <a:r>
              <a:rPr lang="ru-RU" b="1" i="1" dirty="0" smtClean="0">
                <a:solidFill>
                  <a:srgbClr val="0070C0"/>
                </a:solidFill>
                <a:latin typeface="Comic Sans MS" pitchFamily="66" charset="0"/>
              </a:rPr>
              <a:t> Г.К.</a:t>
            </a:r>
            <a:endParaRPr lang="ru-RU" b="1" i="1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561013"/>
            <a:ext cx="1357312" cy="1236662"/>
          </a:xfrm>
          <a:noFill/>
        </p:spPr>
      </p:pic>
      <p:pic>
        <p:nvPicPr>
          <p:cNvPr id="19459" name="Picture 2" descr="http://fortee.ru/wp-content/uploads/2013/06/saepe-stilum-vertas-580x4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260350"/>
            <a:ext cx="5524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Прямоугольник 1"/>
          <p:cNvSpPr>
            <a:spLocks noChangeArrowheads="1"/>
          </p:cNvSpPr>
          <p:nvPr/>
        </p:nvSpPr>
        <p:spPr bwMode="auto">
          <a:xfrm>
            <a:off x="684213" y="4652963"/>
            <a:ext cx="77755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Писали по воску стальной палочкой "стилем". До сих пор сохранилось это название - про писателя говорят, что у него хороший стиль (т.е. хорошо пишет).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621338"/>
            <a:ext cx="1357312" cy="1236662"/>
          </a:xfrm>
          <a:noFill/>
        </p:spPr>
      </p:pic>
      <p:sp>
        <p:nvSpPr>
          <p:cNvPr id="20483" name="Прямоугольник 2"/>
          <p:cNvSpPr>
            <a:spLocks noChangeArrowheads="1"/>
          </p:cNvSpPr>
          <p:nvPr/>
        </p:nvSpPr>
        <p:spPr bwMode="auto">
          <a:xfrm>
            <a:off x="900113" y="4365625"/>
            <a:ext cx="33115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>
                <a:solidFill>
                  <a:srgbClr val="2F2A22"/>
                </a:solidFill>
                <a:latin typeface="Tahoma" pitchFamily="34" charset="0"/>
                <a:cs typeface="Tahoma" pitchFamily="34" charset="0"/>
              </a:rPr>
              <a:t>Папирус </a:t>
            </a:r>
            <a:r>
              <a:rPr lang="ru-RU" altLang="ru-RU" sz="2800">
                <a:solidFill>
                  <a:srgbClr val="2F2A22"/>
                </a:solidFill>
                <a:cs typeface="Tahoma" pitchFamily="34" charset="0"/>
              </a:rPr>
              <a:t>–</a:t>
            </a:r>
            <a:r>
              <a:rPr lang="ru-RU" altLang="ru-RU" sz="2800">
                <a:solidFill>
                  <a:srgbClr val="2F2A22"/>
                </a:solidFill>
                <a:latin typeface="Tahoma" pitchFamily="34" charset="0"/>
                <a:cs typeface="Tahoma" pitchFamily="34" charset="0"/>
              </a:rPr>
              <a:t> речной тростник с высоким и толстым стволом.</a:t>
            </a:r>
            <a:r>
              <a:rPr lang="ru-RU" altLang="ru-RU" sz="2800">
                <a:solidFill>
                  <a:srgbClr val="2F2A22"/>
                </a:solidFill>
                <a:cs typeface="Tahoma" pitchFamily="34" charset="0"/>
              </a:rPr>
              <a:t> </a:t>
            </a:r>
            <a:r>
              <a:rPr lang="ru-RU" altLang="ru-RU" sz="2800">
                <a:solidFill>
                  <a:srgbClr val="2F2A22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endParaRPr lang="ru-RU" altLang="ru-RU"/>
          </a:p>
        </p:txBody>
      </p:sp>
      <p:pic>
        <p:nvPicPr>
          <p:cNvPr id="20484" name="Picture 2" descr="http://trezvenie.org/bible_study/%D1%81%D0%BB%D0%B0%D0%B9%D0%B4%D1%8B/flora/%D0%BF%D0%B0%D0%BF%D0%B8%D1%80%D1%83%D1%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1176338"/>
            <a:ext cx="2916238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6" descr="http://www.livingathome.de/pflanzen_gaertnern/zimmergarten/images/428/zypergra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1268413"/>
            <a:ext cx="40767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Прямоугольник 6"/>
          <p:cNvSpPr>
            <a:spLocks noChangeArrowheads="1"/>
          </p:cNvSpPr>
          <p:nvPr/>
        </p:nvSpPr>
        <p:spPr bwMode="auto">
          <a:xfrm>
            <a:off x="1282700" y="404813"/>
            <a:ext cx="67643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800">
                <a:solidFill>
                  <a:srgbClr val="2F2A22"/>
                </a:solidFill>
                <a:latin typeface="Tahoma" pitchFamily="34" charset="0"/>
                <a:cs typeface="Tahoma" pitchFamily="34" charset="0"/>
              </a:rPr>
              <a:t>В древнем Египте писали на папирусе.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621338"/>
            <a:ext cx="1357312" cy="1236662"/>
          </a:xfrm>
          <a:noFill/>
        </p:spPr>
      </p:pic>
      <p:pic>
        <p:nvPicPr>
          <p:cNvPr id="21507" name="Picture 4" descr="http://decoracion2.com/imagenes/2010/09/papi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2155825"/>
            <a:ext cx="57594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рямоугольник 8"/>
          <p:cNvSpPr>
            <a:spLocks noChangeArrowheads="1"/>
          </p:cNvSpPr>
          <p:nvPr/>
        </p:nvSpPr>
        <p:spPr bwMode="auto">
          <a:xfrm>
            <a:off x="539750" y="333375"/>
            <a:ext cx="8135938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Стебли папируса разрезали на тонкие полоски и укладывали их друг на друга, смазывали клеем, проглаживали деревянной гладилкой, сушили на солнце и свертывали в трубку.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592763"/>
            <a:ext cx="1357312" cy="1236662"/>
          </a:xfrm>
          <a:noFill/>
        </p:spPr>
      </p:pic>
      <p:sp>
        <p:nvSpPr>
          <p:cNvPr id="22531" name="AutoShape 4" descr="http://s41.radikal.ru/i094/1007/a4/09d7ffdd0f6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2532" name="Прямоугольник 6"/>
          <p:cNvSpPr>
            <a:spLocks noChangeArrowheads="1"/>
          </p:cNvSpPr>
          <p:nvPr/>
        </p:nvSpPr>
        <p:spPr bwMode="auto">
          <a:xfrm>
            <a:off x="174625" y="1052513"/>
            <a:ext cx="4572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Наши предки, которые жили в Древней Руси, писали на бересте. Береста – это наружная часть берёзовой коры. Писать на бересте удобно, но для книг она не годилась.</a:t>
            </a:r>
          </a:p>
        </p:txBody>
      </p:sp>
      <p:pic>
        <p:nvPicPr>
          <p:cNvPr id="22533" name="Picture 2" descr="http://900igr.net/datai/istorija/Drevnerusskoe-gosudarstvo-IX-XII-vv/0005-005-Prosveschen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3070225"/>
            <a:ext cx="3465512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4" descr="http://im7-tub-ru.yandex.net/i?id=333647442-64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404813"/>
            <a:ext cx="3384550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621338"/>
            <a:ext cx="1357312" cy="1236662"/>
          </a:xfrm>
          <a:noFill/>
        </p:spPr>
      </p:pic>
      <p:sp>
        <p:nvSpPr>
          <p:cNvPr id="23555" name="Прямоугольник 4"/>
          <p:cNvSpPr>
            <a:spLocks noChangeArrowheads="1"/>
          </p:cNvSpPr>
          <p:nvPr/>
        </p:nvSpPr>
        <p:spPr bwMode="auto">
          <a:xfrm>
            <a:off x="539750" y="549275"/>
            <a:ext cx="77771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В городе Пергаме придумали пергамент – названный в честь города. </a:t>
            </a:r>
          </a:p>
        </p:txBody>
      </p:sp>
      <p:pic>
        <p:nvPicPr>
          <p:cNvPr id="23556" name="Picture 2" descr="http://infonositeli.narod.ru/images/image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1700213"/>
            <a:ext cx="388937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Прямоугольник 5"/>
          <p:cNvSpPr>
            <a:spLocks noChangeArrowheads="1"/>
          </p:cNvSpPr>
          <p:nvPr/>
        </p:nvSpPr>
        <p:spPr bwMode="auto">
          <a:xfrm>
            <a:off x="465138" y="5300663"/>
            <a:ext cx="4572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Изготавливали его из шкур телят и овец. </a:t>
            </a:r>
          </a:p>
        </p:txBody>
      </p:sp>
      <p:pic>
        <p:nvPicPr>
          <p:cNvPr id="23558" name="Picture 6" descr="http://im4-tub-ru.yandex.net/i?id=257453201-36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1727200"/>
            <a:ext cx="2449512" cy="353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562600"/>
            <a:ext cx="1357312" cy="1236663"/>
          </a:xfrm>
          <a:noFill/>
        </p:spPr>
      </p:pic>
      <p:sp>
        <p:nvSpPr>
          <p:cNvPr id="24579" name="AutoShape 4" descr="http://s41.radikal.ru/i094/1007/a4/09d7ffdd0f6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24580" name="Прямоугольник 5"/>
          <p:cNvSpPr>
            <a:spLocks noChangeArrowheads="1"/>
          </p:cNvSpPr>
          <p:nvPr/>
        </p:nvSpPr>
        <p:spPr bwMode="auto">
          <a:xfrm>
            <a:off x="1277938" y="4365625"/>
            <a:ext cx="66786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На изделие одной книги уходило целое стадо баранов. Писали её от руки несколько лет. Книги из пергамента были очень дорогие.</a:t>
            </a:r>
          </a:p>
        </p:txBody>
      </p:sp>
      <p:pic>
        <p:nvPicPr>
          <p:cNvPr id="24581" name="Picture 6" descr="http://shgpi.edu.ru/biblioteka/forum/img/interesnoe_v_ceti/lok_museum_perepleta_bo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375" y="692150"/>
            <a:ext cx="28384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8" descr="http://ic.pics.livejournal.com/kryukov_a/15237437/178321/178321_6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938" y="714375"/>
            <a:ext cx="5308600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786688" y="5621338"/>
            <a:ext cx="1357312" cy="1236662"/>
          </a:xfrm>
          <a:noFill/>
        </p:spPr>
      </p:pic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468313" y="2852738"/>
            <a:ext cx="82804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Затем появился новый материал, который намного тоньше пергамента. На нём было очень просто писать. Это – бумага. Рецепт изготовления бумаги придумали в Китае. Этой диковиной восхищались все страны, но китайцы держали в тайне чудесный способ. Только через века Европа узнала, как делать это чудо.</a:t>
            </a:r>
          </a:p>
        </p:txBody>
      </p:sp>
      <p:pic>
        <p:nvPicPr>
          <p:cNvPr id="25604" name="Picture 2" descr="http://4.bp.blogspot.com/_I_oHjDieoAE/TIS8_k0bBYI/AAAAAAAAACY/FCusfoGHTB8/s1600/7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620713"/>
            <a:ext cx="38925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http://www.badgood.info/photos/notes/1/36/35798/35798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3" y="469900"/>
            <a:ext cx="39687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732463"/>
            <a:ext cx="1357312" cy="1236662"/>
          </a:xfrm>
          <a:noFill/>
        </p:spPr>
      </p:pic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323850" y="1125538"/>
            <a:ext cx="3816350" cy="483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На Руси тоже стали создавать книги из бумаги, но они были рукописными.</a:t>
            </a:r>
            <a:br>
              <a:rPr lang="ru-RU" altLang="ru-RU" sz="2800"/>
            </a:br>
            <a:r>
              <a:rPr lang="ru-RU" altLang="ru-RU" sz="2800"/>
              <a:t>Первые рукописные книги на Руси появились в 10 веке. </a:t>
            </a:r>
          </a:p>
          <a:p>
            <a:r>
              <a:rPr lang="ru-RU" altLang="ru-RU" sz="2800"/>
              <a:t>Книг было мало, и стоили они дорого, ценились на вес золота. </a:t>
            </a:r>
            <a:endParaRPr lang="ru-RU" altLang="ru-RU"/>
          </a:p>
        </p:txBody>
      </p:sp>
      <p:pic>
        <p:nvPicPr>
          <p:cNvPr id="26628" name="Picture 2" descr="http://tainy.net/wp-content/uploads/2012/02/I-09-PARADOX-vamp-f07_64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0700" y="404813"/>
            <a:ext cx="3875088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http://gorod-plus.tv/cache/uploads/history/apos2_thumbnail_big_.j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700" y="2924175"/>
            <a:ext cx="4319588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607050"/>
            <a:ext cx="1357312" cy="1236663"/>
          </a:xfrm>
          <a:noFill/>
        </p:spPr>
      </p:pic>
      <p:pic>
        <p:nvPicPr>
          <p:cNvPr id="27651" name="Picture 2" descr="http://img1.liveinternet.ru/images/attach/c/6/93/13/93013769_18h12m09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333375"/>
            <a:ext cx="66675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Прямоугольник 3"/>
          <p:cNvSpPr>
            <a:spLocks noChangeArrowheads="1"/>
          </p:cNvSpPr>
          <p:nvPr/>
        </p:nvSpPr>
        <p:spPr bwMode="auto">
          <a:xfrm>
            <a:off x="827088" y="4857750"/>
            <a:ext cx="741680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Чтобы книги лучше сохранялись, переплёты делались из деревянных дощечек. Их обтягивали </a:t>
            </a:r>
          </a:p>
          <a:p>
            <a:r>
              <a:rPr lang="ru-RU" altLang="ru-RU" sz="2800"/>
              <a:t>тонкой кожей или дорогой материей.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621338"/>
            <a:ext cx="1357312" cy="1236662"/>
          </a:xfrm>
          <a:noFill/>
        </p:spPr>
      </p:pic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323850" y="1628775"/>
            <a:ext cx="417671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Первые печатные книги появились в Германии. Современный способ книгопечатания изобрёл немец </a:t>
            </a:r>
          </a:p>
          <a:p>
            <a:r>
              <a:rPr lang="ru-RU" altLang="ru-RU" sz="2800"/>
              <a:t>Иоганн Гуттенберг</a:t>
            </a:r>
            <a:r>
              <a:rPr lang="ru-RU" altLang="ru-RU"/>
              <a:t>. </a:t>
            </a:r>
          </a:p>
        </p:txBody>
      </p:sp>
      <p:pic>
        <p:nvPicPr>
          <p:cNvPr id="28676" name="Picture 2" descr="http://900igr.net/datai/geografija/Nemetskij-jazyk/0014-029-Prichina-6.-Innovatsi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1075" y="1052513"/>
            <a:ext cx="39846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323850" y="549275"/>
            <a:ext cx="8532813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 i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Книжка — лучший товарищ.</a:t>
            </a:r>
          </a:p>
          <a:p>
            <a:pPr eaLnBrk="0" hangingPunct="0"/>
            <a:r>
              <a:rPr lang="ru-RU" sz="2800" b="1" i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Хорошая книга — лучший друг.</a:t>
            </a:r>
          </a:p>
          <a:p>
            <a:pPr eaLnBrk="0" hangingPunct="0"/>
            <a:r>
              <a:rPr lang="ru-RU" sz="2800" b="1" i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Знание – солнце, книга – окно.</a:t>
            </a:r>
          </a:p>
          <a:p>
            <a:pPr eaLnBrk="0" hangingPunct="0"/>
            <a:r>
              <a:rPr lang="ru-RU" sz="2800" b="1" i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Книга твой друг, без неё как без рук. </a:t>
            </a:r>
          </a:p>
          <a:p>
            <a:pPr eaLnBrk="0" hangingPunct="0"/>
            <a:r>
              <a:rPr lang="ru-RU" sz="2800" b="1" i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много читает, тот много и знает.</a:t>
            </a:r>
          </a:p>
        </p:txBody>
      </p:sp>
      <p:pic>
        <p:nvPicPr>
          <p:cNvPr id="11267" name="Picture 3" descr="https://ds03.infourok.ru/uploads/ex/128c/00040a2b-9e79891c/hello_html_m5ad5c05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3443288"/>
            <a:ext cx="4356100" cy="341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649913"/>
            <a:ext cx="1357312" cy="1236662"/>
          </a:xfrm>
          <a:noFill/>
        </p:spPr>
      </p:pic>
      <p:sp>
        <p:nvSpPr>
          <p:cNvPr id="29699" name="Прямоугольник 2"/>
          <p:cNvSpPr>
            <a:spLocks noChangeArrowheads="1"/>
          </p:cNvSpPr>
          <p:nvPr/>
        </p:nvSpPr>
        <p:spPr bwMode="auto">
          <a:xfrm>
            <a:off x="684213" y="908050"/>
            <a:ext cx="3240087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На Руси первопечатником стал Иван Фёдоров. Первая русская печатная книга - “Апостол” – была </a:t>
            </a:r>
          </a:p>
          <a:p>
            <a:r>
              <a:rPr lang="ru-RU" altLang="ru-RU" sz="2800"/>
              <a:t>выпущена 1 марта 1564 года.</a:t>
            </a:r>
            <a:r>
              <a:rPr lang="ru-RU" altLang="ru-RU"/>
              <a:t> </a:t>
            </a:r>
          </a:p>
        </p:txBody>
      </p:sp>
      <p:pic>
        <p:nvPicPr>
          <p:cNvPr id="29700" name="Picture 2" descr="http://img1.liveinternet.ru/images/attach/c/7/96/183/96183489_1303064849_fedor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620713"/>
            <a:ext cx="381952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649913"/>
            <a:ext cx="1357312" cy="1236662"/>
          </a:xfrm>
          <a:noFill/>
        </p:spPr>
      </p:pic>
      <p:sp>
        <p:nvSpPr>
          <p:cNvPr id="30723" name="Прямоугольник 2"/>
          <p:cNvSpPr>
            <a:spLocks noChangeArrowheads="1"/>
          </p:cNvSpPr>
          <p:nvPr/>
        </p:nvSpPr>
        <p:spPr bwMode="auto">
          <a:xfrm>
            <a:off x="684213" y="908050"/>
            <a:ext cx="3240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.</a:t>
            </a:r>
            <a:r>
              <a:rPr lang="ru-RU" altLang="ru-RU"/>
              <a:t> </a:t>
            </a:r>
          </a:p>
        </p:txBody>
      </p:sp>
      <p:sp>
        <p:nvSpPr>
          <p:cNvPr id="30724" name="Прямоугольник 1"/>
          <p:cNvSpPr>
            <a:spLocks noChangeArrowheads="1"/>
          </p:cNvSpPr>
          <p:nvPr/>
        </p:nvSpPr>
        <p:spPr bwMode="auto">
          <a:xfrm>
            <a:off x="760413" y="4941888"/>
            <a:ext cx="702151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/>
              <a:t>Книга – величайшее сокровище      человечества, кладезь мудрости, источник знаний. </a:t>
            </a:r>
          </a:p>
        </p:txBody>
      </p:sp>
      <p:pic>
        <p:nvPicPr>
          <p:cNvPr id="30725" name="Picture 2" descr="http://s018.radikal.ru/i520/1202/61/95d9861ea4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2375" y="352425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179388" y="188913"/>
            <a:ext cx="867727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3322638" algn="ctr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Не бери книгу грязными руками. 	</a:t>
            </a:r>
            <a:endParaRPr lang="ru-RU" sz="10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tabLst>
                <a:tab pos="3322638" algn="ctr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Не рисуй в книге ни в коем случае, это не альбом для рисования. </a:t>
            </a:r>
            <a:endParaRPr lang="ru-RU" sz="10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tabLst>
                <a:tab pos="3322638" algn="ctr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Переворачивай страницы аккуратно, чтобы не порвать их. </a:t>
            </a:r>
            <a:endParaRPr lang="ru-RU" sz="10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tabLst>
                <a:tab pos="3322638" algn="ctr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Подклей страницы в книге, даже если их порвал не ты. Попроси помощи у взрослых. </a:t>
            </a:r>
            <a:endParaRPr lang="ru-RU" sz="10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tabLst>
                <a:tab pos="3322638" algn="ctr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Не загибай листы в книге и не вкладывай ручку, карандаш и прочие посторонние предметы.</a:t>
            </a:r>
            <a:endParaRPr lang="ru-RU" sz="10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tabLst>
                <a:tab pos="3322638" algn="ctr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6. Пользуйся закладкой, чтобы отметить в книге место, где ты закончил читать. </a:t>
            </a:r>
            <a:endParaRPr lang="ru-RU" sz="10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tabLst>
                <a:tab pos="3322638" algn="ctr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Перед тем, как перевернуть страницу, не следует лизать палец, так как от этого страница портится. Из-за того что бумага шероховатая, на ней легко задерживается пыль, грязь. Поэтому, думая о </a:t>
            </a: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“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здоровье</a:t>
            </a: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”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книги, мы заботимся и о своем здоровье. </a:t>
            </a:r>
            <a:endParaRPr lang="ru-RU" sz="10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tabLst>
                <a:tab pos="3322638" algn="ctr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Переворачивать страницу нужно только за верхний угол. Если переворачивать за нижний уголок, то быстро стираются цифры, которые указывают номер страницы.</a:t>
            </a:r>
            <a:endParaRPr lang="ru-RU" sz="10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tabLst>
                <a:tab pos="3322638" algn="ctr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Нельзя читать во время еды. Это замедляет процесс пищеварения и неблагоприятно влияет на зрение. Кроме того, можно нечаянно испачкать книгу, а прочитанная за едой информация хуже усваивается.</a:t>
            </a:r>
            <a:endParaRPr lang="ru-RU" sz="28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https://fs00.infourok.ru/images/doc/140/162832/img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0" y="0"/>
            <a:ext cx="8964613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 b="1" i="1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«</a:t>
            </a:r>
            <a:r>
              <a:rPr lang="ru-RU" sz="2400" b="1" i="1">
                <a:solidFill>
                  <a:srgbClr val="0070C0"/>
                </a:solidFill>
                <a:ea typeface="Calibri" pitchFamily="34" charset="0"/>
                <a:cs typeface="Arial" pitchFamily="34" charset="0"/>
              </a:rPr>
              <a:t>Чтение </a:t>
            </a:r>
            <a:r>
              <a:rPr lang="ru-RU" sz="2400" b="1" i="1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–</a:t>
            </a:r>
            <a:r>
              <a:rPr lang="ru-RU" sz="2400" b="1" i="1">
                <a:solidFill>
                  <a:srgbClr val="0070C0"/>
                </a:solidFill>
                <a:ea typeface="Calibri" pitchFamily="34" charset="0"/>
                <a:cs typeface="Arial" pitchFamily="34" charset="0"/>
              </a:rPr>
              <a:t> вот лучшее учение!</a:t>
            </a:r>
            <a:r>
              <a:rPr lang="ru-RU" sz="2400" b="1" i="1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»</a:t>
            </a:r>
            <a:r>
              <a:rPr lang="ru-RU" sz="2400" b="1" i="1">
                <a:solidFill>
                  <a:srgbClr val="0070C0"/>
                </a:solidFill>
                <a:ea typeface="Calibri" pitchFamily="34" charset="0"/>
                <a:cs typeface="Arial" pitchFamily="34" charset="0"/>
              </a:rPr>
              <a:t> (А.С.Пушкин)</a:t>
            </a:r>
            <a:endParaRPr lang="ru-RU">
              <a:solidFill>
                <a:srgbClr val="0070C0"/>
              </a:solidFill>
              <a:ea typeface="Calibri" pitchFamily="34" charset="0"/>
              <a:cs typeface="Arial" pitchFamily="34" charset="0"/>
            </a:endParaRPr>
          </a:p>
          <a:p>
            <a:pPr eaLnBrk="0" hangingPunct="0"/>
            <a:r>
              <a:rPr lang="ru-RU" sz="2400" b="1" i="1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«</a:t>
            </a:r>
            <a:r>
              <a:rPr lang="ru-RU" sz="2400" b="1" i="1">
                <a:solidFill>
                  <a:srgbClr val="0070C0"/>
                </a:solidFill>
                <a:ea typeface="Calibri" pitchFamily="34" charset="0"/>
                <a:cs typeface="Arial" pitchFamily="34" charset="0"/>
              </a:rPr>
              <a:t>В книгах заключено особое очарование; книги вызывают в нас наслаждение: они разговаривают с нами, дают нам добрый совет, они становятся живыми друзьями для нас</a:t>
            </a:r>
            <a:r>
              <a:rPr lang="ru-RU" sz="2400" b="1" i="1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»</a:t>
            </a:r>
            <a:r>
              <a:rPr lang="ru-RU" sz="2400" b="1" i="1">
                <a:solidFill>
                  <a:srgbClr val="0070C0"/>
                </a:solidFill>
                <a:ea typeface="Calibri" pitchFamily="34" charset="0"/>
                <a:cs typeface="Arial" pitchFamily="34" charset="0"/>
              </a:rPr>
              <a:t>. (Петрарка Ф.)</a:t>
            </a:r>
            <a:endParaRPr lang="ru-RU">
              <a:solidFill>
                <a:srgbClr val="0070C0"/>
              </a:solidFill>
              <a:ea typeface="Calibri" pitchFamily="34" charset="0"/>
              <a:cs typeface="Arial" pitchFamily="34" charset="0"/>
            </a:endParaRPr>
          </a:p>
          <a:p>
            <a:pPr eaLnBrk="0" hangingPunct="0"/>
            <a:r>
              <a:rPr lang="ru-RU" sz="2400" b="1" i="1">
                <a:solidFill>
                  <a:srgbClr val="0070C0"/>
                </a:solidFill>
                <a:ea typeface="Calibri" pitchFamily="34" charset="0"/>
                <a:cs typeface="Arial" pitchFamily="34" charset="0"/>
              </a:rPr>
              <a:t>Книга </a:t>
            </a:r>
            <a:r>
              <a:rPr lang="ru-RU" sz="2400" b="1" i="1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–</a:t>
            </a:r>
            <a:r>
              <a:rPr lang="ru-RU" sz="2400" b="1" i="1">
                <a:solidFill>
                  <a:srgbClr val="0070C0"/>
                </a:solidFill>
                <a:ea typeface="Calibri" pitchFamily="34" charset="0"/>
                <a:cs typeface="Arial" pitchFamily="34" charset="0"/>
              </a:rPr>
              <a:t> это волшебница. Книга преобразила мир. В ней память человеческого рода, она рупор человеческой мысли. Мир без книги </a:t>
            </a:r>
            <a:r>
              <a:rPr lang="ru-RU" sz="2400" b="1" i="1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–</a:t>
            </a:r>
            <a:r>
              <a:rPr lang="ru-RU" sz="2400" b="1" i="1">
                <a:solidFill>
                  <a:srgbClr val="0070C0"/>
                </a:solidFill>
                <a:ea typeface="Calibri" pitchFamily="34" charset="0"/>
                <a:cs typeface="Arial" pitchFamily="34" charset="0"/>
              </a:rPr>
              <a:t> мир дикарей</a:t>
            </a:r>
            <a:r>
              <a:rPr lang="ru-RU" sz="2400" b="1" i="1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»</a:t>
            </a:r>
            <a:r>
              <a:rPr lang="ru-RU" sz="2400" b="1" i="1">
                <a:solidFill>
                  <a:srgbClr val="0070C0"/>
                </a:solidFill>
                <a:ea typeface="Calibri" pitchFamily="34" charset="0"/>
                <a:cs typeface="Arial" pitchFamily="34" charset="0"/>
              </a:rPr>
              <a:t>. (Н.А.Морозов).</a:t>
            </a:r>
            <a:endParaRPr lang="ru-RU" sz="4800">
              <a:solidFill>
                <a:srgbClr val="0070C0"/>
              </a:solidFill>
              <a:ea typeface="Calibri" pitchFamily="34" charset="0"/>
              <a:cs typeface="Arial" pitchFamily="34" charset="0"/>
            </a:endParaRPr>
          </a:p>
        </p:txBody>
      </p:sp>
      <p:pic>
        <p:nvPicPr>
          <p:cNvPr id="12291" name="Picture 3" descr="http://previews.123rf.com/images/aliasching/aliasching1403/aliasching140300209/26552261-Kids-reading-on-a-big-pile-of-books-Stock-Ve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3863" y="3217863"/>
            <a:ext cx="3640137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7" descr="http://static5.depositphotos.com/1006597/480/i/950/depositphotos_4803751-Old-books-inkstand-and-scro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7200"/>
            <a:ext cx="550862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621338"/>
            <a:ext cx="1357312" cy="1236662"/>
          </a:xfrm>
          <a:noFill/>
        </p:spPr>
      </p:pic>
      <p:sp>
        <p:nvSpPr>
          <p:cNvPr id="13315" name="Прямоугольник 5"/>
          <p:cNvSpPr>
            <a:spLocks noChangeArrowheads="1"/>
          </p:cNvSpPr>
          <p:nvPr/>
        </p:nvSpPr>
        <p:spPr bwMode="auto">
          <a:xfrm>
            <a:off x="684213" y="908050"/>
            <a:ext cx="78486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 b="1">
                <a:latin typeface="Monotype Corsiva" pitchFamily="66" charset="0"/>
              </a:rPr>
              <a:t>Долгим был путь к современной книге. У разных народов были разные способы письма и разные материалы. </a:t>
            </a:r>
          </a:p>
          <a:p>
            <a:r>
              <a:rPr lang="ru-RU" altLang="ru-RU" sz="3600" b="1">
                <a:latin typeface="Monotype Corsiva" pitchFamily="66" charset="0"/>
              </a:rPr>
              <a:t>На каменной плите слова высекали, </a:t>
            </a:r>
          </a:p>
          <a:p>
            <a:r>
              <a:rPr lang="ru-RU" altLang="ru-RU" sz="3600" b="1">
                <a:latin typeface="Monotype Corsiva" pitchFamily="66" charset="0"/>
              </a:rPr>
              <a:t>на страницы из шёлка - наносили кисточкой, на пальмовых - выцарапывали. До наших времён дошли "книги" на глиняных дощечках, папирусе, пергаменте, бересте.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621338"/>
            <a:ext cx="1357312" cy="1236662"/>
          </a:xfrm>
          <a:noFill/>
        </p:spPr>
      </p:pic>
      <p:sp>
        <p:nvSpPr>
          <p:cNvPr id="14339" name="Прямоугольник 1"/>
          <p:cNvSpPr>
            <a:spLocks noChangeArrowheads="1"/>
          </p:cNvSpPr>
          <p:nvPr/>
        </p:nvSpPr>
        <p:spPr bwMode="auto">
          <a:xfrm>
            <a:off x="276225" y="1052513"/>
            <a:ext cx="4440238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Писать люди научились раньше, чем делать бумагу и поэтому использовали камень – высекали на нём буквы. Но камень неудобный для письма  материал, так как он твёрдый, жёсткий и тяжёлый.  </a:t>
            </a:r>
          </a:p>
        </p:txBody>
      </p:sp>
      <p:pic>
        <p:nvPicPr>
          <p:cNvPr id="14340" name="Picture 5" descr="http://festival.1september.ru/articles/600638/img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9925" y="765175"/>
            <a:ext cx="434181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947025" y="5773738"/>
            <a:ext cx="1196975" cy="1090612"/>
          </a:xfrm>
          <a:noFill/>
        </p:spPr>
      </p:pic>
      <p:pic>
        <p:nvPicPr>
          <p:cNvPr id="15363" name="Picture 5" descr="http://www.bestreferat.ru/images/paper/83/52/636528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4288" y="1143000"/>
            <a:ext cx="501967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Прямоугольник 1"/>
          <p:cNvSpPr>
            <a:spLocks noChangeArrowheads="1"/>
          </p:cNvSpPr>
          <p:nvPr/>
        </p:nvSpPr>
        <p:spPr bwMode="auto">
          <a:xfrm>
            <a:off x="755650" y="188913"/>
            <a:ext cx="80883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Люди стали искать более удобный материал для письма и решили использовать глину.</a:t>
            </a:r>
          </a:p>
        </p:txBody>
      </p:sp>
      <p:sp>
        <p:nvSpPr>
          <p:cNvPr id="15365" name="Прямоугольник 2"/>
          <p:cNvSpPr>
            <a:spLocks noChangeArrowheads="1"/>
          </p:cNvSpPr>
          <p:nvPr/>
        </p:nvSpPr>
        <p:spPr bwMode="auto">
          <a:xfrm>
            <a:off x="188913" y="1181100"/>
            <a:ext cx="3446462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Первыми писать на глиняных дощечках стали в Греции. На еще влажной и мягкой глине писец острой палочкой выдавливал слова – значки. Потом глиняную дощечку сушили и обжигали.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947025" y="5775325"/>
            <a:ext cx="1196975" cy="1090613"/>
          </a:xfrm>
          <a:noFill/>
        </p:spPr>
      </p:pic>
      <p:pic>
        <p:nvPicPr>
          <p:cNvPr id="16387" name="Picture 2" descr="http://festival.1september.ru/articles/600638/img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538163"/>
            <a:ext cx="4314825" cy="457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395288" y="301625"/>
            <a:ext cx="4176712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Чтобы написать книгу, таких плиток нужно было очень много - несколько сотен. Глиняные книги были очень неудобными, громоздкими. Их нельзя взять домой почитать, ведь плиток очень много. Каждая книга весила несколько десятков килограммов. Поэтому читали только в библиотеке.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516563"/>
            <a:ext cx="1357312" cy="1236662"/>
          </a:xfrm>
          <a:noFill/>
        </p:spPr>
      </p:pic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900113" y="333375"/>
            <a:ext cx="74882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/>
              <a:t>Так же в Греции использовали деревянные дощечки, залитые воском. </a:t>
            </a:r>
          </a:p>
        </p:txBody>
      </p:sp>
      <p:pic>
        <p:nvPicPr>
          <p:cNvPr id="17412" name="Picture 4" descr="http://scilib.narod.ru/Technics/Ilyin1/images/280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1628775"/>
            <a:ext cx="4968875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86688" y="5516563"/>
            <a:ext cx="1357312" cy="1236662"/>
          </a:xfrm>
          <a:noFill/>
        </p:spPr>
      </p:pic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395288" y="4941888"/>
            <a:ext cx="849788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/>
              <a:t>Такая книга состояла из ряда скреплённых друг с другом дощечек с углублением в середине, заполненном воском.</a:t>
            </a:r>
            <a:endParaRPr lang="ru-RU" altLang="ru-RU" sz="3200" b="1"/>
          </a:p>
        </p:txBody>
      </p:sp>
      <p:pic>
        <p:nvPicPr>
          <p:cNvPr id="18436" name="Picture 2" descr="http://900igr.net/datai/literatura/Istorija-knigi/0018-019-Knigi-iz-vos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7775" y="260350"/>
            <a:ext cx="5976938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354</TotalTime>
  <Words>608</Words>
  <Application>Microsoft Office PowerPoint</Application>
  <PresentationFormat>Экран (4:3)</PresentationFormat>
  <Paragraphs>48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Franklin Gothic Medium</vt:lpstr>
      <vt:lpstr>Franklin Gothic Book</vt:lpstr>
      <vt:lpstr>Wingdings 2</vt:lpstr>
      <vt:lpstr>Calibri</vt:lpstr>
      <vt:lpstr>Comic Sans MS</vt:lpstr>
      <vt:lpstr>Times New Roman</vt:lpstr>
      <vt:lpstr>Monotype Corsiva</vt:lpstr>
      <vt:lpstr>Tahoma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Алексеевна</dc:creator>
  <cp:lastModifiedBy>777</cp:lastModifiedBy>
  <cp:revision>31</cp:revision>
  <dcterms:created xsi:type="dcterms:W3CDTF">2013-04-26T08:23:22Z</dcterms:created>
  <dcterms:modified xsi:type="dcterms:W3CDTF">2017-02-14T11:14:00Z</dcterms:modified>
</cp:coreProperties>
</file>