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62" r:id="rId3"/>
    <p:sldId id="259" r:id="rId4"/>
    <p:sldId id="256" r:id="rId5"/>
    <p:sldId id="257" r:id="rId6"/>
    <p:sldId id="258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80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3B06"/>
    <a:srgbClr val="FFFFFF"/>
    <a:srgbClr val="D99393"/>
    <a:srgbClr val="A5F9A7"/>
    <a:srgbClr val="713605"/>
    <a:srgbClr val="C7E6A4"/>
    <a:srgbClr val="FBEEB7"/>
    <a:srgbClr val="FEE4B4"/>
    <a:srgbClr val="AC0000"/>
    <a:srgbClr val="FFFFC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>
      <p:cViewPr>
        <p:scale>
          <a:sx n="70" d="100"/>
          <a:sy n="70" d="100"/>
        </p:scale>
        <p:origin x="-84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3.6767050504808983E-3"/>
          <c:y val="0.10155463692265743"/>
          <c:w val="0.69213941435785931"/>
          <c:h val="0.8983368018804828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     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39700" h="139700" prst="divot"/>
            </a:sp3d>
          </c:spPr>
          <c:dPt>
            <c:idx val="0"/>
            <c:bubble3D val="0"/>
            <c:explosion val="6"/>
            <c:spPr>
              <a:solidFill>
                <a:srgbClr val="FFC000"/>
              </a:solidFill>
              <a:scene3d>
                <a:camera prst="orthographicFront"/>
                <a:lightRig rig="threePt" dir="t"/>
              </a:scene3d>
              <a:sp3d>
                <a:bevelT w="139700" h="139700" prst="divot"/>
              </a:sp3d>
            </c:spPr>
          </c:dPt>
          <c:dPt>
            <c:idx val="1"/>
            <c:bubble3D val="0"/>
            <c:explosion val="10"/>
          </c:dPt>
          <c:dPt>
            <c:idx val="2"/>
            <c:bubble3D val="0"/>
            <c:explosion val="15"/>
          </c:dPt>
          <c:dLbls>
            <c:dLbl>
              <c:idx val="0"/>
              <c:layout>
                <c:manualLayout>
                  <c:x val="-0.11123340637418445"/>
                  <c:y val="4.2631271793406637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-7.9982970420946542E-2"/>
                  <c:y val="-0.19251451270429804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9.7788297121811779E-2"/>
                  <c:y val="2.4275095290351495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Полное</c:v>
                </c:pt>
                <c:pt idx="1">
                  <c:v>Фрагментарное</c:v>
                </c:pt>
                <c:pt idx="2">
                  <c:v>Отсутствует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32</c:v>
                </c:pt>
                <c:pt idx="1">
                  <c:v>20</c:v>
                </c:pt>
                <c:pt idx="2">
                  <c:v>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252411444195991"/>
          <c:y val="0.43827859684551612"/>
          <c:w val="0.28685548673307115"/>
          <c:h val="0.21458043836808374"/>
        </c:manualLayout>
      </c:layout>
      <c:overlay val="0"/>
      <c:txPr>
        <a:bodyPr/>
        <a:lstStyle/>
        <a:p>
          <a:pPr>
            <a:defRPr>
              <a:solidFill>
                <a:srgbClr val="713605"/>
              </a:solidFill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pieChart>
        <c:varyColors val="1"/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53285724701079062"/>
          <c:y val="1.8207046931787915E-2"/>
          <c:w val="0.46559954311266682"/>
          <c:h val="0.58432411471110179"/>
        </c:manualLayout>
      </c:layout>
      <c:overlay val="0"/>
      <c:txPr>
        <a:bodyPr/>
        <a:lstStyle/>
        <a:p>
          <a:pPr>
            <a:defRPr sz="2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802128943097704E-2"/>
          <c:y val="4.4480546937570822E-2"/>
          <c:w val="0.64768582307054245"/>
          <c:h val="0.7909104626849088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   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 w="165100" prst="coolSlant"/>
            </a:sp3d>
          </c:spPr>
          <c:explosion val="25"/>
          <c:dPt>
            <c:idx val="0"/>
            <c:bubble3D val="0"/>
            <c:explosion val="10"/>
            <c:spPr>
              <a:solidFill>
                <a:srgbClr val="FFC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1"/>
            <c:bubble3D val="0"/>
            <c:explosion val="19"/>
            <c:spPr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Pt>
            <c:idx val="2"/>
            <c:bubble3D val="0"/>
            <c:explosion val="20"/>
            <c:spPr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65100" prst="coolSlant"/>
              </a:sp3d>
            </c:spPr>
          </c:dPt>
          <c:dLbls>
            <c:dLbl>
              <c:idx val="0"/>
              <c:layout>
                <c:manualLayout>
                  <c:x val="-9.1823195657388043E-2"/>
                  <c:y val="-6.6690558428831301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>
                    <a:solidFill>
                      <a:schemeClr val="bg1"/>
                    </a:solidFill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Полное</c:v>
                </c:pt>
                <c:pt idx="1">
                  <c:v>Фрагментарное</c:v>
                </c:pt>
                <c:pt idx="2">
                  <c:v>Отсутствует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52</c:v>
                </c:pt>
                <c:pt idx="1">
                  <c:v>25</c:v>
                </c:pt>
                <c:pt idx="2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5165007626359428"/>
          <c:y val="0.27111394753816725"/>
          <c:w val="0.34670161259340865"/>
          <c:h val="0.29289303676042627"/>
        </c:manualLayout>
      </c:layout>
      <c:overlay val="0"/>
      <c:txPr>
        <a:bodyPr/>
        <a:lstStyle/>
        <a:p>
          <a:pPr>
            <a:defRPr sz="2400">
              <a:solidFill>
                <a:srgbClr val="713605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7324-E305-48F7-A913-8E31C4FC598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49EA-BBD2-4919-910D-9C78F4591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7324-E305-48F7-A913-8E31C4FC598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49EA-BBD2-4919-910D-9C78F4591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7324-E305-48F7-A913-8E31C4FC598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49EA-BBD2-4919-910D-9C78F4591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7324-E305-48F7-A913-8E31C4FC598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49EA-BBD2-4919-910D-9C78F4591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7324-E305-48F7-A913-8E31C4FC598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49EA-BBD2-4919-910D-9C78F4591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7324-E305-48F7-A913-8E31C4FC598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49EA-BBD2-4919-910D-9C78F4591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7324-E305-48F7-A913-8E31C4FC598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49EA-BBD2-4919-910D-9C78F4591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7324-E305-48F7-A913-8E31C4FC598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49EA-BBD2-4919-910D-9C78F4591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7324-E305-48F7-A913-8E31C4FC598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49EA-BBD2-4919-910D-9C78F4591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7324-E305-48F7-A913-8E31C4FC598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49EA-BBD2-4919-910D-9C78F4591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E47324-E305-48F7-A913-8E31C4FC598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CE49EA-BBD2-4919-910D-9C78F4591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E47324-E305-48F7-A913-8E31C4FC598E}" type="datetimeFigureOut">
              <a:rPr lang="ru-RU" smtClean="0"/>
              <a:pPr/>
              <a:t>10.12.2019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CE49EA-BBD2-4919-910D-9C78F45919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jpeg"/><Relationship Id="rId7" Type="http://schemas.openxmlformats.org/officeDocument/2006/relationships/image" Target="../media/image32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11.png"/><Relationship Id="rId4" Type="http://schemas.openxmlformats.org/officeDocument/2006/relationships/image" Target="../media/image30.png"/><Relationship Id="rId9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microsoft.com/office/2007/relationships/hdphoto" Target="../media/hdphoto6.wdp"/><Relationship Id="rId3" Type="http://schemas.microsoft.com/office/2007/relationships/hdphoto" Target="../media/hdphoto2.wdp"/><Relationship Id="rId7" Type="http://schemas.openxmlformats.org/officeDocument/2006/relationships/image" Target="../media/image38.jpeg"/><Relationship Id="rId12" Type="http://schemas.openxmlformats.org/officeDocument/2006/relationships/image" Target="../media/image41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3.wdp"/><Relationship Id="rId11" Type="http://schemas.microsoft.com/office/2007/relationships/hdphoto" Target="../media/hdphoto5.wdp"/><Relationship Id="rId5" Type="http://schemas.openxmlformats.org/officeDocument/2006/relationships/image" Target="../media/image37.jpeg"/><Relationship Id="rId10" Type="http://schemas.openxmlformats.org/officeDocument/2006/relationships/image" Target="../media/image40.jpeg"/><Relationship Id="rId4" Type="http://schemas.openxmlformats.org/officeDocument/2006/relationships/image" Target="../media/image36.png"/><Relationship Id="rId9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eg"/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10" Type="http://schemas.openxmlformats.org/officeDocument/2006/relationships/image" Target="../media/image61.jpeg"/><Relationship Id="rId4" Type="http://schemas.openxmlformats.org/officeDocument/2006/relationships/image" Target="../media/image56.jpeg"/><Relationship Id="rId9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microsoft.com/office/2007/relationships/hdphoto" Target="../media/hdphoto7.wdp"/><Relationship Id="rId7" Type="http://schemas.openxmlformats.org/officeDocument/2006/relationships/image" Target="../media/image11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8.wdp"/><Relationship Id="rId5" Type="http://schemas.openxmlformats.org/officeDocument/2006/relationships/image" Target="../media/image64.jpeg"/><Relationship Id="rId4" Type="http://schemas.openxmlformats.org/officeDocument/2006/relationships/image" Target="../media/image63.jpeg"/><Relationship Id="rId9" Type="http://schemas.openxmlformats.org/officeDocument/2006/relationships/image" Target="../media/image6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68.jpeg"/><Relationship Id="rId7" Type="http://schemas.openxmlformats.org/officeDocument/2006/relationships/image" Target="../media/image72.pn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1.png"/><Relationship Id="rId5" Type="http://schemas.openxmlformats.org/officeDocument/2006/relationships/image" Target="../media/image70.png"/><Relationship Id="rId4" Type="http://schemas.openxmlformats.org/officeDocument/2006/relationships/image" Target="../media/image69.jpeg"/><Relationship Id="rId9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D:\Documents and Desktop\Белочка\Desktop\книги\4.png"/>
          <p:cNvPicPr>
            <a:picLocks noChangeAspect="1" noChangeArrowheads="1"/>
          </p:cNvPicPr>
          <p:nvPr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511660" y="-1071500"/>
            <a:ext cx="6120680" cy="864096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18" name="Picture 6" descr="D:\Documents and Desktop\Белочка\Desktop\книги\VN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6540637"/>
            <a:ext cx="4139952" cy="317363"/>
          </a:xfrm>
          <a:prstGeom prst="rect">
            <a:avLst/>
          </a:prstGeom>
          <a:noFill/>
        </p:spPr>
      </p:pic>
      <p:pic>
        <p:nvPicPr>
          <p:cNvPr id="1030" name="Picture 6" descr="D:\Documents and Desktop\Белочка\Desktop\книги\VNB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669360"/>
            <a:ext cx="4067944" cy="206784"/>
          </a:xfrm>
          <a:prstGeom prst="rect">
            <a:avLst/>
          </a:prstGeom>
          <a:noFill/>
        </p:spPr>
      </p:pic>
      <p:pic>
        <p:nvPicPr>
          <p:cNvPr id="19" name="Picture 6" descr="D:\Documents and Desktop\Белочка\Desktop\книги\VNB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6597352"/>
            <a:ext cx="3816424" cy="302085"/>
          </a:xfrm>
          <a:prstGeom prst="rect">
            <a:avLst/>
          </a:prstGeom>
          <a:noFill/>
        </p:spPr>
      </p:pic>
      <p:pic>
        <p:nvPicPr>
          <p:cNvPr id="16" name="Picture 2" descr="D:\Documents and Desktop\Белочка\Desktop\книги\4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5741876" y="3123220"/>
            <a:ext cx="6552728" cy="251520"/>
          </a:xfrm>
          <a:prstGeom prst="rect">
            <a:avLst/>
          </a:prstGeom>
          <a:noFill/>
        </p:spPr>
      </p:pic>
      <p:pic>
        <p:nvPicPr>
          <p:cNvPr id="15" name="Picture 2" descr="D:\Documents and Desktop\Белочка\Desktop\книги\4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86608" y="3159224"/>
            <a:ext cx="6624736" cy="251520"/>
          </a:xfrm>
          <a:prstGeom prst="rect">
            <a:avLst/>
          </a:prstGeom>
          <a:noFill/>
        </p:spPr>
      </p:pic>
      <p:pic>
        <p:nvPicPr>
          <p:cNvPr id="1026" name="Picture 2" descr="D:\Documents and Desktop\Белочка\Desktop\книги\4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488" y="6309320"/>
            <a:ext cx="9216000" cy="290300"/>
          </a:xfrm>
          <a:prstGeom prst="rect">
            <a:avLst/>
          </a:prstGeom>
          <a:noFill/>
        </p:spPr>
      </p:pic>
      <p:pic>
        <p:nvPicPr>
          <p:cNvPr id="10" name="Picture 2" descr="D:\Documents and Desktop\Белочка\Desktop\книги\4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-27384"/>
            <a:ext cx="9144000" cy="332656"/>
          </a:xfrm>
          <a:prstGeom prst="rect">
            <a:avLst/>
          </a:prstGeom>
          <a:noFill/>
        </p:spPr>
      </p:pic>
      <p:grpSp>
        <p:nvGrpSpPr>
          <p:cNvPr id="4" name="Группа 21"/>
          <p:cNvGrpSpPr/>
          <p:nvPr/>
        </p:nvGrpSpPr>
        <p:grpSpPr>
          <a:xfrm>
            <a:off x="395536" y="404664"/>
            <a:ext cx="1142976" cy="1080120"/>
            <a:chOff x="2786050" y="4286256"/>
            <a:chExt cx="1523991" cy="1790695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pic>
          <p:nvPicPr>
            <p:cNvPr id="23" name="Picture 3" descr="C:\Documents and Settings\417kab\Рабочий стол\Attachments_zoloto140976@yandex.ru_2012-10-17_14-55-09\Без имени-1.gif"/>
            <p:cNvPicPr>
              <a:picLocks noChangeAspect="1" noChangeArrowheads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86050" y="4286256"/>
              <a:ext cx="1523991" cy="1790695"/>
            </a:xfrm>
            <a:prstGeom prst="rect">
              <a:avLst/>
            </a:prstGeom>
            <a:noFill/>
          </p:spPr>
        </p:pic>
        <p:sp>
          <p:nvSpPr>
            <p:cNvPr id="24" name="Овал 23"/>
            <p:cNvSpPr/>
            <p:nvPr/>
          </p:nvSpPr>
          <p:spPr>
            <a:xfrm>
              <a:off x="2786050" y="4286256"/>
              <a:ext cx="1500198" cy="1785950"/>
            </a:xfrm>
            <a:prstGeom prst="ellipse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1763688" y="332656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err="1" smtClean="0">
                <a:solidFill>
                  <a:srgbClr val="002060"/>
                </a:solidFill>
                <a:latin typeface="Cambria" pitchFamily="18" charset="0"/>
                <a:cs typeface="Times New Roman" pitchFamily="16" charset="0"/>
              </a:rPr>
              <a:t>МАОУ</a:t>
            </a:r>
            <a:r>
              <a:rPr lang="ru-RU" b="1" dirty="0" smtClean="0">
                <a:solidFill>
                  <a:srgbClr val="002060"/>
                </a:solidFill>
                <a:latin typeface="Cambria" pitchFamily="18" charset="0"/>
                <a:cs typeface="Times New Roman" pitchFamily="16" charset="0"/>
              </a:rPr>
              <a:t> «Средняя общеобразовательная школа № 40»</a:t>
            </a:r>
            <a:br>
              <a:rPr lang="ru-RU" b="1" dirty="0" smtClean="0">
                <a:solidFill>
                  <a:srgbClr val="002060"/>
                </a:solidFill>
                <a:latin typeface="Cambria" pitchFamily="18" charset="0"/>
                <a:cs typeface="Times New Roman" pitchFamily="16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ambria" pitchFamily="18" charset="0"/>
              </a:rPr>
              <a:t>Старооскольский  городской  округ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26" name="Содержимое 2"/>
          <p:cNvSpPr txBox="1">
            <a:spLocks/>
          </p:cNvSpPr>
          <p:nvPr/>
        </p:nvSpPr>
        <p:spPr>
          <a:xfrm>
            <a:off x="4726465" y="4797152"/>
            <a:ext cx="4551581" cy="15144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286D80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  <a:p>
            <a:pPr lvl="0" algn="ctr">
              <a:spcBef>
                <a:spcPct val="20000"/>
              </a:spcBef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Гребенкина</a:t>
            </a:r>
          </a:p>
          <a:p>
            <a:pPr lvl="0" algn="ctr">
              <a:spcBef>
                <a:spcPct val="20000"/>
              </a:spcBef>
              <a:defRPr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 Наталия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Геннадиевна, учитель начальных классов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kumimoji="0" lang="ru-RU" b="1" i="0" u="none" strike="noStrike" kern="1200" spc="300" normalizeH="0" baseline="0" noProof="0" dirty="0" smtClean="0">
                <a:ln w="11430" cmpd="sng">
                  <a:noFill/>
                  <a:prstDash val="solid"/>
                  <a:miter lim="800000"/>
                </a:ln>
                <a:solidFill>
                  <a:srgbClr val="7C3B06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pic>
        <p:nvPicPr>
          <p:cNvPr id="20" name="Picture 4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40622" y="-147188"/>
            <a:ext cx="955585" cy="89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219048" y="5779756"/>
            <a:ext cx="864096" cy="87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-171400"/>
            <a:ext cx="976932" cy="97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8423824" y="5733255"/>
            <a:ext cx="955181" cy="964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5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34102" y="983001"/>
            <a:ext cx="2736305" cy="4104457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Скругленный прямоугольник 28"/>
          <p:cNvSpPr/>
          <p:nvPr/>
        </p:nvSpPr>
        <p:spPr>
          <a:xfrm>
            <a:off x="656535" y="1529258"/>
            <a:ext cx="4779561" cy="3915966"/>
          </a:xfrm>
          <a:prstGeom prst="roundRect">
            <a:avLst/>
          </a:prstGeom>
          <a:ln>
            <a:solidFill>
              <a:srgbClr val="FCB028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навыка осознанного чтения 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 учащихся начального уровня образования 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через приёмы </a:t>
            </a:r>
            <a:b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критического мышления»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3282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88640"/>
            <a:ext cx="6552728" cy="115967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70000"/>
              </a:lnSpc>
              <a:spcBef>
                <a:spcPct val="0"/>
              </a:spcBef>
            </a:pP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«Чтение </a:t>
            </a:r>
            <a:b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пометками/</a:t>
            </a:r>
            <a:r>
              <a:rPr lang="en-US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Insert</a:t>
            </a: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08720"/>
            <a:ext cx="7967192" cy="706016"/>
          </a:xfrm>
          <a:prstGeom prst="rect">
            <a:avLst/>
          </a:prstGeom>
          <a:noFill/>
          <a:effectLst/>
        </p:spPr>
      </p:pic>
      <p:pic>
        <p:nvPicPr>
          <p:cNvPr id="2050" name="Picture 2" descr="https://d2gg9evh47fn9z.cloudfront.net/800px_COLOURBOX90108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2016224" cy="367240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58600314"/>
              </p:ext>
            </p:extLst>
          </p:nvPr>
        </p:nvGraphicFramePr>
        <p:xfrm>
          <a:off x="2339752" y="2060848"/>
          <a:ext cx="5976664" cy="3521199"/>
        </p:xfrm>
        <a:graphic>
          <a:graphicData uri="http://schemas.openxmlformats.org/drawingml/2006/table">
            <a:tbl>
              <a:tblPr firstRow="1" firstCol="1" lastRow="1" lastCol="1" bandRow="1" bandCol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{5940675A-B579-460E-94D1-54222C63F5DA}</a:tableStyleId>
              </a:tblPr>
              <a:tblGrid>
                <a:gridCol w="904725"/>
                <a:gridCol w="5071939"/>
              </a:tblGrid>
              <a:tr h="6794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ru-RU" sz="4000" b="1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7C3B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Знакомая информация</a:t>
                      </a:r>
                      <a:endParaRPr lang="ru-RU" sz="2800" dirty="0">
                        <a:solidFill>
                          <a:srgbClr val="7C3B06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EB7"/>
                    </a:solidFill>
                  </a:tcPr>
                </a:tc>
              </a:tr>
              <a:tr h="67943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+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7C3B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Новая информация</a:t>
                      </a:r>
                      <a:endParaRPr lang="ru-RU" sz="2800" dirty="0">
                        <a:solidFill>
                          <a:srgbClr val="7C3B06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EB7"/>
                    </a:solidFill>
                  </a:tcPr>
                </a:tc>
              </a:tr>
              <a:tr h="679435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kern="1200" dirty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--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7C3B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Я думал (думала) иначе</a:t>
                      </a:r>
                      <a:endParaRPr lang="ru-RU" sz="2800" dirty="0">
                        <a:solidFill>
                          <a:srgbClr val="7C3B06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EB7"/>
                    </a:solidFill>
                  </a:tcPr>
                </a:tc>
              </a:tr>
              <a:tr h="1418079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kern="1200" dirty="0" smtClean="0">
                          <a:solidFill>
                            <a:srgbClr val="C0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?</a:t>
                      </a:r>
                      <a:endParaRPr lang="ru-RU" sz="4000" b="1" kern="1200" dirty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E6A4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7C3B06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Это меня заинтересовало (удивило), хочу узнать больше</a:t>
                      </a:r>
                      <a:endParaRPr lang="ru-RU" sz="2800" dirty="0">
                        <a:solidFill>
                          <a:srgbClr val="7C3B06"/>
                        </a:solidFill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3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EB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33482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-99392"/>
            <a:ext cx="8492480" cy="1470025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ru-RU" sz="3200" b="1" i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Times New Roman" panose="02020603050405020304" pitchFamily="18" charset="0"/>
              </a:rPr>
              <a:t>Диагностика навыков осознанного чтения </a:t>
            </a:r>
            <a:br>
              <a:rPr lang="ru-RU" sz="3200" b="1" i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Times New Roman" panose="02020603050405020304" pitchFamily="18" charset="0"/>
              </a:rPr>
            </a:br>
            <a:r>
              <a:rPr lang="ru-RU" sz="3200" b="1" i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Times New Roman" panose="02020603050405020304" pitchFamily="18" charset="0"/>
              </a:rPr>
              <a:t>младших школьников на 2019г.</a:t>
            </a:r>
            <a:r>
              <a:rPr lang="ru-RU" sz="2800" b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Times New Roman" panose="02020603050405020304" pitchFamily="18" charset="0"/>
              </a:rPr>
              <a:t>(мет.  </a:t>
            </a:r>
            <a:r>
              <a:rPr lang="ru-RU" sz="2800" b="1" i="1" dirty="0" err="1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Times New Roman" panose="02020603050405020304" pitchFamily="18" charset="0"/>
              </a:rPr>
              <a:t>Т.Фотекова</a:t>
            </a:r>
            <a:r>
              <a:rPr lang="ru-RU" sz="2800" b="1" i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Times New Roman" panose="02020603050405020304" pitchFamily="18" charset="0"/>
              </a:rPr>
              <a:t> и </a:t>
            </a:r>
            <a:r>
              <a:rPr lang="ru-RU" sz="2800" b="1" i="1" dirty="0" err="1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Times New Roman" panose="02020603050405020304" pitchFamily="18" charset="0"/>
              </a:rPr>
              <a:t>Т.Ахутина</a:t>
            </a:r>
            <a:r>
              <a:rPr lang="ru-RU" sz="2800" b="1" i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Times New Roman" panose="02020603050405020304" pitchFamily="18" charset="0"/>
              </a:rPr>
              <a:t>)</a:t>
            </a:r>
            <a:endParaRPr lang="ru-RU" sz="2800" b="1" i="1" dirty="0">
              <a:ln w="10541" cmpd="sng">
                <a:noFill/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588226161"/>
              </p:ext>
            </p:extLst>
          </p:nvPr>
        </p:nvGraphicFramePr>
        <p:xfrm>
          <a:off x="395536" y="1385888"/>
          <a:ext cx="8748464" cy="547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95245945"/>
              </p:ext>
            </p:extLst>
          </p:nvPr>
        </p:nvGraphicFramePr>
        <p:xfrm>
          <a:off x="539552" y="1340768"/>
          <a:ext cx="7704856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08720"/>
            <a:ext cx="7967192" cy="706016"/>
          </a:xfrm>
          <a:prstGeom prst="rect">
            <a:avLst/>
          </a:prstGeom>
          <a:noFill/>
          <a:effectLst/>
        </p:spPr>
      </p:pic>
    </p:spTree>
    <p:extLst>
      <p:ext uri="{BB962C8B-B14F-4D97-AF65-F5344CB8AC3E}">
        <p14:creationId xmlns:p14="http://schemas.microsoft.com/office/powerpoint/2010/main" val="332895190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screen">
            <a:lum bright="-10000" contrast="1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392" y="2590015"/>
            <a:ext cx="7932126" cy="16550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s://xn--h1aa0abgczd7be.xn--p1ai/media/cache/14/a2/14a2e0a6dd0fec74f26b570344db398d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4256174"/>
            <a:ext cx="2909562" cy="194234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avatars.mds.yandex.net/get-zen_doc/1921148/pub_5d9eeae223bf4800b076adc9_5d9ef0d36f5f6f00ad960368/scale_1200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4278094"/>
            <a:ext cx="2952328" cy="197109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06392" y="-27384"/>
            <a:ext cx="8076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Куда двигаться дальше?</a:t>
            </a:r>
            <a:endParaRPr lang="ru-RU" sz="4800" b="1" i="1" dirty="0">
              <a:ln w="10541" cmpd="sng">
                <a:noFill/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9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7967192" cy="706016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028" y="1467990"/>
            <a:ext cx="7910490" cy="11220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359805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417kab\Рабочий стол\книги\s88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7571" y="2141455"/>
            <a:ext cx="4998868" cy="3327605"/>
          </a:xfrm>
          <a:prstGeom prst="roundRect">
            <a:avLst>
              <a:gd name="adj" fmla="val 10515"/>
            </a:avLst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0621" y="0"/>
            <a:ext cx="7992888" cy="1988840"/>
          </a:xfr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t">
            <a:normAutofit fontScale="90000"/>
          </a:bodyPr>
          <a:lstStyle/>
          <a:p>
            <a:pPr algn="l"/>
            <a:r>
              <a:rPr lang="ru-RU" b="1" i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«Читающая мама</a:t>
            </a:r>
            <a:br>
              <a:rPr lang="ru-RU" b="1" i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             - читающая семья</a:t>
            </a:r>
            <a:r>
              <a:rPr lang="ru-RU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/>
            </a:r>
            <a:br>
              <a:rPr lang="ru-RU" b="1" i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                         - читающая страна»</a:t>
            </a:r>
            <a:endParaRPr lang="ru-RU" b="1" i="1" dirty="0">
              <a:solidFill>
                <a:srgbClr val="C00000"/>
              </a:solidFill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7" name="Picture 2" descr="http://normc.ucoz.ru/banners/a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58785" y="116632"/>
            <a:ext cx="1340715" cy="1269990"/>
          </a:xfrm>
          <a:prstGeom prst="ellips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rosuchebnik.ru/upload/medialibrary/fdc/fdc0de5bfb78a59918b2963802b9b5e7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060848"/>
            <a:ext cx="1055913" cy="14307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440" y="1625279"/>
            <a:ext cx="7967192" cy="706016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89844" y="5670333"/>
            <a:ext cx="2190750" cy="50801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84570" y="5670333"/>
            <a:ext cx="2652435" cy="49810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7" descr="https://upload.wikimedia.org/wikipedia/commons/thumb/6/66/Emblem_of_Ministry_of_Education_and_Science_of_Russia.svg/1024px-Emblem_of_Ministry_of_Education_and_Science_of_Russia.svg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0" y="3573016"/>
            <a:ext cx="1113147" cy="121859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s://pbs.twimg.com/media/DzwEsP4WwAAWrQu.jpg:large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703" y="4944304"/>
            <a:ext cx="1224136" cy="1224136"/>
          </a:xfrm>
          <a:prstGeom prst="ellipse">
            <a:avLst/>
          </a:prstGeom>
          <a:ln w="3175" cap="rnd">
            <a:solidFill>
              <a:srgbClr val="33333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938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92696"/>
            <a:ext cx="7967192" cy="70601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6856" y="-15399"/>
            <a:ext cx="8229600" cy="830997"/>
          </a:xfr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Times New Roman" panose="02020603050405020304" pitchFamily="18" charset="0"/>
              </a:rPr>
              <a:t>Цели проекта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7992888" cy="1148841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lvl="0" indent="0" algn="just">
              <a:buNone/>
            </a:pPr>
            <a:r>
              <a:rPr lang="ru-RU" sz="20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</a:t>
            </a:r>
            <a:r>
              <a:rPr lang="ru-RU" sz="20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 ребёнка на читающее детство путем возрождения традиций материнского чтения, сформировать в обществе позитивный имидж читающей матери</a:t>
            </a:r>
            <a:r>
              <a:rPr lang="ru-RU" sz="20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solidFill>
                <a:srgbClr val="7136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323528" y="3068960"/>
            <a:ext cx="7992888" cy="1029924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Усилить включенность библиотеки в систему читательского всеобуча молодых матерей и повысить родительскую компетенцию в вопросах детского чтения.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23528" y="4365104"/>
            <a:ext cx="7992888" cy="1148842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ru-RU" sz="20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Популяризовать лучший педагогический опыт воспитания детей в семье средствами книги и чтения, использовать многообразие форм включения матерей в реализацию Проекта.</a:t>
            </a:r>
          </a:p>
          <a:p>
            <a:pPr marL="0" indent="0" algn="just">
              <a:buFont typeface="Arial" pitchFamily="34" charset="0"/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normc.ucoz.ru/banners/a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8264" y="0"/>
            <a:ext cx="1340715" cy="1430763"/>
          </a:xfrm>
          <a:prstGeom prst="ellipse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268610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899592" y="1700808"/>
            <a:ext cx="7056784" cy="446449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83568" y="908720"/>
            <a:ext cx="7416824" cy="648072"/>
          </a:xfrm>
          <a:prstGeom prst="triangle">
            <a:avLst>
              <a:gd name="adj" fmla="val 50335"/>
            </a:avLst>
          </a:prstGeom>
          <a:solidFill>
            <a:srgbClr val="C7E6A4"/>
          </a:solidFill>
          <a:ln>
            <a:solidFill>
              <a:srgbClr val="C7E6A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7" name="Picture 5"/>
          <p:cNvPicPr preferRelativeResize="0">
            <a:picLocks noChangeArrowheads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51960" y="4005064"/>
            <a:ext cx="3060000" cy="198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7" name="Прямоугольник 6"/>
          <p:cNvSpPr/>
          <p:nvPr/>
        </p:nvSpPr>
        <p:spPr>
          <a:xfrm>
            <a:off x="425980" y="-27384"/>
            <a:ext cx="80769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Библиотека- второй дом…</a:t>
            </a:r>
            <a:endParaRPr lang="ru-RU" sz="4800" b="1" i="1" dirty="0">
              <a:ln w="10541" cmpd="sng">
                <a:noFill/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8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967192" cy="432048"/>
          </a:xfrm>
          <a:prstGeom prst="rect">
            <a:avLst/>
          </a:prstGeom>
          <a:noFill/>
        </p:spPr>
      </p:pic>
      <p:pic>
        <p:nvPicPr>
          <p:cNvPr id="1026" name="Picture 2" descr="H:\2 КЛАСС\фото\IMG_573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17674"/>
          <a:stretch/>
        </p:blipFill>
        <p:spPr bwMode="auto">
          <a:xfrm>
            <a:off x="1143639" y="1709700"/>
            <a:ext cx="2797297" cy="19989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:\2 КЛАСС\фото\IMG_574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972800" y="-8229600"/>
            <a:ext cx="288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:\2 КЛАСС\фото\IMG_5750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5601" y="1673244"/>
            <a:ext cx="2845903" cy="21344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H:\2 КЛАСС\фото\IMG_5747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69943" y="3948122"/>
            <a:ext cx="2771561" cy="20786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H:\2 КЛАСС\фото\IMG_5744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6683" y="2889328"/>
            <a:ext cx="2353430" cy="17650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154017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3645024"/>
            <a:ext cx="3307661" cy="248074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287" y="1057150"/>
            <a:ext cx="2542301" cy="259228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980728"/>
            <a:ext cx="1934882" cy="257984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695510" y="0"/>
            <a:ext cx="749564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Проектная деятельность</a:t>
            </a:r>
            <a:endParaRPr lang="ru-RU" sz="4800" b="1" i="1" cap="none" spc="0" dirty="0">
              <a:ln w="10541" cmpd="sng">
                <a:noFill/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1026" name="Picture 2" descr="G:\2 КЛАСС\фото\IMG_6937-23-09-18-10-4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971" y="1052736"/>
            <a:ext cx="2724967" cy="252028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User\Downloads\attachment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789040"/>
            <a:ext cx="3384376" cy="2320550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G:\КОНКУРСЫ 2019-2020\учитель\методический семенар\IMG_5624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7784" y="2708920"/>
            <a:ext cx="3291038" cy="2315821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7967192" cy="7060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435991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9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http://vesnaberdsk.ru/photo/640-50-1/908_chikaeva-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315"/>
          <a:stretch>
            <a:fillRect/>
          </a:stretch>
        </p:blipFill>
        <p:spPr bwMode="auto">
          <a:xfrm>
            <a:off x="827584" y="908720"/>
            <a:ext cx="7344816" cy="5256584"/>
          </a:xfrm>
          <a:prstGeom prst="heart">
            <a:avLst/>
          </a:prstGeom>
          <a:ln>
            <a:noFill/>
          </a:ln>
          <a:effectLst>
            <a:glow rad="139700">
              <a:srgbClr val="FFFF00">
                <a:alpha val="40000"/>
              </a:srgb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user\Downloads\Щербаков Тимофей 8 лет.jpg"/>
          <p:cNvPicPr preferRelativeResize="0"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3823670" cy="252000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G:\КОНКУРСЫ 2019-2020\конкурсы 2018\Читаем всей семьёй\Базаев 1.jpg"/>
          <p:cNvPicPr preferRelativeResize="0"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298" y="1197032"/>
            <a:ext cx="3823670" cy="252000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G:\2 КЛАСС\фото\IMG_7084-23-09-18-10-44.JPG"/>
          <p:cNvPicPr preferRelativeResize="0">
            <a:picLocks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376" y="3645304"/>
            <a:ext cx="3672048" cy="252000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0" descr="http://rusla.ru/rsba/DSC08006.JPG"/>
          <p:cNvPicPr preferRelativeResize="0">
            <a:picLocks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376" y="1149798"/>
            <a:ext cx="3672048" cy="2520000"/>
          </a:xfrm>
          <a:prstGeom prst="roundRect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://vesnaberdsk.ru/photo/640-50-1/908_chikaeva-d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63" t="-10102" r="-1856" b="-9692"/>
          <a:stretch>
            <a:fillRect/>
          </a:stretch>
        </p:blipFill>
        <p:spPr bwMode="auto">
          <a:xfrm>
            <a:off x="3419872" y="2276872"/>
            <a:ext cx="2160240" cy="2664296"/>
          </a:xfrm>
          <a:prstGeom prst="ellipse">
            <a:avLst/>
          </a:prstGeom>
          <a:ln>
            <a:noFill/>
          </a:ln>
          <a:effectLst>
            <a:glow rad="101600">
              <a:schemeClr val="bg1">
                <a:alpha val="60000"/>
              </a:schemeClr>
            </a:glo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277" y="548680"/>
            <a:ext cx="7967192" cy="70601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796685" y="44624"/>
            <a:ext cx="73844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Творческая деятельность</a:t>
            </a:r>
            <a:endParaRPr lang="ru-RU" sz="4800" b="1" i="1" cap="none" spc="0" dirty="0">
              <a:ln w="10541" cmpd="sng">
                <a:noFill/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8749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xn----9sbeicaacqcfxj6ete3drb.xn--p1ai/media/user_achievements/%D0%93%D0%95%D0%A1%D0%A2%D0%AC_%D0%98%D0%92%D0%90%D0%9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3" y="-49496879"/>
            <a:ext cx="2880000" cy="2036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G:\КОНКУРСЫ 2019-2020\конкурсы 2018\стимулирующая 2019\горняк свекарова полина.jpg"/>
          <p:cNvPicPr>
            <a:picLocks noChangeAspect="1" noChangeArrowheads="1"/>
          </p:cNvPicPr>
          <p:nvPr/>
        </p:nvPicPr>
        <p:blipFill>
          <a:blip r:embed="rId3" cstate="screen">
            <a:lum bright="-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340768"/>
            <a:ext cx="1522895" cy="2376264"/>
          </a:xfrm>
          <a:prstGeom prst="rect">
            <a:avLst/>
          </a:prstGeom>
          <a:ln w="190500" cap="sq">
            <a:solidFill>
              <a:srgbClr val="C1C5B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7" name="Picture 17" descr="http://xn--e1akfich4c7c.xn--p1ai/up/photos/1/xewfj_4.jpg"/>
          <p:cNvPicPr>
            <a:picLocks noChangeAspect="1" noChangeArrowheads="1"/>
          </p:cNvPicPr>
          <p:nvPr/>
        </p:nvPicPr>
        <p:blipFill>
          <a:blip r:embed="rId4" cstate="screen">
            <a:lum bright="-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2204864"/>
            <a:ext cx="1535165" cy="2270220"/>
          </a:xfrm>
          <a:prstGeom prst="rect">
            <a:avLst/>
          </a:prstGeom>
          <a:ln w="190500" cap="sq">
            <a:solidFill>
              <a:srgbClr val="C1C5B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08621" y="-99392"/>
            <a:ext cx="563199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cap="none" spc="0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Результативность</a:t>
            </a:r>
            <a:endParaRPr lang="ru-RU" sz="4800" b="1" i="1" cap="none" spc="0" dirty="0">
              <a:ln w="10541" cmpd="sng">
                <a:noFill/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098" name="Picture 2" descr="http://4.bp.blogspot.com/-5Smd7Pk8XUA/U0F3cdnZwCI/AAAAAAAAARo/uFbj0ns9ZKE/s1600/Untitled-Scanned-30.jpg"/>
          <p:cNvPicPr>
            <a:picLocks noChangeAspect="1" noChangeArrowheads="1"/>
          </p:cNvPicPr>
          <p:nvPr/>
        </p:nvPicPr>
        <p:blipFill>
          <a:blip r:embed="rId5" cstate="screen">
            <a:lum bright="-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340768"/>
            <a:ext cx="1614992" cy="2342589"/>
          </a:xfrm>
          <a:prstGeom prst="rect">
            <a:avLst/>
          </a:prstGeom>
          <a:ln w="190500" cap="sq">
            <a:solidFill>
              <a:srgbClr val="C1C5B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6" cstate="screen">
            <a:lum bright="-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204864"/>
            <a:ext cx="1512168" cy="2353590"/>
          </a:xfrm>
          <a:prstGeom prst="rect">
            <a:avLst/>
          </a:prstGeom>
          <a:ln w="190500" cap="sq">
            <a:solidFill>
              <a:srgbClr val="C1C5B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4" name="Picture 4" descr="http://detsadik-teremok.narod.ru/stich2/031.jpg"/>
          <p:cNvPicPr>
            <a:picLocks noChangeAspect="1" noChangeArrowheads="1"/>
          </p:cNvPicPr>
          <p:nvPr/>
        </p:nvPicPr>
        <p:blipFill>
          <a:blip r:embed="rId7" cstate="screen">
            <a:lum bright="-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52970" y="3717032"/>
            <a:ext cx="1550878" cy="2270219"/>
          </a:xfrm>
          <a:prstGeom prst="rect">
            <a:avLst/>
          </a:prstGeom>
          <a:ln w="190500" cap="sq">
            <a:solidFill>
              <a:srgbClr val="C1C5B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s://xn--6-7sbirdczi9n.xn--p1ai/upload/iblock/72e/72ef054ca7159ef6022a5588e73ec666.jpg"/>
          <p:cNvPicPr>
            <a:picLocks noChangeAspect="1" noChangeArrowheads="1"/>
          </p:cNvPicPr>
          <p:nvPr/>
        </p:nvPicPr>
        <p:blipFill>
          <a:blip r:embed="rId8" cstate="screen">
            <a:lum bright="-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3717032"/>
            <a:ext cx="1550205" cy="2303078"/>
          </a:xfrm>
          <a:prstGeom prst="rect">
            <a:avLst/>
          </a:prstGeom>
          <a:ln w="190500" cap="sq">
            <a:solidFill>
              <a:srgbClr val="C1C5B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16106"/>
            <a:ext cx="7967192" cy="706016"/>
          </a:xfrm>
          <a:prstGeom prst="rect">
            <a:avLst/>
          </a:prstGeom>
          <a:noFill/>
        </p:spPr>
      </p:pic>
      <p:pic>
        <p:nvPicPr>
          <p:cNvPr id="5126" name="Picture 6" descr="G:\Лапина 2.jpg"/>
          <p:cNvPicPr>
            <a:picLocks noChangeAspect="1" noChangeArrowheads="1"/>
          </p:cNvPicPr>
          <p:nvPr/>
        </p:nvPicPr>
        <p:blipFill>
          <a:blip r:embed="rId10" cstate="screen">
            <a:lum bright="-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7837" y="2185600"/>
            <a:ext cx="2636291" cy="2274351"/>
          </a:xfrm>
          <a:prstGeom prst="rect">
            <a:avLst/>
          </a:prstGeom>
          <a:ln w="190500" cap="sq">
            <a:solidFill>
              <a:srgbClr val="C1C5BB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55611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531470" y="7937"/>
            <a:ext cx="6176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Диссеминация</a:t>
            </a:r>
            <a:r>
              <a:rPr lang="ru-RU" sz="4800" b="1" i="1" dirty="0">
                <a:ln w="10541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anose="02020603050405020304" pitchFamily="18" charset="0"/>
              </a:rPr>
              <a:t> опыта</a:t>
            </a:r>
            <a:endParaRPr lang="ru-RU" sz="4800" b="1" i="1" cap="none" spc="0" dirty="0">
              <a:ln w="10541" cmpd="sng">
                <a:noFill/>
                <a:prstDash val="solid"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52030" y="1153204"/>
            <a:ext cx="1768920" cy="25638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AutoShape 5" descr="https://apf.mail.ru/cgi-bin/readmsg/IMG_5686.JPG?id=15759078570107851432%3B0%3B2&amp;x-email=nataliya.grebenkina%40mail.ru&amp;exif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5" name="Picture 7" descr="H:\КОНКУРСЫ 2019-2020\конкурсы 2018\стимулирующая 2019\свидетельство о публикации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7" y="1153204"/>
            <a:ext cx="1872208" cy="264672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827040" y="1100868"/>
            <a:ext cx="2968696" cy="20764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32669"/>
            <a:ext cx="7967192" cy="706016"/>
          </a:xfrm>
          <a:prstGeom prst="rect">
            <a:avLst/>
          </a:prstGeom>
          <a:noFill/>
        </p:spPr>
      </p:pic>
      <p:pic>
        <p:nvPicPr>
          <p:cNvPr id="4" name="Picture 15" descr="G:\КОНКУРСЫ 2019-2020\конкурсы 2018\стимулирующая 2019\сертификат БПК.jpg"/>
          <p:cNvPicPr>
            <a:picLocks noChangeAspect="1" noChangeArrowheads="1"/>
          </p:cNvPicPr>
          <p:nvPr/>
        </p:nvPicPr>
        <p:blipFill>
          <a:blip r:embed="rId8" cstate="screen">
            <a:lum bright="-2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6940" y="3191887"/>
            <a:ext cx="1800200" cy="28097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14083" y="3177288"/>
            <a:ext cx="1944216" cy="27965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09055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458" name="AutoShape 2" descr="https://picua.org/images/2019/10/25/64e9cf7adca62b785f2a4b3ec2195595.png"/>
          <p:cNvSpPr>
            <a:spLocks noChangeAspect="1" noChangeArrowheads="1"/>
          </p:cNvSpPr>
          <p:nvPr/>
        </p:nvSpPr>
        <p:spPr bwMode="auto">
          <a:xfrm>
            <a:off x="63500" y="-136525"/>
            <a:ext cx="10972800" cy="16954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59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7967192" cy="7060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170339" y="-99392"/>
            <a:ext cx="27318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Введение</a:t>
            </a:r>
          </a:p>
        </p:txBody>
      </p:sp>
      <p:pic>
        <p:nvPicPr>
          <p:cNvPr id="7" name="Picture 2" descr="G:\Гребенкина Н.Г\Фото\IMG_068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5696" y="1016024"/>
            <a:ext cx="5377059" cy="2845024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G:\Гребенкина Н.Г\Фото\DSC_00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7613" y="3789040"/>
            <a:ext cx="3472554" cy="2310326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812785"/>
            <a:ext cx="3168352" cy="2263723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Documents and Settings\417kab\Рабочий стол\книги\ugolki-s-uzorom-4-sht-zoloto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5229200"/>
            <a:ext cx="929680" cy="929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2" descr="C:\Documents and Settings\417kab\Рабочий стол\книги\ugolki-s-uzorom-4-sht-zoloto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8104" y="2996952"/>
            <a:ext cx="929680" cy="929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2" descr="C:\Documents and Settings\417kab\Рабочий стол\книги\ugolki-s-uzorom-4-sht-zoloto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5229200"/>
            <a:ext cx="929680" cy="929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3" name="Picture 2" descr="C:\Documents and Settings\417kab\Рабочий стол\книги\ugolki-s-uzorom-4-sht-zoloto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6372200" y="836712"/>
            <a:ext cx="929680" cy="929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4" name="Picture 2" descr="C:\Documents and Settings\417kab\Рабочий стол\книги\ugolki-s-uzorom-4-sht-zoloto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2987824" y="3717032"/>
            <a:ext cx="929680" cy="929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2" descr="C:\Documents and Settings\417kab\Рабочий стол\книги\ugolki-s-uzorom-4-sht-zoloto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7308304" y="3723456"/>
            <a:ext cx="929680" cy="929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436" name="Picture 4" descr="https://im0-tub-ru.yandex.net/i?id=ac3f8cc5f89108d74d18d303e4c1cbef&amp;n=33&amp;w=298&amp;h=196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852936"/>
            <a:ext cx="1317142" cy="86630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438" name="Picture 6" descr="https://st.depositphotos.com/1001311/3432/i/950/depositphotos_34329385-stock-photo-golden-matt-letter-r-jewellery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236296" y="2780928"/>
            <a:ext cx="1005136" cy="100513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9" name="Picture 2" descr="C:\Documents and Settings\417kab\Рабочий стол\книги\ugolki-s-uzorom-4-sht-zoloto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4499992" y="3717032"/>
            <a:ext cx="929680" cy="929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 descr="C:\Documents and Settings\417kab\Рабочий стол\книги\ugolki-s-uzorom-4-sht-zoloto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308304" y="5229200"/>
            <a:ext cx="929680" cy="929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" descr="C:\Documents and Settings\417kab\Рабочий стол\книги\ugolki-s-uzorom-4-sht-zoloto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372200" y="2996952"/>
            <a:ext cx="929680" cy="929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2" name="Picture 2" descr="C:\Documents and Settings\417kab\Рабочий стол\книги\ugolki-s-uzorom-4-sht-zoloto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987824" y="5229200"/>
            <a:ext cx="929680" cy="929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" descr="C:\Documents and Settings\417kab\Рабочий стол\книги\ugolki-s-uzorom-4-sht-zoloto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1698104" y="836712"/>
            <a:ext cx="929680" cy="929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4" name="Picture 2" descr="C:\Documents and Settings\417kab\Рабочий стол\книги\ugolki-s-uzorom-4-sht-zoloto-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539552" y="3717032"/>
            <a:ext cx="929680" cy="92968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" name="Picture 6" descr="D:\Documents and Desktop\Белочка\Desktop\книги\VNB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6540637"/>
            <a:ext cx="4139952" cy="317363"/>
          </a:xfrm>
          <a:prstGeom prst="rect">
            <a:avLst/>
          </a:prstGeom>
          <a:noFill/>
        </p:spPr>
      </p:pic>
      <p:pic>
        <p:nvPicPr>
          <p:cNvPr id="1030" name="Picture 6" descr="D:\Documents and Desktop\Белочка\Desktop\книги\VN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525344"/>
            <a:ext cx="4067944" cy="350800"/>
          </a:xfrm>
          <a:prstGeom prst="rect">
            <a:avLst/>
          </a:prstGeom>
          <a:noFill/>
        </p:spPr>
      </p:pic>
      <p:pic>
        <p:nvPicPr>
          <p:cNvPr id="19" name="Picture 6" descr="D:\Documents and Desktop\Белочка\Desktop\книги\VN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45302" y="6597352"/>
            <a:ext cx="3816424" cy="302085"/>
          </a:xfrm>
          <a:prstGeom prst="rect">
            <a:avLst/>
          </a:prstGeom>
          <a:noFill/>
        </p:spPr>
      </p:pic>
      <p:pic>
        <p:nvPicPr>
          <p:cNvPr id="16" name="Picture 2" descr="D:\Documents and Desktop\Белочка\Desktop\книги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5741876" y="3123220"/>
            <a:ext cx="6552728" cy="251520"/>
          </a:xfrm>
          <a:prstGeom prst="rect">
            <a:avLst/>
          </a:prstGeom>
          <a:noFill/>
        </p:spPr>
      </p:pic>
      <p:pic>
        <p:nvPicPr>
          <p:cNvPr id="15" name="Picture 2" descr="D:\Documents and Desktop\Белочка\Desktop\книги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-3186608" y="3159224"/>
            <a:ext cx="6624736" cy="251520"/>
          </a:xfrm>
          <a:prstGeom prst="rect">
            <a:avLst/>
          </a:prstGeom>
          <a:noFill/>
        </p:spPr>
      </p:pic>
      <p:pic>
        <p:nvPicPr>
          <p:cNvPr id="1026" name="Picture 2" descr="D:\Documents and Desktop\Белочка\Desktop\книги\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309320"/>
            <a:ext cx="9144000" cy="288032"/>
          </a:xfrm>
          <a:prstGeom prst="rect">
            <a:avLst/>
          </a:prstGeom>
          <a:noFill/>
        </p:spPr>
      </p:pic>
      <p:pic>
        <p:nvPicPr>
          <p:cNvPr id="10" name="Picture 2" descr="D:\Documents and Desktop\Белочка\Desktop\книги\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0" y="-27384"/>
            <a:ext cx="9144000" cy="332656"/>
          </a:xfrm>
          <a:prstGeom prst="rect">
            <a:avLst/>
          </a:prstGeom>
          <a:noFill/>
        </p:spPr>
      </p:pic>
      <p:pic>
        <p:nvPicPr>
          <p:cNvPr id="17" name="Picture 2" descr="D:\Documents and Desktop\Белочка\Desktop\книги\4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475656" y="-1107504"/>
            <a:ext cx="6120680" cy="8712968"/>
          </a:xfrm>
          <a:prstGeom prst="rect">
            <a:avLst/>
          </a:prstGeom>
          <a:noFill/>
          <a:effectLst>
            <a:softEdge rad="12700"/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</p:pic>
      <p:sp>
        <p:nvSpPr>
          <p:cNvPr id="20" name="Скругленный прямоугольник 19"/>
          <p:cNvSpPr/>
          <p:nvPr/>
        </p:nvSpPr>
        <p:spPr>
          <a:xfrm>
            <a:off x="179512" y="1412776"/>
            <a:ext cx="8604449" cy="4188381"/>
          </a:xfrm>
          <a:prstGeom prst="roundRect">
            <a:avLst/>
          </a:prstGeom>
          <a:blipFill>
            <a:blip r:embed="rId8" cstate="print">
              <a:lum bright="-20000"/>
            </a:blip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приёмы развития</a:t>
            </a:r>
            <a:br>
              <a:rPr lang="ru-RU" sz="4000" b="1" i="1" dirty="0" smtClean="0"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b="1" i="1" dirty="0" smtClean="0">
              <a:noFill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i="1" dirty="0" smtClean="0">
              <a:noFill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4000" b="1" i="1" dirty="0" smtClean="0">
              <a:noFill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i="1" dirty="0" smtClean="0"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 err="1" smtClean="0"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endParaRPr lang="ru-RU" sz="4000" b="1" i="1" dirty="0" smtClean="0">
              <a:noFill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b="1" i="1" dirty="0" err="1" smtClean="0"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итического</a:t>
            </a:r>
            <a:r>
              <a:rPr lang="ru-RU" sz="4000" b="1" i="1" dirty="0" smtClean="0">
                <a:noFill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мышления»</a:t>
            </a:r>
            <a:endParaRPr lang="ru-RU" sz="4000" b="1" i="1" dirty="0">
              <a:noFill/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51520" y="1556792"/>
            <a:ext cx="8424936" cy="3847862"/>
          </a:xfrm>
          <a:prstGeom prst="roundRect">
            <a:avLst/>
          </a:prstGeom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«Из всех </a:t>
            </a: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чудес</a:t>
            </a:r>
            <a:b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созданных человеком, </a:t>
            </a:r>
            <a:b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сложным и великим является книга» </a:t>
            </a:r>
            <a:endParaRPr lang="ru-RU" sz="4000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(М.Горький)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8424" y="-171400"/>
            <a:ext cx="976932" cy="976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8423824" y="5733255"/>
            <a:ext cx="955181" cy="964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 flipV="1">
            <a:off x="-219048" y="5779756"/>
            <a:ext cx="864096" cy="872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-240622" y="-147188"/>
            <a:ext cx="955585" cy="895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61942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764704"/>
            <a:ext cx="7967192" cy="70601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39552" y="116632"/>
            <a:ext cx="7848872" cy="102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spcBef>
                <a:spcPct val="0"/>
              </a:spcBef>
            </a:pP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Осознанность </a:t>
            </a: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чтения</a:t>
            </a:r>
          </a:p>
          <a:p>
            <a:pPr algn="r">
              <a:lnSpc>
                <a:spcPct val="80000"/>
              </a:lnSpc>
            </a:pPr>
            <a:r>
              <a:rPr lang="ru-RU" sz="2800" b="1" i="1" dirty="0" smtClean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(по </a:t>
            </a:r>
            <a:r>
              <a:rPr lang="ru-RU" sz="2800" b="1" i="1" dirty="0">
                <a:solidFill>
                  <a:srgbClr val="C0000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Т.Е. Егорову)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539552" y="1618805"/>
            <a:ext cx="7488832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i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Осознанное чтение - </a:t>
            </a:r>
            <a:r>
              <a:rPr lang="ru-RU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совокупное понимание читающим: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Значений слова, употреблённых в тексте, как в прямом, так и в переносном смысле;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Содержания каждого из предложений, входящих в состав текста, уяснение смысловой связи между предложениями;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Предметного плана содержания отдельных частей текста и смысла этих частей;</a:t>
            </a:r>
          </a:p>
          <a:p>
            <a:pPr>
              <a:buClr>
                <a:schemeClr val="accent3">
                  <a:lumMod val="50000"/>
                </a:schemeClr>
              </a:buClr>
            </a:pPr>
            <a:r>
              <a:rPr lang="ru-RU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Основного смысла всего содержания текста.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7967192" cy="706016"/>
          </a:xfrm>
          <a:prstGeom prst="rect">
            <a:avLst/>
          </a:prstGeom>
          <a:noFill/>
        </p:spPr>
      </p:pic>
      <p:sp>
        <p:nvSpPr>
          <p:cNvPr id="6" name="Заголовок 3"/>
          <p:cNvSpPr txBox="1">
            <a:spLocks/>
          </p:cNvSpPr>
          <p:nvPr/>
        </p:nvSpPr>
        <p:spPr>
          <a:xfrm>
            <a:off x="2235596" y="1628800"/>
            <a:ext cx="6152828" cy="1368152"/>
          </a:xfrm>
          <a:prstGeom prst="rect">
            <a:avLst/>
          </a:prstGeom>
          <a:ln>
            <a:solidFill>
              <a:srgbClr val="99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600" b="1" i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Чтение развивает у ребёнка «дар слова»</a:t>
            </a:r>
            <a:br>
              <a:rPr lang="ru-RU" sz="2600" b="1" i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600" b="1" i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(К. Д. Ушинский)</a:t>
            </a:r>
            <a:endParaRPr lang="ru-RU" sz="2600" b="1" i="1" dirty="0">
              <a:solidFill>
                <a:srgbClr val="7136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Заголовок 3"/>
          <p:cNvSpPr txBox="1">
            <a:spLocks/>
          </p:cNvSpPr>
          <p:nvPr/>
        </p:nvSpPr>
        <p:spPr>
          <a:xfrm>
            <a:off x="2216894" y="3548682"/>
            <a:ext cx="6171530" cy="1752526"/>
          </a:xfrm>
          <a:prstGeom prst="rect">
            <a:avLst/>
          </a:prstGeom>
          <a:ln>
            <a:solidFill>
              <a:srgbClr val="99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500" i="1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«Чтение, - это окошко, через которое дети видят и познают мир и самих себя» </a:t>
            </a:r>
            <a:endParaRPr lang="ru-RU" sz="2500" i="1" dirty="0" smtClean="0">
              <a:solidFill>
                <a:srgbClr val="7136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500" i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(</a:t>
            </a:r>
            <a:r>
              <a:rPr lang="ru-RU" sz="2500" i="1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 А. </a:t>
            </a:r>
            <a:r>
              <a:rPr lang="ru-RU" sz="2500" i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Сухомлинский)</a:t>
            </a:r>
            <a:endParaRPr lang="ru-RU" sz="2500" i="1" dirty="0">
              <a:solidFill>
                <a:srgbClr val="7136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149" y="1052736"/>
            <a:ext cx="1760020" cy="22709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6091" y="3323730"/>
            <a:ext cx="1644383" cy="219350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994792"/>
            <a:ext cx="7967192" cy="70601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90092" y="-57249"/>
            <a:ext cx="849248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70000"/>
              </a:lnSpc>
            </a:pPr>
            <a:r>
              <a:rPr lang="ru-RU" sz="3200" b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навыков осознанного чтения </a:t>
            </a:r>
            <a:br>
              <a:rPr lang="ru-RU" sz="3200" b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n w="10541" cmpd="sng">
                  <a:noFill/>
                  <a:prstDash val="solid"/>
                </a:ln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младших школьников на 2018г.</a:t>
            </a:r>
            <a:r>
              <a:rPr lang="ru-RU" sz="2800" b="1" dirty="0" smtClean="0">
                <a:ln w="10541" cmpd="sng">
                  <a:noFill/>
                  <a:prstDash val="solid"/>
                </a:ln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 smtClean="0">
                <a:ln w="10541" cmpd="sng">
                  <a:noFill/>
                  <a:prstDash val="solid"/>
                </a:ln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ln w="10541" cmpd="sng">
                  <a:noFill/>
                  <a:prstDash val="solid"/>
                </a:ln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2800" b="1" i="1" dirty="0" smtClean="0">
                <a:ln w="10541" cmpd="sng">
                  <a:noFill/>
                  <a:prstDash val="solid"/>
                </a:ln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мет.  </a:t>
            </a:r>
            <a:r>
              <a:rPr lang="ru-RU" sz="2800" b="1" i="1" dirty="0" err="1" smtClean="0">
                <a:ln w="10541" cmpd="sng">
                  <a:noFill/>
                  <a:prstDash val="solid"/>
                </a:ln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Т.Фотекова</a:t>
            </a:r>
            <a:r>
              <a:rPr lang="ru-RU" sz="2800" b="1" i="1" dirty="0" smtClean="0">
                <a:ln w="10541" cmpd="sng">
                  <a:noFill/>
                  <a:prstDash val="solid"/>
                </a:ln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2800" b="1" i="1" dirty="0" err="1" smtClean="0">
                <a:ln w="10541" cmpd="sng">
                  <a:noFill/>
                  <a:prstDash val="solid"/>
                </a:ln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Т.Ахутина</a:t>
            </a:r>
            <a:r>
              <a:rPr lang="ru-RU" sz="2800" b="1" dirty="0" smtClean="0">
                <a:ln w="10541" cmpd="sng">
                  <a:noFill/>
                  <a:prstDash val="solid"/>
                </a:ln>
                <a:solidFill>
                  <a:srgbClr val="AC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800" b="1" dirty="0">
              <a:ln w="10541" cmpd="sng">
                <a:noFill/>
                <a:prstDash val="solid"/>
              </a:ln>
              <a:solidFill>
                <a:srgbClr val="AC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935651955"/>
              </p:ext>
            </p:extLst>
          </p:nvPr>
        </p:nvGraphicFramePr>
        <p:xfrm>
          <a:off x="467544" y="1268760"/>
          <a:ext cx="8028384" cy="4928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7967192" cy="706016"/>
          </a:xfrm>
          <a:prstGeom prst="rect">
            <a:avLst/>
          </a:prstGeom>
          <a:noFill/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598712" y="3501008"/>
            <a:ext cx="7704856" cy="194421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sz="3900" b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9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интеллектуальных способностей ученика, позволяющих </a:t>
            </a:r>
            <a:br>
              <a:rPr lang="ru-RU" sz="39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9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ему учиться мыслить самостоятельно.</a:t>
            </a:r>
          </a:p>
          <a:p>
            <a:pPr marL="0" indent="0" algn="just">
              <a:buFont typeface="Arial" pitchFamily="34" charset="0"/>
              <a:buNone/>
            </a:pP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86376" y="1340768"/>
            <a:ext cx="7704856" cy="1944216"/>
          </a:xfrm>
          <a:prstGeom prst="downArrowCallout">
            <a:avLst>
              <a:gd name="adj1" fmla="val 270418"/>
              <a:gd name="adj2" fmla="val 134507"/>
              <a:gd name="adj3" fmla="val 25000"/>
              <a:gd name="adj4" fmla="val 64977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</a:t>
            </a:r>
            <a:b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критического мышлени</a:t>
            </a:r>
            <a:r>
              <a:rPr lang="ru-RU" sz="3600" dirty="0" smtClean="0">
                <a:solidFill>
                  <a:schemeClr val="bg1"/>
                </a:solidFill>
              </a:rPr>
              <a:t>я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4122" y="-66293"/>
            <a:ext cx="394922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научить?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8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3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>
            <a:normAutofit fontScale="85000" lnSpcReduction="20000"/>
          </a:bodyPr>
          <a:lstStyle/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900" b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«Кластер»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900" b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«Знаю-хочу узнать- узнал»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900" b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«Корзина идей»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900" b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900" b="1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Слова- ключики</a:t>
            </a:r>
            <a:r>
              <a:rPr lang="ru-RU" sz="3900" b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900" b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900" b="1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Да/нет-ка» </a:t>
            </a:r>
            <a:endParaRPr lang="ru-RU" sz="3900" b="1" dirty="0" smtClean="0">
              <a:solidFill>
                <a:srgbClr val="7136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900" b="1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900" b="1" dirty="0" err="1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Наблюдашки</a:t>
            </a:r>
            <a:r>
              <a:rPr lang="ru-RU" sz="3900" b="1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3900" b="1" dirty="0" err="1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фиксашки</a:t>
            </a:r>
            <a:r>
              <a:rPr lang="ru-RU" sz="3900" b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900" b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3900" b="1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Insert</a:t>
            </a:r>
            <a:r>
              <a:rPr lang="ru-RU" sz="3900" b="1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/чтение с пометками</a:t>
            </a:r>
            <a:r>
              <a:rPr lang="ru-RU" sz="3900" b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900" b="1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«Шляпа- ассоциаций</a:t>
            </a:r>
            <a:r>
              <a:rPr lang="ru-RU" sz="3900" b="1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>
              <a:buClr>
                <a:schemeClr val="accent3">
                  <a:lumMod val="50000"/>
                </a:schemeClr>
              </a:buClr>
              <a:buFont typeface="Wingdings" panose="05000000000000000000" pitchFamily="2" charset="2"/>
              <a:buChar char="ü"/>
            </a:pPr>
            <a:r>
              <a:rPr lang="ru-RU" sz="3900" b="1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«Дерево предсказаний»</a:t>
            </a:r>
          </a:p>
          <a:p>
            <a:pPr algn="ctr">
              <a:buFont typeface="Wingdings" panose="05000000000000000000" pitchFamily="2" charset="2"/>
              <a:buChar char="ü"/>
            </a:pPr>
            <a:endParaRPr lang="ru-RU" dirty="0"/>
          </a:p>
          <a:p>
            <a:pPr algn="ctr">
              <a:buFont typeface="Wingdings" panose="05000000000000000000" pitchFamily="2" charset="2"/>
              <a:buChar char="ü"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16632"/>
            <a:ext cx="63885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Копилка «</a:t>
            </a:r>
            <a:r>
              <a:rPr lang="ru-RU" sz="4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Помогашек</a:t>
            </a: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7967192" cy="706016"/>
          </a:xfrm>
          <a:prstGeom prst="rect">
            <a:avLst/>
          </a:prstGeom>
          <a:noFill/>
        </p:spPr>
      </p:pic>
      <p:pic>
        <p:nvPicPr>
          <p:cNvPr id="7170" name="Picture 2" descr="https://yt3.ggpht.com/a/AGF-l7-gIxx-Seius2tQ9mfWK0RxyRSH00GTNoXxYg=s900-c-k-c0xffffffff-no-rj-mo"/>
          <p:cNvPicPr>
            <a:picLocks noChangeAspect="1" noChangeArrowheads="1"/>
          </p:cNvPicPr>
          <p:nvPr/>
        </p:nvPicPr>
        <p:blipFill rotWithShape="1">
          <a:blip r:embed="rId3" cstate="screen">
            <a:duotone>
              <a:schemeClr val="accent3">
                <a:shade val="45000"/>
                <a:satMod val="135000"/>
              </a:schemeClr>
              <a:prstClr val="white"/>
            </a:duotone>
            <a:lum bright="-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04248" y="2924944"/>
            <a:ext cx="1442878" cy="1483987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5847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7967192" cy="706016"/>
          </a:xfrm>
          <a:prstGeom prst="rect">
            <a:avLst/>
          </a:prstGeom>
          <a:noFill/>
        </p:spPr>
      </p:pic>
      <p:sp>
        <p:nvSpPr>
          <p:cNvPr id="18" name="Овал 17"/>
          <p:cNvSpPr/>
          <p:nvPr/>
        </p:nvSpPr>
        <p:spPr>
          <a:xfrm>
            <a:off x="3923928" y="548680"/>
            <a:ext cx="1372193" cy="3243389"/>
          </a:xfrm>
          <a:prstGeom prst="ellipse">
            <a:avLst/>
          </a:prstGeom>
          <a:solidFill>
            <a:srgbClr val="988BE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74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 rot="5244555">
            <a:off x="1893171" y="2004415"/>
            <a:ext cx="1394006" cy="323589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74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Овал 4"/>
          <p:cNvSpPr/>
          <p:nvPr/>
        </p:nvSpPr>
        <p:spPr>
          <a:xfrm rot="2743484">
            <a:off x="5302088" y="545357"/>
            <a:ext cx="1401824" cy="3816151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74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 rot="18740361">
            <a:off x="4416764" y="1963168"/>
            <a:ext cx="3311154" cy="6557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ПРОСТЫЕ ВОПРОСЫ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Что? Кто? Где? 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</a:rPr>
              <a:t>Когда? Как?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5771439">
            <a:off x="5600646" y="2194640"/>
            <a:ext cx="1400909" cy="3036811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74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193314">
            <a:off x="5229280" y="3503375"/>
            <a:ext cx="2657945" cy="4024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000" b="1" dirty="0" smtClean="0">
              <a:solidFill>
                <a:schemeClr val="bg1"/>
              </a:solidFill>
            </a:endParaRP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ОБЪЯСНЯЮЩИЕ</a:t>
            </a:r>
            <a:r>
              <a:rPr lang="ru-RU" sz="2000" b="1" dirty="0" smtClean="0">
                <a:solidFill>
                  <a:schemeClr val="bg1"/>
                </a:solidFill>
              </a:rPr>
              <a:t> ВОПРОСЫ</a:t>
            </a: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i="1" dirty="0" smtClean="0">
                <a:solidFill>
                  <a:schemeClr val="tx1"/>
                </a:solidFill>
              </a:rPr>
              <a:t>Почему?</a:t>
            </a: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 rot="8577601">
            <a:off x="4628174" y="3292026"/>
            <a:ext cx="1537423" cy="3092332"/>
          </a:xfrm>
          <a:prstGeom prst="ellipse">
            <a:avLst/>
          </a:prstGeom>
          <a:solidFill>
            <a:srgbClr val="92D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74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rot="3304604">
            <a:off x="4332458" y="4474585"/>
            <a:ext cx="2486445" cy="88781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ОЦЕНОЧНЫЕ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 ВОПРОСЫ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Почему … хорошо,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 а …. плохо?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 rot="2488680">
            <a:off x="2756050" y="3358778"/>
            <a:ext cx="1356138" cy="3109059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74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 rot="18688680">
            <a:off x="2067611" y="4656561"/>
            <a:ext cx="2543325" cy="6835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ТВОРЧЕСКИЕ ВОПРОСЫ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Что было бы, если ..?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 rot="7963842">
            <a:off x="2553466" y="676895"/>
            <a:ext cx="1571614" cy="3412812"/>
          </a:xfrm>
          <a:prstGeom prst="ellipse">
            <a:avLst/>
          </a:prstGeom>
          <a:solidFill>
            <a:srgbClr val="FF656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3746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 rot="2846438">
            <a:off x="1464902" y="2102182"/>
            <a:ext cx="3017799" cy="51471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ПРАКТИЧЕСКИЕ  ВОПРОСЫ</a:t>
            </a:r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 бы ты поступил на месте….?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15616" y="3429000"/>
            <a:ext cx="2468365" cy="55478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УТОЧНЯЮЩИЕ ВОПРОСЫ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Если я правильно понял…?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5400000">
            <a:off x="3685003" y="1363669"/>
            <a:ext cx="1905916" cy="56397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СВОЙ</a:t>
            </a: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r>
              <a:rPr lang="ru-RU" sz="2000" b="1" dirty="0" smtClean="0">
                <a:solidFill>
                  <a:schemeClr val="bg1"/>
                </a:solidFill>
              </a:rPr>
              <a:t>ВОПРОС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02849" y="-99392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приёмы применять?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2" name="Группа 21"/>
          <p:cNvGrpSpPr/>
          <p:nvPr/>
        </p:nvGrpSpPr>
        <p:grpSpPr>
          <a:xfrm>
            <a:off x="3995936" y="2996952"/>
            <a:ext cx="1219200" cy="1152128"/>
            <a:chOff x="3995936" y="2996952"/>
            <a:chExt cx="1219200" cy="1152128"/>
          </a:xfrm>
        </p:grpSpPr>
        <p:sp>
          <p:nvSpPr>
            <p:cNvPr id="4" name="Овал 3"/>
            <p:cNvSpPr/>
            <p:nvPr/>
          </p:nvSpPr>
          <p:spPr>
            <a:xfrm>
              <a:off x="3995936" y="2996952"/>
              <a:ext cx="1219200" cy="1152128"/>
            </a:xfrm>
            <a:prstGeom prst="ellipse">
              <a:avLst/>
            </a:pr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srgbClr val="FFC00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463550" h="228600"/>
              <a:bevelB w="127000" h="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028" name="Picture 4" descr="&amp;Vcy;&amp;ocy;&amp;pcy;&amp;rcy;&amp;ocy;&amp;scy;&amp;icy;&amp;tcy;&amp;iecy;&amp;lcy;&amp;softcy;&amp;ncy;&amp;ycy;&amp;jcy; &amp;zcy;&amp;ncy;&amp;acy;&amp;kcy;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68" y="3212976"/>
              <a:ext cx="648072" cy="651249"/>
            </a:xfrm>
            <a:prstGeom prst="rect">
              <a:avLst/>
            </a:prstGeom>
            <a:noFill/>
            <a:effectLst>
              <a:innerShdw blurRad="63500" dist="50800" dir="5400000">
                <a:prstClr val="black">
                  <a:alpha val="50000"/>
                </a:prstClr>
              </a:innerShdw>
            </a:effectLst>
          </p:spPr>
        </p:pic>
      </p:grpSp>
      <p:sp>
        <p:nvSpPr>
          <p:cNvPr id="23" name="Заголовок 1"/>
          <p:cNvSpPr txBox="1">
            <a:spLocks/>
          </p:cNvSpPr>
          <p:nvPr/>
        </p:nvSpPr>
        <p:spPr>
          <a:xfrm>
            <a:off x="523161" y="7669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«Цветик </a:t>
            </a:r>
            <a:r>
              <a:rPr lang="ru-RU" sz="4800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семицветик</a:t>
            </a: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»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69483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5" grpId="0" animBg="1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16" grpId="0"/>
      <p:bldP spid="19" grpId="0"/>
      <p:bldP spid="20" grpId="0"/>
      <p:bldP spid="2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«Слова- </a:t>
            </a:r>
            <a:r>
              <a:rPr lang="ru-RU" sz="48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ключики</a:t>
            </a:r>
            <a:r>
              <a:rPr lang="ru-RU" sz="48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»</a:t>
            </a:r>
            <a:endParaRPr lang="ru-RU" sz="48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052736"/>
            <a:ext cx="3312368" cy="4525963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6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Сказала </a:t>
            </a:r>
            <a: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тетя:</a:t>
            </a:r>
            <a:b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Фи, футбол!</a:t>
            </a:r>
            <a:b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Сказала мама:</a:t>
            </a:r>
            <a:b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Фу, футбол!</a:t>
            </a:r>
            <a:b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 сказала:</a:t>
            </a:r>
            <a:b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Ну, футбол...</a:t>
            </a:r>
            <a:b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я ответил:</a:t>
            </a:r>
            <a:b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6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Во, футбол!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                                                 </a:t>
            </a:r>
            <a:endParaRPr lang="ru-RU" sz="36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788024" y="1052736"/>
            <a:ext cx="3456384" cy="45259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36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Сказала </a:t>
            </a:r>
            <a:r>
              <a:rPr lang="ru-RU" sz="3600" u="sng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тетя: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Фи, </a:t>
            </a:r>
            <a:r>
              <a:rPr lang="ru-RU" sz="36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футбол!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Сказала </a:t>
            </a:r>
            <a:r>
              <a:rPr lang="ru-RU" sz="3600" u="sng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мама: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Фу, </a:t>
            </a:r>
            <a:r>
              <a:rPr lang="ru-RU" sz="36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футбол!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u="sng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Сестра</a:t>
            </a:r>
            <a:r>
              <a:rPr lang="ru-RU" sz="36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сказала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Ну, </a:t>
            </a:r>
            <a:r>
              <a:rPr lang="ru-RU" sz="36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футбол...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3600" u="sng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sz="36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ответил: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Во, </a:t>
            </a:r>
            <a:r>
              <a:rPr lang="ru-RU" sz="3600" dirty="0" smtClean="0">
                <a:solidFill>
                  <a:srgbClr val="7136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футбол!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                                                          </a:t>
            </a:r>
            <a:endParaRPr lang="ru-RU" sz="3600" dirty="0"/>
          </a:p>
        </p:txBody>
      </p:sp>
      <p:sp>
        <p:nvSpPr>
          <p:cNvPr id="5" name="Выгнутая вниз стрелка 4"/>
          <p:cNvSpPr/>
          <p:nvPr/>
        </p:nvSpPr>
        <p:spPr>
          <a:xfrm>
            <a:off x="3779912" y="5578699"/>
            <a:ext cx="1296144" cy="586605"/>
          </a:xfrm>
          <a:prstGeom prst="curvedUpArrow">
            <a:avLst>
              <a:gd name="adj1" fmla="val 25000"/>
              <a:gd name="adj2" fmla="val 97165"/>
              <a:gd name="adj3" fmla="val 23536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Picture 3" descr="C:\Documents and Settings\417kab\Рабочий стол\книги\64e9cf7adca62b785f2a4b3ec219559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7967192" cy="7060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9869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334</Words>
  <Application>Microsoft Office PowerPoint</Application>
  <PresentationFormat>Экран (4:3)</PresentationFormat>
  <Paragraphs>78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«Слова- ключики»</vt:lpstr>
      <vt:lpstr>Презентация PowerPoint</vt:lpstr>
      <vt:lpstr>Диагностика навыков осознанного чтения  младших школьников на 2019г. (мет.  Т.Фотекова и Т.Ахутина)</vt:lpstr>
      <vt:lpstr>Презентация PowerPoint</vt:lpstr>
      <vt:lpstr>«Читающая мама               - читающая семья                          - читающая страна»</vt:lpstr>
      <vt:lpstr>Цели проекта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 40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417</dc:creator>
  <cp:lastModifiedBy>user</cp:lastModifiedBy>
  <cp:revision>52</cp:revision>
  <dcterms:created xsi:type="dcterms:W3CDTF">2019-12-06T10:10:03Z</dcterms:created>
  <dcterms:modified xsi:type="dcterms:W3CDTF">2019-12-10T15:42:46Z</dcterms:modified>
</cp:coreProperties>
</file>