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9" r:id="rId4"/>
    <p:sldId id="263" r:id="rId5"/>
    <p:sldId id="264" r:id="rId6"/>
    <p:sldId id="258" r:id="rId7"/>
    <p:sldId id="260" r:id="rId8"/>
    <p:sldId id="261" r:id="rId9"/>
    <p:sldId id="262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1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941EFE8-2521-4A10-93C0-16DCFB4AE5B9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BD8039B-6CBE-4AFF-B3F4-581615A5FCE6}">
      <dgm:prSet phldrT="[Текст]"/>
      <dgm:spPr/>
      <dgm:t>
        <a:bodyPr/>
        <a:lstStyle/>
        <a:p>
          <a:r>
            <a:rPr lang="ru-RU" dirty="0" smtClean="0"/>
            <a:t>Состоят из ионов металла и гидроксид-ионов</a:t>
          </a:r>
          <a:endParaRPr lang="ru-RU" dirty="0"/>
        </a:p>
      </dgm:t>
    </dgm:pt>
    <dgm:pt modelId="{FB623891-B4BF-43A5-AB9E-8DFBDD3673A4}" type="parTrans" cxnId="{2831AE03-331F-4FF4-9349-5E8071F567BC}">
      <dgm:prSet/>
      <dgm:spPr/>
      <dgm:t>
        <a:bodyPr/>
        <a:lstStyle/>
        <a:p>
          <a:endParaRPr lang="ru-RU"/>
        </a:p>
      </dgm:t>
    </dgm:pt>
    <dgm:pt modelId="{5F3EE20D-F529-46F3-A54B-D752193E66ED}" type="sibTrans" cxnId="{2831AE03-331F-4FF4-9349-5E8071F567BC}">
      <dgm:prSet/>
      <dgm:spPr/>
      <dgm:t>
        <a:bodyPr/>
        <a:lstStyle/>
        <a:p>
          <a:endParaRPr lang="ru-RU"/>
        </a:p>
      </dgm:t>
    </dgm:pt>
    <dgm:pt modelId="{9D71811E-9785-4D4C-8EA4-96597BD060E3}">
      <dgm:prSet phldrT="[Текст]"/>
      <dgm:spPr/>
      <dgm:t>
        <a:bodyPr/>
        <a:lstStyle/>
        <a:p>
          <a:r>
            <a:rPr lang="ru-RU" dirty="0" err="1" smtClean="0"/>
            <a:t>Гидроксогруппа</a:t>
          </a:r>
          <a:r>
            <a:rPr lang="ru-RU" dirty="0" smtClean="0"/>
            <a:t> состоит из атома кислорода и атома водорода</a:t>
          </a:r>
          <a:endParaRPr lang="ru-RU" dirty="0"/>
        </a:p>
      </dgm:t>
    </dgm:pt>
    <dgm:pt modelId="{01FBA010-C35C-4798-9DAE-6255791C0389}" type="parTrans" cxnId="{F0EF87D5-15CD-43F0-9719-2ECEEB472BD2}">
      <dgm:prSet/>
      <dgm:spPr/>
      <dgm:t>
        <a:bodyPr/>
        <a:lstStyle/>
        <a:p>
          <a:endParaRPr lang="ru-RU"/>
        </a:p>
      </dgm:t>
    </dgm:pt>
    <dgm:pt modelId="{D7F96EFD-87C3-476C-9458-117510769E67}" type="sibTrans" cxnId="{F0EF87D5-15CD-43F0-9719-2ECEEB472BD2}">
      <dgm:prSet/>
      <dgm:spPr/>
      <dgm:t>
        <a:bodyPr/>
        <a:lstStyle/>
        <a:p>
          <a:endParaRPr lang="ru-RU"/>
        </a:p>
      </dgm:t>
    </dgm:pt>
    <dgm:pt modelId="{612364A5-DDD9-44B7-AB89-6FBA193B6EF9}">
      <dgm:prSet phldrT="[Текст]"/>
      <dgm:spPr/>
      <dgm:t>
        <a:bodyPr/>
        <a:lstStyle/>
        <a:p>
          <a:r>
            <a:rPr lang="ru-RU" dirty="0" smtClean="0"/>
            <a:t>Число </a:t>
          </a:r>
          <a:r>
            <a:rPr lang="ru-RU" dirty="0" err="1" smtClean="0"/>
            <a:t>гидроксогрупп</a:t>
          </a:r>
          <a:r>
            <a:rPr lang="ru-RU" dirty="0" smtClean="0"/>
            <a:t> зависит от ст. </a:t>
          </a:r>
          <a:r>
            <a:rPr lang="ru-RU" dirty="0" err="1" smtClean="0"/>
            <a:t>ок</a:t>
          </a:r>
          <a:r>
            <a:rPr lang="ru-RU" dirty="0" smtClean="0"/>
            <a:t>. металла</a:t>
          </a:r>
          <a:endParaRPr lang="ru-RU" dirty="0"/>
        </a:p>
      </dgm:t>
    </dgm:pt>
    <dgm:pt modelId="{5F8E991F-F76E-4A5F-B717-1D7F2D199D7A}" type="parTrans" cxnId="{C32C3A77-9DF7-4F7A-8E7D-0D9F6CE8DC6B}">
      <dgm:prSet/>
      <dgm:spPr/>
      <dgm:t>
        <a:bodyPr/>
        <a:lstStyle/>
        <a:p>
          <a:endParaRPr lang="ru-RU"/>
        </a:p>
      </dgm:t>
    </dgm:pt>
    <dgm:pt modelId="{3BF46DDC-2820-48E9-927A-3CA2809B2EB3}" type="sibTrans" cxnId="{C32C3A77-9DF7-4F7A-8E7D-0D9F6CE8DC6B}">
      <dgm:prSet/>
      <dgm:spPr/>
      <dgm:t>
        <a:bodyPr/>
        <a:lstStyle/>
        <a:p>
          <a:endParaRPr lang="ru-RU"/>
        </a:p>
      </dgm:t>
    </dgm:pt>
    <dgm:pt modelId="{DE24A886-BDCF-484F-A95D-2A1A1DE9EE18}" type="pres">
      <dgm:prSet presAssocID="{C941EFE8-2521-4A10-93C0-16DCFB4AE5B9}" presName="Name0" presStyleCnt="0">
        <dgm:presLayoutVars>
          <dgm:dir/>
          <dgm:resizeHandles val="exact"/>
        </dgm:presLayoutVars>
      </dgm:prSet>
      <dgm:spPr/>
    </dgm:pt>
    <dgm:pt modelId="{602ED38D-08DC-4C4D-A04C-EC41481B0B02}" type="pres">
      <dgm:prSet presAssocID="{EBD8039B-6CBE-4AFF-B3F4-581615A5FCE6}" presName="composite" presStyleCnt="0"/>
      <dgm:spPr/>
    </dgm:pt>
    <dgm:pt modelId="{7F8D5AF1-2B7E-499E-9FDF-E3109F062C2F}" type="pres">
      <dgm:prSet presAssocID="{EBD8039B-6CBE-4AFF-B3F4-581615A5FCE6}" presName="rect1" presStyleLbl="trAlignAcc1" presStyleIdx="0" presStyleCnt="3">
        <dgm:presLayoutVars>
          <dgm:bulletEnabled val="1"/>
        </dgm:presLayoutVars>
      </dgm:prSet>
      <dgm:spPr/>
    </dgm:pt>
    <dgm:pt modelId="{147A9B5C-75E2-46F0-907C-BCF6DD875373}" type="pres">
      <dgm:prSet presAssocID="{EBD8039B-6CBE-4AFF-B3F4-581615A5FCE6}" presName="rect2" presStyleLbl="fgImgPlace1" presStyleIdx="0" presStyleCnt="3"/>
      <dgm:spPr>
        <a:ln w="28575">
          <a:solidFill>
            <a:schemeClr val="accent1">
              <a:lumMod val="50000"/>
            </a:schemeClr>
          </a:solidFill>
        </a:ln>
      </dgm:spPr>
    </dgm:pt>
    <dgm:pt modelId="{BABE371E-D651-4317-9656-BD0386FA306E}" type="pres">
      <dgm:prSet presAssocID="{5F3EE20D-F529-46F3-A54B-D752193E66ED}" presName="sibTrans" presStyleCnt="0"/>
      <dgm:spPr/>
    </dgm:pt>
    <dgm:pt modelId="{6A367754-8383-4CE7-805D-CCC008738B60}" type="pres">
      <dgm:prSet presAssocID="{9D71811E-9785-4D4C-8EA4-96597BD060E3}" presName="composite" presStyleCnt="0"/>
      <dgm:spPr/>
    </dgm:pt>
    <dgm:pt modelId="{7B018FB3-7378-44BD-8646-0BE1FD4420F2}" type="pres">
      <dgm:prSet presAssocID="{9D71811E-9785-4D4C-8EA4-96597BD060E3}" presName="rect1" presStyleLbl="trAlignAcc1" presStyleIdx="1" presStyleCnt="3">
        <dgm:presLayoutVars>
          <dgm:bulletEnabled val="1"/>
        </dgm:presLayoutVars>
      </dgm:prSet>
      <dgm:spPr/>
    </dgm:pt>
    <dgm:pt modelId="{1A982E69-0EAC-4865-B272-2C5A4ACA4277}" type="pres">
      <dgm:prSet presAssocID="{9D71811E-9785-4D4C-8EA4-96597BD060E3}" presName="rect2" presStyleLbl="fgImgPlace1" presStyleIdx="1" presStyleCnt="3"/>
      <dgm:spPr>
        <a:ln w="28575">
          <a:solidFill>
            <a:schemeClr val="accent1">
              <a:lumMod val="50000"/>
            </a:schemeClr>
          </a:solidFill>
        </a:ln>
      </dgm:spPr>
    </dgm:pt>
    <dgm:pt modelId="{10F52B1A-2367-4E2C-A311-3638DBDA36FD}" type="pres">
      <dgm:prSet presAssocID="{D7F96EFD-87C3-476C-9458-117510769E67}" presName="sibTrans" presStyleCnt="0"/>
      <dgm:spPr/>
    </dgm:pt>
    <dgm:pt modelId="{34991BB8-A0A4-4825-A931-3C3D9E24AA92}" type="pres">
      <dgm:prSet presAssocID="{612364A5-DDD9-44B7-AB89-6FBA193B6EF9}" presName="composite" presStyleCnt="0"/>
      <dgm:spPr/>
    </dgm:pt>
    <dgm:pt modelId="{513A1B1E-E45E-4F56-A5A5-4340BD5A4F38}" type="pres">
      <dgm:prSet presAssocID="{612364A5-DDD9-44B7-AB89-6FBA193B6EF9}" presName="rect1" presStyleLbl="tr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BC8CBE-96F4-4CD2-B017-0EB0FD6BDFF7}" type="pres">
      <dgm:prSet presAssocID="{612364A5-DDD9-44B7-AB89-6FBA193B6EF9}" presName="rect2" presStyleLbl="fgImgPlace1" presStyleIdx="2" presStyleCnt="3"/>
      <dgm:spPr>
        <a:ln>
          <a:solidFill>
            <a:schemeClr val="accent1">
              <a:lumMod val="50000"/>
            </a:schemeClr>
          </a:solidFill>
        </a:ln>
      </dgm:spPr>
    </dgm:pt>
  </dgm:ptLst>
  <dgm:cxnLst>
    <dgm:cxn modelId="{C32C3A77-9DF7-4F7A-8E7D-0D9F6CE8DC6B}" srcId="{C941EFE8-2521-4A10-93C0-16DCFB4AE5B9}" destId="{612364A5-DDD9-44B7-AB89-6FBA193B6EF9}" srcOrd="2" destOrd="0" parTransId="{5F8E991F-F76E-4A5F-B717-1D7F2D199D7A}" sibTransId="{3BF46DDC-2820-48E9-927A-3CA2809B2EB3}"/>
    <dgm:cxn modelId="{F0EF87D5-15CD-43F0-9719-2ECEEB472BD2}" srcId="{C941EFE8-2521-4A10-93C0-16DCFB4AE5B9}" destId="{9D71811E-9785-4D4C-8EA4-96597BD060E3}" srcOrd="1" destOrd="0" parTransId="{01FBA010-C35C-4798-9DAE-6255791C0389}" sibTransId="{D7F96EFD-87C3-476C-9458-117510769E67}"/>
    <dgm:cxn modelId="{25D08639-BE5E-4906-92DC-4B486FCE1592}" type="presOf" srcId="{9D71811E-9785-4D4C-8EA4-96597BD060E3}" destId="{7B018FB3-7378-44BD-8646-0BE1FD4420F2}" srcOrd="0" destOrd="0" presId="urn:microsoft.com/office/officeart/2008/layout/PictureStrips"/>
    <dgm:cxn modelId="{248D0FC8-0760-403B-A9D2-8737455676B0}" type="presOf" srcId="{C941EFE8-2521-4A10-93C0-16DCFB4AE5B9}" destId="{DE24A886-BDCF-484F-A95D-2A1A1DE9EE18}" srcOrd="0" destOrd="0" presId="urn:microsoft.com/office/officeart/2008/layout/PictureStrips"/>
    <dgm:cxn modelId="{28D07369-E08F-4A41-BA90-C74A1E246436}" type="presOf" srcId="{EBD8039B-6CBE-4AFF-B3F4-581615A5FCE6}" destId="{7F8D5AF1-2B7E-499E-9FDF-E3109F062C2F}" srcOrd="0" destOrd="0" presId="urn:microsoft.com/office/officeart/2008/layout/PictureStrips"/>
    <dgm:cxn modelId="{C7E2A0D6-0EEA-451C-991D-2DD116CFF0BF}" type="presOf" srcId="{612364A5-DDD9-44B7-AB89-6FBA193B6EF9}" destId="{513A1B1E-E45E-4F56-A5A5-4340BD5A4F38}" srcOrd="0" destOrd="0" presId="urn:microsoft.com/office/officeart/2008/layout/PictureStrips"/>
    <dgm:cxn modelId="{2831AE03-331F-4FF4-9349-5E8071F567BC}" srcId="{C941EFE8-2521-4A10-93C0-16DCFB4AE5B9}" destId="{EBD8039B-6CBE-4AFF-B3F4-581615A5FCE6}" srcOrd="0" destOrd="0" parTransId="{FB623891-B4BF-43A5-AB9E-8DFBDD3673A4}" sibTransId="{5F3EE20D-F529-46F3-A54B-D752193E66ED}"/>
    <dgm:cxn modelId="{35194ACA-8C2E-47AE-81E4-D254845D7862}" type="presParOf" srcId="{DE24A886-BDCF-484F-A95D-2A1A1DE9EE18}" destId="{602ED38D-08DC-4C4D-A04C-EC41481B0B02}" srcOrd="0" destOrd="0" presId="urn:microsoft.com/office/officeart/2008/layout/PictureStrips"/>
    <dgm:cxn modelId="{5921A03D-F2EE-4D26-BF7C-63AF77B7EEE4}" type="presParOf" srcId="{602ED38D-08DC-4C4D-A04C-EC41481B0B02}" destId="{7F8D5AF1-2B7E-499E-9FDF-E3109F062C2F}" srcOrd="0" destOrd="0" presId="urn:microsoft.com/office/officeart/2008/layout/PictureStrips"/>
    <dgm:cxn modelId="{FD343478-4AC4-4E07-8C89-5C583CF59594}" type="presParOf" srcId="{602ED38D-08DC-4C4D-A04C-EC41481B0B02}" destId="{147A9B5C-75E2-46F0-907C-BCF6DD875373}" srcOrd="1" destOrd="0" presId="urn:microsoft.com/office/officeart/2008/layout/PictureStrips"/>
    <dgm:cxn modelId="{E8804D02-E1A9-4B91-9629-4DE7A607EA0F}" type="presParOf" srcId="{DE24A886-BDCF-484F-A95D-2A1A1DE9EE18}" destId="{BABE371E-D651-4317-9656-BD0386FA306E}" srcOrd="1" destOrd="0" presId="urn:microsoft.com/office/officeart/2008/layout/PictureStrips"/>
    <dgm:cxn modelId="{F2AF03FF-19CF-46F1-AB14-96B5E78748A3}" type="presParOf" srcId="{DE24A886-BDCF-484F-A95D-2A1A1DE9EE18}" destId="{6A367754-8383-4CE7-805D-CCC008738B60}" srcOrd="2" destOrd="0" presId="urn:microsoft.com/office/officeart/2008/layout/PictureStrips"/>
    <dgm:cxn modelId="{647B0FA7-18FD-48CF-9947-0FC3D7C6F04E}" type="presParOf" srcId="{6A367754-8383-4CE7-805D-CCC008738B60}" destId="{7B018FB3-7378-44BD-8646-0BE1FD4420F2}" srcOrd="0" destOrd="0" presId="urn:microsoft.com/office/officeart/2008/layout/PictureStrips"/>
    <dgm:cxn modelId="{3AE373A1-CAEE-4F84-98A7-D921AD42DEF0}" type="presParOf" srcId="{6A367754-8383-4CE7-805D-CCC008738B60}" destId="{1A982E69-0EAC-4865-B272-2C5A4ACA4277}" srcOrd="1" destOrd="0" presId="urn:microsoft.com/office/officeart/2008/layout/PictureStrips"/>
    <dgm:cxn modelId="{1A5628A1-2BB9-43B9-BBDD-04D4492B81A4}" type="presParOf" srcId="{DE24A886-BDCF-484F-A95D-2A1A1DE9EE18}" destId="{10F52B1A-2367-4E2C-A311-3638DBDA36FD}" srcOrd="3" destOrd="0" presId="urn:microsoft.com/office/officeart/2008/layout/PictureStrips"/>
    <dgm:cxn modelId="{77B2559B-D43A-434E-80B3-11F35400D8CF}" type="presParOf" srcId="{DE24A886-BDCF-484F-A95D-2A1A1DE9EE18}" destId="{34991BB8-A0A4-4825-A931-3C3D9E24AA92}" srcOrd="4" destOrd="0" presId="urn:microsoft.com/office/officeart/2008/layout/PictureStrips"/>
    <dgm:cxn modelId="{651D5C40-638E-4E14-889C-F526C785967D}" type="presParOf" srcId="{34991BB8-A0A4-4825-A931-3C3D9E24AA92}" destId="{513A1B1E-E45E-4F56-A5A5-4340BD5A4F38}" srcOrd="0" destOrd="0" presId="urn:microsoft.com/office/officeart/2008/layout/PictureStrips"/>
    <dgm:cxn modelId="{194BED57-1103-4E72-926D-16323D53AE0D}" type="presParOf" srcId="{34991BB8-A0A4-4825-A931-3C3D9E24AA92}" destId="{84BC8CBE-96F4-4CD2-B017-0EB0FD6BDFF7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8D5AF1-2B7E-499E-9FDF-E3109F062C2F}">
      <dsp:nvSpPr>
        <dsp:cNvPr id="0" name=""/>
        <dsp:cNvSpPr/>
      </dsp:nvSpPr>
      <dsp:spPr>
        <a:xfrm>
          <a:off x="2056649" y="273494"/>
          <a:ext cx="3818191" cy="119318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8184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Состоят из ионов металла и гидроксид-ионов</a:t>
          </a:r>
          <a:endParaRPr lang="ru-RU" sz="2000" kern="1200" dirty="0"/>
        </a:p>
      </dsp:txBody>
      <dsp:txXfrm>
        <a:off x="2056649" y="273494"/>
        <a:ext cx="3818191" cy="1193184"/>
      </dsp:txXfrm>
    </dsp:sp>
    <dsp:sp modelId="{147A9B5C-75E2-46F0-907C-BCF6DD875373}">
      <dsp:nvSpPr>
        <dsp:cNvPr id="0" name=""/>
        <dsp:cNvSpPr/>
      </dsp:nvSpPr>
      <dsp:spPr>
        <a:xfrm>
          <a:off x="1897558" y="101145"/>
          <a:ext cx="835229" cy="1252844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018FB3-7378-44BD-8646-0BE1FD4420F2}">
      <dsp:nvSpPr>
        <dsp:cNvPr id="0" name=""/>
        <dsp:cNvSpPr/>
      </dsp:nvSpPr>
      <dsp:spPr>
        <a:xfrm>
          <a:off x="2056649" y="1775582"/>
          <a:ext cx="3818191" cy="119318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8184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/>
            <a:t>Гидроксогруппа</a:t>
          </a:r>
          <a:r>
            <a:rPr lang="ru-RU" sz="2000" kern="1200" dirty="0" smtClean="0"/>
            <a:t> состоит из атома кислорода и атома водорода</a:t>
          </a:r>
          <a:endParaRPr lang="ru-RU" sz="2000" kern="1200" dirty="0"/>
        </a:p>
      </dsp:txBody>
      <dsp:txXfrm>
        <a:off x="2056649" y="1775582"/>
        <a:ext cx="3818191" cy="1193184"/>
      </dsp:txXfrm>
    </dsp:sp>
    <dsp:sp modelId="{1A982E69-0EAC-4865-B272-2C5A4ACA4277}">
      <dsp:nvSpPr>
        <dsp:cNvPr id="0" name=""/>
        <dsp:cNvSpPr/>
      </dsp:nvSpPr>
      <dsp:spPr>
        <a:xfrm>
          <a:off x="1897558" y="1603233"/>
          <a:ext cx="835229" cy="1252844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3A1B1E-E45E-4F56-A5A5-4340BD5A4F38}">
      <dsp:nvSpPr>
        <dsp:cNvPr id="0" name=""/>
        <dsp:cNvSpPr/>
      </dsp:nvSpPr>
      <dsp:spPr>
        <a:xfrm>
          <a:off x="2056649" y="3277669"/>
          <a:ext cx="3818191" cy="119318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8184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Число </a:t>
          </a:r>
          <a:r>
            <a:rPr lang="ru-RU" sz="2000" kern="1200" dirty="0" err="1" smtClean="0"/>
            <a:t>гидроксогрупп</a:t>
          </a:r>
          <a:r>
            <a:rPr lang="ru-RU" sz="2000" kern="1200" dirty="0" smtClean="0"/>
            <a:t> зависит от ст. </a:t>
          </a:r>
          <a:r>
            <a:rPr lang="ru-RU" sz="2000" kern="1200" dirty="0" err="1" smtClean="0"/>
            <a:t>ок</a:t>
          </a:r>
          <a:r>
            <a:rPr lang="ru-RU" sz="2000" kern="1200" dirty="0" smtClean="0"/>
            <a:t>. металла</a:t>
          </a:r>
          <a:endParaRPr lang="ru-RU" sz="2000" kern="1200" dirty="0"/>
        </a:p>
      </dsp:txBody>
      <dsp:txXfrm>
        <a:off x="2056649" y="3277669"/>
        <a:ext cx="3818191" cy="1193184"/>
      </dsp:txXfrm>
    </dsp:sp>
    <dsp:sp modelId="{84BC8CBE-96F4-4CD2-B017-0EB0FD6BDFF7}">
      <dsp:nvSpPr>
        <dsp:cNvPr id="0" name=""/>
        <dsp:cNvSpPr/>
      </dsp:nvSpPr>
      <dsp:spPr>
        <a:xfrm>
          <a:off x="1897558" y="3105320"/>
          <a:ext cx="835229" cy="1252844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r"/>
            <a:r>
              <a:rPr lang="ru-RU" sz="2400" i="1" dirty="0" smtClean="0"/>
              <a:t> </a:t>
            </a:r>
            <a:endParaRPr lang="ru-RU" sz="2400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484784"/>
            <a:ext cx="8229600" cy="1470025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</a:bodyPr>
          <a:lstStyle/>
          <a:p>
            <a:pPr algn="ctr"/>
            <a:r>
              <a:rPr lang="ru-RU" sz="9600" b="1" i="1" dirty="0" smtClean="0">
                <a:solidFill>
                  <a:schemeClr val="bg1">
                    <a:lumMod val="95000"/>
                  </a:schemeClr>
                </a:solidFill>
              </a:rPr>
              <a:t>Основания</a:t>
            </a:r>
            <a:endParaRPr lang="ru-RU" sz="9600" b="1" i="1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1" y="273050"/>
            <a:ext cx="8712968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Построение проекта выхода из затруднения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6664" y="844550"/>
            <a:ext cx="1656184" cy="1492771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167174" y="980728"/>
            <a:ext cx="1905000" cy="4495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251521" y="1987550"/>
            <a:ext cx="8435279" cy="4108450"/>
          </a:xfrm>
        </p:spPr>
        <p:txBody>
          <a:bodyPr/>
          <a:lstStyle/>
          <a:p>
            <a:r>
              <a:rPr lang="ru-RU" dirty="0"/>
              <a:t>По каким </a:t>
            </a:r>
            <a:r>
              <a:rPr lang="ru-RU" dirty="0" smtClean="0"/>
              <a:t>признакам </a:t>
            </a:r>
            <a:r>
              <a:rPr lang="ru-RU" dirty="0"/>
              <a:t>группы </a:t>
            </a:r>
            <a:r>
              <a:rPr lang="ru-RU" dirty="0" smtClean="0"/>
              <a:t>этих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веществ </a:t>
            </a:r>
            <a:r>
              <a:rPr lang="ru-RU" dirty="0"/>
              <a:t>можно сравнить? </a:t>
            </a:r>
          </a:p>
        </p:txBody>
      </p:sp>
    </p:spTree>
    <p:extLst>
      <p:ext uri="{BB962C8B-B14F-4D97-AF65-F5344CB8AC3E}">
        <p14:creationId xmlns:p14="http://schemas.microsoft.com/office/powerpoint/2010/main" val="2857063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0287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Охарактеризовать основания по разработанному плану:</a:t>
            </a:r>
            <a:br>
              <a:rPr lang="ru-RU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</a:br>
            <a:endParaRPr lang="ru-RU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914400" y="1988840"/>
            <a:ext cx="7772400" cy="4495800"/>
          </a:xfrm>
        </p:spPr>
        <p:txBody>
          <a:bodyPr>
            <a:normAutofit/>
          </a:bodyPr>
          <a:lstStyle/>
          <a:p>
            <a:r>
              <a:rPr lang="ru-RU" dirty="0" smtClean="0"/>
              <a:t>Какие </a:t>
            </a:r>
            <a:r>
              <a:rPr lang="ru-RU" dirty="0"/>
              <a:t>элементы входят в состав оснований? </a:t>
            </a:r>
            <a:endParaRPr lang="ru-RU" dirty="0" smtClean="0"/>
          </a:p>
          <a:p>
            <a:r>
              <a:rPr lang="ru-RU" dirty="0" smtClean="0"/>
              <a:t>Как </a:t>
            </a:r>
            <a:r>
              <a:rPr lang="ru-RU" dirty="0"/>
              <a:t>называется группа элементов, состоящая из кислорода и водорода? (Вспомните латинские названия этих элементов).  </a:t>
            </a:r>
            <a:endParaRPr lang="ru-RU" dirty="0" smtClean="0"/>
          </a:p>
          <a:p>
            <a:r>
              <a:rPr lang="ru-RU" dirty="0" smtClean="0"/>
              <a:t>От </a:t>
            </a:r>
            <a:r>
              <a:rPr lang="ru-RU" dirty="0"/>
              <a:t>чего зависит число </a:t>
            </a:r>
            <a:r>
              <a:rPr lang="ru-RU" dirty="0" err="1"/>
              <a:t>гидроксогрупп</a:t>
            </a:r>
            <a:r>
              <a:rPr lang="ru-RU" dirty="0"/>
              <a:t>? (Сравните число </a:t>
            </a:r>
            <a:r>
              <a:rPr lang="ru-RU" dirty="0" err="1"/>
              <a:t>гидроксогрупп</a:t>
            </a:r>
            <a:r>
              <a:rPr lang="ru-RU" dirty="0"/>
              <a:t> и степень окисления металла).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791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952500"/>
            <a:ext cx="8099177" cy="1362075"/>
          </a:xfrm>
        </p:spPr>
        <p:txBody>
          <a:bodyPr/>
          <a:lstStyle/>
          <a:p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Основания -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95536" y="2547938"/>
            <a:ext cx="8424936" cy="2825278"/>
          </a:xfrm>
        </p:spPr>
        <p:txBody>
          <a:bodyPr>
            <a:normAutofit/>
          </a:bodyPr>
          <a:lstStyle/>
          <a:p>
            <a:r>
              <a:rPr lang="ru-RU" altLang="ru-RU" sz="3900" dirty="0">
                <a:solidFill>
                  <a:srgbClr val="10253F"/>
                </a:solidFill>
              </a:rPr>
              <a:t>это сложные вещества, состоящие из ионов металла и одного или нескольких гидроксид – ионов.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145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066130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Признаки оснований</a:t>
            </a:r>
            <a:endParaRPr lang="ru-RU" sz="60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842581119"/>
              </p:ext>
            </p:extLst>
          </p:nvPr>
        </p:nvGraphicFramePr>
        <p:xfrm>
          <a:off x="-972616" y="1556792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22482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445224"/>
            <a:ext cx="7772400" cy="1512168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Гидроксид кальция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Са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(O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H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)</a:t>
            </a:r>
            <a:r>
              <a:rPr lang="ru-RU" baseline="-25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2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.  Тип связи в данном гидроксиде между металлом и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гидроксогруппой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- ………, т.к. …….., а внутри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гидроксогруппы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, между атомом кислорода и водорода ……… Кристаллическая решетка… Гидроксид кальция – это …… в воде основание. Массовая доля кислорода % в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гидроксиде кальция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равна…….</a:t>
            </a:r>
            <a:b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</a:rPr>
            </a:br>
            <a:endParaRPr lang="ru-RU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8568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251334">
            <a:off x="241676" y="1510373"/>
            <a:ext cx="6011257" cy="1143000"/>
          </a:xfrm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+mn-lt"/>
              </a:rPr>
              <a:t>Все молодцы!</a:t>
            </a:r>
            <a:br>
              <a:rPr lang="ru-RU" b="1" dirty="0" smtClean="0">
                <a:solidFill>
                  <a:srgbClr val="FF0000"/>
                </a:solidFill>
                <a:latin typeface="+mn-lt"/>
              </a:rPr>
            </a:br>
            <a:r>
              <a:rPr lang="ru-RU" b="1" dirty="0" smtClean="0">
                <a:solidFill>
                  <a:srgbClr val="FF0000"/>
                </a:solidFill>
                <a:latin typeface="+mn-lt"/>
              </a:rPr>
              <a:t>До следующего занятия!</a:t>
            </a:r>
            <a:endParaRPr lang="ru-RU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059832" y="2924944"/>
            <a:ext cx="4613498" cy="35814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389840"/>
            <a:ext cx="1296144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475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Чтобы дойти до цели, человеку нужно только одно. Идти.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4738" y="2636912"/>
            <a:ext cx="7067550" cy="4032448"/>
          </a:xfrm>
          <a:prstGeom prst="rect">
            <a:avLst/>
          </a:prstGeom>
        </p:spPr>
      </p:pic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Задание 1.</a:t>
            </a:r>
            <a:endParaRPr lang="ru-RU" sz="3600" b="1" i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400" i="1" dirty="0" smtClean="0"/>
              <a:t>     Распределите вещества по группам</a:t>
            </a:r>
          </a:p>
          <a:p>
            <a:pPr marL="0" indent="0">
              <a:buNone/>
            </a:pPr>
            <a:endParaRPr lang="ru-RU" sz="2400" i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4801816"/>
              </p:ext>
            </p:extLst>
          </p:nvPr>
        </p:nvGraphicFramePr>
        <p:xfrm>
          <a:off x="755574" y="2276873"/>
          <a:ext cx="8064900" cy="207345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344150">
                  <a:extLst>
                    <a:ext uri="{9D8B030D-6E8A-4147-A177-3AD203B41FA5}">
                      <a16:colId xmlns:a16="http://schemas.microsoft.com/office/drawing/2014/main" val="2004291847"/>
                    </a:ext>
                  </a:extLst>
                </a:gridCol>
                <a:gridCol w="1344150">
                  <a:extLst>
                    <a:ext uri="{9D8B030D-6E8A-4147-A177-3AD203B41FA5}">
                      <a16:colId xmlns:a16="http://schemas.microsoft.com/office/drawing/2014/main" val="3936559238"/>
                    </a:ext>
                  </a:extLst>
                </a:gridCol>
                <a:gridCol w="1344150">
                  <a:extLst>
                    <a:ext uri="{9D8B030D-6E8A-4147-A177-3AD203B41FA5}">
                      <a16:colId xmlns:a16="http://schemas.microsoft.com/office/drawing/2014/main" val="816795045"/>
                    </a:ext>
                  </a:extLst>
                </a:gridCol>
                <a:gridCol w="1344150">
                  <a:extLst>
                    <a:ext uri="{9D8B030D-6E8A-4147-A177-3AD203B41FA5}">
                      <a16:colId xmlns:a16="http://schemas.microsoft.com/office/drawing/2014/main" val="3469421748"/>
                    </a:ext>
                  </a:extLst>
                </a:gridCol>
                <a:gridCol w="1344150">
                  <a:extLst>
                    <a:ext uri="{9D8B030D-6E8A-4147-A177-3AD203B41FA5}">
                      <a16:colId xmlns:a16="http://schemas.microsoft.com/office/drawing/2014/main" val="1921729143"/>
                    </a:ext>
                  </a:extLst>
                </a:gridCol>
                <a:gridCol w="1344150">
                  <a:extLst>
                    <a:ext uri="{9D8B030D-6E8A-4147-A177-3AD203B41FA5}">
                      <a16:colId xmlns:a16="http://schemas.microsoft.com/office/drawing/2014/main" val="1939745062"/>
                    </a:ext>
                  </a:extLst>
                </a:gridCol>
              </a:tblGrid>
              <a:tr h="109236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С</a:t>
                      </a:r>
                      <a:r>
                        <a:rPr lang="en-US" sz="2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O</a:t>
                      </a:r>
                      <a:r>
                        <a:rPr lang="ru-RU" sz="2400" baseline="-250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2        </a:t>
                      </a:r>
                      <a:endParaRPr lang="ru-RU" sz="2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Cu</a:t>
                      </a:r>
                      <a:r>
                        <a:rPr lang="ru-RU" sz="2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(</a:t>
                      </a:r>
                      <a:r>
                        <a:rPr lang="en-US" sz="2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OH</a:t>
                      </a:r>
                      <a:r>
                        <a:rPr lang="ru-RU" sz="2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)</a:t>
                      </a:r>
                      <a:r>
                        <a:rPr lang="ru-RU" sz="2400" baseline="-250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2 </a:t>
                      </a:r>
                      <a:r>
                        <a:rPr lang="ru-RU" sz="2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 </a:t>
                      </a:r>
                      <a:endParaRPr lang="ru-RU" sz="2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К</a:t>
                      </a:r>
                      <a:r>
                        <a:rPr lang="ru-RU" sz="2400" baseline="-2500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2</a:t>
                      </a:r>
                      <a:r>
                        <a:rPr lang="en-US" sz="240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O</a:t>
                      </a:r>
                      <a:endParaRPr lang="ru-RU" sz="240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NaCl</a:t>
                      </a:r>
                      <a:endParaRPr lang="ru-RU" sz="240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Н</a:t>
                      </a:r>
                      <a:r>
                        <a:rPr lang="ru-RU" sz="2400" baseline="-2500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lang="ru-RU" sz="240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РО</a:t>
                      </a:r>
                      <a:r>
                        <a:rPr lang="ru-RU" sz="2400" baseline="-2500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4</a:t>
                      </a:r>
                      <a:r>
                        <a:rPr lang="ru-RU" sz="240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  </a:t>
                      </a:r>
                      <a:endParaRPr lang="ru-RU" sz="240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КОН</a:t>
                      </a:r>
                      <a:endParaRPr lang="ru-RU" sz="240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4750612"/>
                  </a:ext>
                </a:extLst>
              </a:tr>
              <a:tr h="9810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CuS</a:t>
                      </a:r>
                      <a:endParaRPr lang="ru-RU" sz="240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Fe</a:t>
                      </a:r>
                      <a:r>
                        <a:rPr lang="ru-RU" sz="2400" baseline="-250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2</a:t>
                      </a:r>
                      <a:r>
                        <a:rPr lang="en-US" sz="2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O</a:t>
                      </a:r>
                      <a:r>
                        <a:rPr lang="ru-RU" sz="2400" baseline="-250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ru-RU" sz="2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H</a:t>
                      </a:r>
                      <a:r>
                        <a:rPr lang="ru-RU" sz="2400" baseline="-250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2</a:t>
                      </a:r>
                      <a:r>
                        <a:rPr lang="en-US" sz="2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SO</a:t>
                      </a:r>
                      <a:r>
                        <a:rPr lang="ru-RU" sz="2400" baseline="-250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ru-RU" sz="2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HCl</a:t>
                      </a:r>
                      <a:endParaRPr lang="ru-RU" sz="2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Al</a:t>
                      </a:r>
                      <a:r>
                        <a:rPr lang="ru-RU" sz="2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(OH)</a:t>
                      </a:r>
                      <a:r>
                        <a:rPr lang="ru-RU" sz="2400" baseline="-250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ru-RU" sz="2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HNO</a:t>
                      </a:r>
                      <a:r>
                        <a:rPr lang="ru-RU" sz="2400" baseline="-250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0745471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Задание 1.</a:t>
            </a:r>
            <a:endParaRPr lang="ru-RU" sz="3600" b="1" i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400" i="1" dirty="0" smtClean="0"/>
              <a:t>     Распределите вещества по группам</a:t>
            </a:r>
          </a:p>
          <a:p>
            <a:pPr marL="0" indent="0">
              <a:buNone/>
            </a:pPr>
            <a:endParaRPr lang="ru-RU" sz="24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7839631"/>
              </p:ext>
            </p:extLst>
          </p:nvPr>
        </p:nvGraphicFramePr>
        <p:xfrm>
          <a:off x="755574" y="2276873"/>
          <a:ext cx="8064900" cy="207345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344150">
                  <a:extLst>
                    <a:ext uri="{9D8B030D-6E8A-4147-A177-3AD203B41FA5}">
                      <a16:colId xmlns:a16="http://schemas.microsoft.com/office/drawing/2014/main" val="2004291847"/>
                    </a:ext>
                  </a:extLst>
                </a:gridCol>
                <a:gridCol w="1344150">
                  <a:extLst>
                    <a:ext uri="{9D8B030D-6E8A-4147-A177-3AD203B41FA5}">
                      <a16:colId xmlns:a16="http://schemas.microsoft.com/office/drawing/2014/main" val="3936559238"/>
                    </a:ext>
                  </a:extLst>
                </a:gridCol>
                <a:gridCol w="1344150">
                  <a:extLst>
                    <a:ext uri="{9D8B030D-6E8A-4147-A177-3AD203B41FA5}">
                      <a16:colId xmlns:a16="http://schemas.microsoft.com/office/drawing/2014/main" val="816795045"/>
                    </a:ext>
                  </a:extLst>
                </a:gridCol>
                <a:gridCol w="1344150">
                  <a:extLst>
                    <a:ext uri="{9D8B030D-6E8A-4147-A177-3AD203B41FA5}">
                      <a16:colId xmlns:a16="http://schemas.microsoft.com/office/drawing/2014/main" val="3469421748"/>
                    </a:ext>
                  </a:extLst>
                </a:gridCol>
                <a:gridCol w="1344150">
                  <a:extLst>
                    <a:ext uri="{9D8B030D-6E8A-4147-A177-3AD203B41FA5}">
                      <a16:colId xmlns:a16="http://schemas.microsoft.com/office/drawing/2014/main" val="1921729143"/>
                    </a:ext>
                  </a:extLst>
                </a:gridCol>
                <a:gridCol w="1344150">
                  <a:extLst>
                    <a:ext uri="{9D8B030D-6E8A-4147-A177-3AD203B41FA5}">
                      <a16:colId xmlns:a16="http://schemas.microsoft.com/office/drawing/2014/main" val="1939745062"/>
                    </a:ext>
                  </a:extLst>
                </a:gridCol>
              </a:tblGrid>
              <a:tr h="109236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Cu</a:t>
                      </a:r>
                      <a:r>
                        <a:rPr lang="ru-RU" sz="2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(</a:t>
                      </a:r>
                      <a:r>
                        <a:rPr lang="en-US" sz="2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OH</a:t>
                      </a:r>
                      <a:r>
                        <a:rPr lang="ru-RU" sz="2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)</a:t>
                      </a:r>
                      <a:r>
                        <a:rPr lang="ru-RU" sz="2400" baseline="-250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2 </a:t>
                      </a:r>
                      <a:r>
                        <a:rPr lang="ru-RU" sz="2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 </a:t>
                      </a:r>
                      <a:endParaRPr lang="ru-RU" sz="2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Н</a:t>
                      </a:r>
                      <a:r>
                        <a:rPr lang="ru-RU" sz="2400" baseline="-2500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lang="ru-RU" sz="240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РО</a:t>
                      </a:r>
                      <a:r>
                        <a:rPr lang="ru-RU" sz="2400" baseline="-2500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4</a:t>
                      </a:r>
                      <a:r>
                        <a:rPr lang="ru-RU" sz="240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  </a:t>
                      </a:r>
                      <a:endParaRPr lang="ru-RU" sz="240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КОН</a:t>
                      </a:r>
                      <a:endParaRPr lang="ru-RU" sz="240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4750612"/>
                  </a:ext>
                </a:extLst>
              </a:tr>
              <a:tr h="9810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H</a:t>
                      </a:r>
                      <a:r>
                        <a:rPr lang="ru-RU" sz="2400" baseline="-250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2</a:t>
                      </a:r>
                      <a:r>
                        <a:rPr lang="en-US" sz="2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SO</a:t>
                      </a:r>
                      <a:r>
                        <a:rPr lang="ru-RU" sz="2400" baseline="-250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ru-RU" sz="2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Al</a:t>
                      </a:r>
                      <a:r>
                        <a:rPr lang="ru-RU" sz="2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(OH)</a:t>
                      </a:r>
                      <a:r>
                        <a:rPr lang="ru-RU" sz="2400" baseline="-250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ru-RU" sz="2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HNO</a:t>
                      </a:r>
                      <a:r>
                        <a:rPr lang="ru-RU" sz="2400" baseline="-250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07454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4955187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Задание 1.</a:t>
            </a:r>
            <a:endParaRPr lang="ru-RU" sz="3600" b="1" i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400" i="1" dirty="0" smtClean="0"/>
              <a:t>     Распределите вещества по группам</a:t>
            </a:r>
          </a:p>
          <a:p>
            <a:pPr marL="0" indent="0">
              <a:buNone/>
            </a:pPr>
            <a:endParaRPr lang="ru-RU" sz="24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1970325"/>
              </p:ext>
            </p:extLst>
          </p:nvPr>
        </p:nvGraphicFramePr>
        <p:xfrm>
          <a:off x="755574" y="2276873"/>
          <a:ext cx="8064900" cy="208737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4032450">
                  <a:extLst>
                    <a:ext uri="{9D8B030D-6E8A-4147-A177-3AD203B41FA5}">
                      <a16:colId xmlns:a16="http://schemas.microsoft.com/office/drawing/2014/main" val="2004291847"/>
                    </a:ext>
                  </a:extLst>
                </a:gridCol>
                <a:gridCol w="4032450">
                  <a:extLst>
                    <a:ext uri="{9D8B030D-6E8A-4147-A177-3AD203B41FA5}">
                      <a16:colId xmlns:a16="http://schemas.microsoft.com/office/drawing/2014/main" val="3469421748"/>
                    </a:ext>
                  </a:extLst>
                </a:gridCol>
              </a:tblGrid>
              <a:tr h="20734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Cu</a:t>
                      </a:r>
                      <a:r>
                        <a:rPr lang="ru-RU" sz="3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(</a:t>
                      </a:r>
                      <a:r>
                        <a:rPr lang="en-US" sz="3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OH</a:t>
                      </a:r>
                      <a:r>
                        <a:rPr lang="ru-RU" sz="3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)</a:t>
                      </a:r>
                      <a:r>
                        <a:rPr lang="ru-RU" sz="3200" baseline="-250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2 </a:t>
                      </a:r>
                      <a:r>
                        <a:rPr lang="ru-RU" sz="3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 </a:t>
                      </a:r>
                      <a:endParaRPr lang="ru-RU" sz="3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КОН</a:t>
                      </a:r>
                      <a:endParaRPr lang="ru-RU" sz="3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Al</a:t>
                      </a:r>
                      <a:r>
                        <a:rPr lang="ru-RU" sz="3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(OH)</a:t>
                      </a:r>
                      <a:r>
                        <a:rPr lang="ru-RU" sz="3200" baseline="-250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ru-RU" sz="3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Н</a:t>
                      </a:r>
                      <a:r>
                        <a:rPr lang="ru-RU" sz="3200" baseline="-250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lang="ru-RU" sz="3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РО</a:t>
                      </a:r>
                      <a:r>
                        <a:rPr lang="ru-RU" sz="3200" baseline="-250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4</a:t>
                      </a:r>
                      <a:r>
                        <a:rPr lang="ru-RU" sz="3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  </a:t>
                      </a:r>
                      <a:endParaRPr lang="ru-RU" sz="3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H</a:t>
                      </a:r>
                      <a:r>
                        <a:rPr lang="ru-RU" sz="3200" baseline="-250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2</a:t>
                      </a:r>
                      <a:r>
                        <a:rPr lang="en-US" sz="3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SO</a:t>
                      </a:r>
                      <a:r>
                        <a:rPr lang="ru-RU" sz="3200" baseline="-250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ru-RU" sz="3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HNO</a:t>
                      </a:r>
                      <a:r>
                        <a:rPr lang="ru-RU" sz="3200" baseline="-250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47506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0439466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sz="3600" b="1" i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928662" y="1676400"/>
            <a:ext cx="2071702" cy="4572000"/>
          </a:xfrm>
        </p:spPr>
        <p:txBody>
          <a:bodyPr>
            <a:normAutofit/>
          </a:bodyPr>
          <a:lstStyle/>
          <a:p>
            <a:endParaRPr lang="ru-RU" sz="2000" i="1" dirty="0"/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160430438"/>
              </p:ext>
            </p:extLst>
          </p:nvPr>
        </p:nvGraphicFramePr>
        <p:xfrm>
          <a:off x="323528" y="1340768"/>
          <a:ext cx="8496944" cy="32004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50800" dir="5400000" algn="ctr" rotWithShape="0">
                    <a:srgbClr val="000000">
                      <a:alpha val="61000"/>
                    </a:srgbClr>
                  </a:outerShdw>
                </a:effectLst>
                <a:tableStyleId>{5C22544A-7EE6-4342-B048-85BDC9FD1C3A}</a:tableStyleId>
              </a:tblPr>
              <a:tblGrid>
                <a:gridCol w="2124236">
                  <a:extLst>
                    <a:ext uri="{9D8B030D-6E8A-4147-A177-3AD203B41FA5}">
                      <a16:colId xmlns:a16="http://schemas.microsoft.com/office/drawing/2014/main" val="2764648023"/>
                    </a:ext>
                  </a:extLst>
                </a:gridCol>
                <a:gridCol w="2124236">
                  <a:extLst>
                    <a:ext uri="{9D8B030D-6E8A-4147-A177-3AD203B41FA5}">
                      <a16:colId xmlns:a16="http://schemas.microsoft.com/office/drawing/2014/main" val="3973514200"/>
                    </a:ext>
                  </a:extLst>
                </a:gridCol>
                <a:gridCol w="2124236">
                  <a:extLst>
                    <a:ext uri="{9D8B030D-6E8A-4147-A177-3AD203B41FA5}">
                      <a16:colId xmlns:a16="http://schemas.microsoft.com/office/drawing/2014/main" val="1721915338"/>
                    </a:ext>
                  </a:extLst>
                </a:gridCol>
                <a:gridCol w="2124236">
                  <a:extLst>
                    <a:ext uri="{9D8B030D-6E8A-4147-A177-3AD203B41FA5}">
                      <a16:colId xmlns:a16="http://schemas.microsoft.com/office/drawing/2014/main" val="3878529392"/>
                    </a:ext>
                  </a:extLst>
                </a:gridCol>
              </a:tblGrid>
              <a:tr h="838892">
                <a:tc>
                  <a:txBody>
                    <a:bodyPr/>
                    <a:lstStyle/>
                    <a:p>
                      <a:pPr algn="ctr"/>
                      <a:endParaRPr lang="ru-RU" sz="24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ОКСИДЫ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ОСНОВАНИЯ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КИСЛОТЫ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СОЛИ</a:t>
                      </a:r>
                    </a:p>
                    <a:p>
                      <a:pPr algn="ctr"/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7591261"/>
                  </a:ext>
                </a:extLst>
              </a:tr>
              <a:tr h="838892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sz="3600" dirty="0" smtClean="0"/>
                        <a:t>                  </a:t>
                      </a:r>
                    </a:p>
                    <a:p>
                      <a:pPr algn="ctr"/>
                      <a:r>
                        <a:rPr lang="ru-RU" sz="3600" baseline="0" dirty="0" err="1" smtClean="0"/>
                        <a:t>Э</a:t>
                      </a:r>
                      <a:r>
                        <a:rPr lang="ru-RU" sz="2800" dirty="0" err="1" smtClean="0"/>
                        <a:t>х</a:t>
                      </a:r>
                      <a:r>
                        <a:rPr lang="ru-RU" sz="3600" b="1" dirty="0" err="1" smtClean="0">
                          <a:solidFill>
                            <a:srgbClr val="FF0000"/>
                          </a:solidFill>
                        </a:rPr>
                        <a:t>О</a:t>
                      </a:r>
                      <a:r>
                        <a:rPr lang="ru-RU" sz="2800" dirty="0" err="1" smtClean="0"/>
                        <a:t>у</a:t>
                      </a:r>
                      <a:endParaRPr lang="ru-RU" sz="2800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sz="3600" dirty="0" smtClean="0"/>
                        <a:t>  </a:t>
                      </a:r>
                      <a:r>
                        <a:rPr lang="ru-RU" sz="3600" dirty="0" err="1" smtClean="0"/>
                        <a:t>Ме</a:t>
                      </a:r>
                      <a:r>
                        <a:rPr lang="ru-RU" sz="3600" dirty="0" smtClean="0"/>
                        <a:t>(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ОН</a:t>
                      </a:r>
                      <a:r>
                        <a:rPr lang="ru-RU" sz="3600" dirty="0" smtClean="0"/>
                        <a:t>)</a:t>
                      </a:r>
                      <a:r>
                        <a:rPr lang="ru-RU" sz="2400" dirty="0" smtClean="0"/>
                        <a:t>х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sz="3600" dirty="0" smtClean="0"/>
                        <a:t>   </a:t>
                      </a:r>
                      <a:r>
                        <a:rPr lang="ru-RU" sz="3600" dirty="0" err="1" smtClean="0"/>
                        <a:t>Н</a:t>
                      </a:r>
                      <a:r>
                        <a:rPr lang="ru-RU" sz="2400" dirty="0" err="1" smtClean="0"/>
                        <a:t>х</a:t>
                      </a:r>
                      <a:endParaRPr lang="ru-RU" sz="24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sz="3600" dirty="0" err="1" smtClean="0"/>
                        <a:t>Ме</a:t>
                      </a:r>
                      <a:r>
                        <a:rPr lang="ru-RU" sz="3600" dirty="0" smtClean="0"/>
                        <a:t> </a:t>
                      </a:r>
                      <a:endParaRPr lang="ru-RU" sz="36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2241809"/>
                  </a:ext>
                </a:extLst>
              </a:tr>
            </a:tbl>
          </a:graphicData>
        </a:graphic>
      </p:graphicFrame>
      <p:sp>
        <p:nvSpPr>
          <p:cNvPr id="11" name="Блок-схема: знак завершения 10"/>
          <p:cNvSpPr/>
          <p:nvPr/>
        </p:nvSpPr>
        <p:spPr>
          <a:xfrm>
            <a:off x="5453218" y="3501008"/>
            <a:ext cx="914400" cy="360040"/>
          </a:xfrm>
          <a:prstGeom prst="flowChartTerminator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2" name="Блок-схема: знак завершения 11"/>
          <p:cNvSpPr/>
          <p:nvPr/>
        </p:nvSpPr>
        <p:spPr>
          <a:xfrm>
            <a:off x="7452320" y="3501008"/>
            <a:ext cx="914400" cy="360040"/>
          </a:xfrm>
          <a:prstGeom prst="flowChartTerminator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692696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Как называется класс веществ в первой колонке?</a:t>
            </a:r>
            <a:b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Тема нашего урока?</a:t>
            </a:r>
            <a:endParaRPr lang="ru-RU" sz="36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988840"/>
            <a:ext cx="7772400" cy="40309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 smtClean="0"/>
              <a:t>     </a:t>
            </a:r>
            <a:endParaRPr lang="ru-RU" sz="2400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4288" y="1079611"/>
            <a:ext cx="1661542" cy="151216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921" y="2844240"/>
            <a:ext cx="7005415" cy="3328704"/>
          </a:xfrm>
          <a:prstGeom prst="rect">
            <a:avLst/>
          </a:prstGeom>
        </p:spPr>
      </p:pic>
      <p:sp>
        <p:nvSpPr>
          <p:cNvPr id="6" name="Блок-схема: знак завершения 5"/>
          <p:cNvSpPr/>
          <p:nvPr/>
        </p:nvSpPr>
        <p:spPr>
          <a:xfrm>
            <a:off x="4800600" y="5013176"/>
            <a:ext cx="914400" cy="360040"/>
          </a:xfrm>
          <a:prstGeom prst="flowChartTerminator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6444208" y="5013176"/>
            <a:ext cx="914400" cy="360040"/>
          </a:xfrm>
          <a:prstGeom prst="flowChartTerminator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ОСНОВАНИЯ</a:t>
            </a:r>
            <a:endParaRPr lang="ru-RU" sz="6600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8224" y="2547938"/>
            <a:ext cx="2081392" cy="2020466"/>
          </a:xfrm>
          <a:prstGeom prst="rect">
            <a:avLst/>
          </a:prstGeom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i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Выполнение пробного действия</a:t>
            </a:r>
            <a:r>
              <a:rPr lang="ru-RU" sz="2800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.</a:t>
            </a:r>
            <a:r>
              <a:rPr lang="ru-RU" sz="2800" i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/>
            </a:r>
            <a:br>
              <a:rPr lang="ru-RU" sz="2800" i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</a:br>
            <a:endParaRPr lang="ru-RU" sz="2800" b="1" i="1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395536" y="2564904"/>
            <a:ext cx="8496944" cy="2351754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Cambria" panose="02040503050406030204" pitchFamily="18" charset="0"/>
              </a:rPr>
              <a:t>H</a:t>
            </a:r>
            <a:r>
              <a:rPr lang="en-US" sz="3600" baseline="-25000" dirty="0" smtClean="0">
                <a:latin typeface="Cambria" panose="02040503050406030204" pitchFamily="18" charset="0"/>
              </a:rPr>
              <a:t>2</a:t>
            </a:r>
            <a:r>
              <a:rPr lang="en-US" sz="3600" dirty="0" smtClean="0">
                <a:latin typeface="Cambria" panose="02040503050406030204" pitchFamily="18" charset="0"/>
              </a:rPr>
              <a:t>SO</a:t>
            </a:r>
            <a:r>
              <a:rPr lang="en-US" sz="3600" baseline="-25000" dirty="0" smtClean="0">
                <a:latin typeface="Cambria" panose="02040503050406030204" pitchFamily="18" charset="0"/>
              </a:rPr>
              <a:t>4</a:t>
            </a:r>
            <a:r>
              <a:rPr lang="en-US" sz="3600" dirty="0" smtClean="0">
                <a:latin typeface="Cambria" panose="02040503050406030204" pitchFamily="18" charset="0"/>
              </a:rPr>
              <a:t> </a:t>
            </a:r>
            <a:r>
              <a:rPr lang="ru-RU" sz="3600" dirty="0" smtClean="0">
                <a:latin typeface="Cambria" panose="02040503050406030204" pitchFamily="18" charset="0"/>
              </a:rPr>
              <a:t>  </a:t>
            </a:r>
            <a:r>
              <a:rPr lang="en-US" sz="3600" dirty="0" smtClean="0">
                <a:latin typeface="Cambria" panose="02040503050406030204" pitchFamily="18" charset="0"/>
              </a:rPr>
              <a:t>K</a:t>
            </a:r>
            <a:r>
              <a:rPr lang="en-US" sz="3600" baseline="-25000" dirty="0" smtClean="0">
                <a:latin typeface="Cambria" panose="02040503050406030204" pitchFamily="18" charset="0"/>
              </a:rPr>
              <a:t>2</a:t>
            </a:r>
            <a:r>
              <a:rPr lang="en-US" sz="3600" dirty="0" smtClean="0">
                <a:latin typeface="Cambria" panose="02040503050406030204" pitchFamily="18" charset="0"/>
              </a:rPr>
              <a:t>SO</a:t>
            </a:r>
            <a:r>
              <a:rPr lang="en-US" sz="3600" baseline="-25000" dirty="0" smtClean="0">
                <a:latin typeface="Cambria" panose="02040503050406030204" pitchFamily="18" charset="0"/>
              </a:rPr>
              <a:t>4</a:t>
            </a:r>
            <a:r>
              <a:rPr lang="en-US" sz="3600" dirty="0" smtClean="0">
                <a:latin typeface="Cambria" panose="02040503050406030204" pitchFamily="18" charset="0"/>
              </a:rPr>
              <a:t> </a:t>
            </a:r>
            <a:r>
              <a:rPr lang="ru-RU" sz="3600" dirty="0" smtClean="0">
                <a:latin typeface="Cambria" panose="02040503050406030204" pitchFamily="18" charset="0"/>
              </a:rPr>
              <a:t>  </a:t>
            </a:r>
            <a:r>
              <a:rPr lang="en-US" sz="3600" dirty="0" smtClean="0">
                <a:latin typeface="Cambria" panose="02040503050406030204" pitchFamily="18" charset="0"/>
              </a:rPr>
              <a:t>KOH </a:t>
            </a:r>
            <a:r>
              <a:rPr lang="ru-RU" sz="3600" dirty="0" smtClean="0">
                <a:latin typeface="Cambria" panose="02040503050406030204" pitchFamily="18" charset="0"/>
              </a:rPr>
              <a:t>  </a:t>
            </a:r>
            <a:r>
              <a:rPr lang="en-US" sz="3600" dirty="0" smtClean="0">
                <a:latin typeface="Cambria" panose="02040503050406030204" pitchFamily="18" charset="0"/>
              </a:rPr>
              <a:t>HCI </a:t>
            </a:r>
            <a:r>
              <a:rPr lang="ru-RU" sz="3600" dirty="0" smtClean="0">
                <a:latin typeface="Cambria" panose="02040503050406030204" pitchFamily="18" charset="0"/>
              </a:rPr>
              <a:t>  </a:t>
            </a:r>
            <a:r>
              <a:rPr lang="en-US" sz="3600" dirty="0" err="1" smtClean="0">
                <a:latin typeface="Cambria" panose="02040503050406030204" pitchFamily="18" charset="0"/>
              </a:rPr>
              <a:t>NaCL</a:t>
            </a:r>
            <a:r>
              <a:rPr lang="en-US" sz="3600" dirty="0" smtClean="0">
                <a:latin typeface="Cambria" panose="02040503050406030204" pitchFamily="18" charset="0"/>
              </a:rPr>
              <a:t> </a:t>
            </a:r>
            <a:r>
              <a:rPr lang="ru-RU" sz="3600" dirty="0" smtClean="0">
                <a:latin typeface="Cambria" panose="02040503050406030204" pitchFamily="18" charset="0"/>
              </a:rPr>
              <a:t>  </a:t>
            </a:r>
            <a:r>
              <a:rPr lang="en-US" sz="3600" dirty="0" err="1" smtClean="0">
                <a:latin typeface="Cambria" panose="02040503050406030204" pitchFamily="18" charset="0"/>
              </a:rPr>
              <a:t>NaOH</a:t>
            </a:r>
            <a:endParaRPr lang="ru-RU" sz="3600" dirty="0" smtClean="0">
              <a:latin typeface="Cambria" panose="02040503050406030204" pitchFamily="18" charset="0"/>
            </a:endParaRPr>
          </a:p>
          <a:p>
            <a:r>
              <a:rPr lang="ru-RU" sz="3600" dirty="0">
                <a:latin typeface="Cambria" panose="02040503050406030204" pitchFamily="18" charset="0"/>
              </a:rPr>
              <a:t> </a:t>
            </a:r>
            <a:r>
              <a:rPr lang="ru-RU" sz="3600" dirty="0" smtClean="0">
                <a:latin typeface="Cambria" panose="02040503050406030204" pitchFamily="18" charset="0"/>
              </a:rPr>
              <a:t>  </a:t>
            </a:r>
            <a:r>
              <a:rPr lang="en-US" sz="3600" dirty="0" smtClean="0">
                <a:latin typeface="Cambria" panose="02040503050406030204" pitchFamily="18" charset="0"/>
              </a:rPr>
              <a:t> </a:t>
            </a:r>
            <a:r>
              <a:rPr lang="ru-RU" sz="3600" dirty="0" smtClean="0">
                <a:latin typeface="Cambria" panose="02040503050406030204" pitchFamily="18" charset="0"/>
              </a:rPr>
              <a:t>       </a:t>
            </a:r>
            <a:r>
              <a:rPr lang="en-US" sz="3600" dirty="0" smtClean="0">
                <a:latin typeface="Cambria" panose="02040503050406030204" pitchFamily="18" charset="0"/>
              </a:rPr>
              <a:t>HNO</a:t>
            </a:r>
            <a:r>
              <a:rPr lang="en-US" sz="3600" baseline="-25000" dirty="0" smtClean="0">
                <a:latin typeface="Cambria" panose="02040503050406030204" pitchFamily="18" charset="0"/>
              </a:rPr>
              <a:t>3</a:t>
            </a:r>
            <a:r>
              <a:rPr lang="en-US" sz="3600" dirty="0" smtClean="0">
                <a:latin typeface="Cambria" panose="02040503050406030204" pitchFamily="18" charset="0"/>
              </a:rPr>
              <a:t> </a:t>
            </a:r>
            <a:r>
              <a:rPr lang="ru-RU" sz="3600" dirty="0" smtClean="0">
                <a:latin typeface="Cambria" panose="02040503050406030204" pitchFamily="18" charset="0"/>
              </a:rPr>
              <a:t>  </a:t>
            </a:r>
            <a:r>
              <a:rPr lang="en-US" sz="3600" dirty="0" smtClean="0">
                <a:latin typeface="Cambria" panose="02040503050406030204" pitchFamily="18" charset="0"/>
              </a:rPr>
              <a:t>Mg(NO</a:t>
            </a:r>
            <a:r>
              <a:rPr lang="en-US" sz="3600" baseline="-25000" dirty="0" smtClean="0">
                <a:latin typeface="Cambria" panose="02040503050406030204" pitchFamily="18" charset="0"/>
              </a:rPr>
              <a:t>3</a:t>
            </a:r>
            <a:r>
              <a:rPr lang="en-US" sz="3600" dirty="0" smtClean="0">
                <a:latin typeface="Cambria" panose="02040503050406030204" pitchFamily="18" charset="0"/>
              </a:rPr>
              <a:t>)</a:t>
            </a:r>
            <a:r>
              <a:rPr lang="en-US" sz="3600" baseline="-25000" dirty="0" smtClean="0">
                <a:latin typeface="Cambria" panose="02040503050406030204" pitchFamily="18" charset="0"/>
              </a:rPr>
              <a:t>2</a:t>
            </a:r>
            <a:r>
              <a:rPr lang="en-US" sz="3600" dirty="0" smtClean="0">
                <a:latin typeface="Cambria" panose="02040503050406030204" pitchFamily="18" charset="0"/>
              </a:rPr>
              <a:t> </a:t>
            </a:r>
            <a:r>
              <a:rPr lang="ru-RU" sz="3600" dirty="0" smtClean="0">
                <a:latin typeface="Cambria" panose="02040503050406030204" pitchFamily="18" charset="0"/>
              </a:rPr>
              <a:t>  </a:t>
            </a:r>
            <a:r>
              <a:rPr lang="en-US" sz="3600" dirty="0" smtClean="0">
                <a:latin typeface="Cambria" panose="02040503050406030204" pitchFamily="18" charset="0"/>
              </a:rPr>
              <a:t>Mg(OH)</a:t>
            </a:r>
            <a:r>
              <a:rPr lang="en-US" sz="3600" baseline="-25000" dirty="0" smtClean="0">
                <a:latin typeface="Cambria" panose="02040503050406030204" pitchFamily="18" charset="0"/>
              </a:rPr>
              <a:t>2</a:t>
            </a:r>
            <a:endParaRPr lang="ru-RU" sz="3600" dirty="0">
              <a:latin typeface="Cambria" panose="02040503050406030204" pitchFamily="18" charset="0"/>
            </a:endParaRPr>
          </a:p>
          <a:p>
            <a:endParaRPr lang="ru-RU" sz="3600" i="1" dirty="0" smtClean="0">
              <a:latin typeface="Cambria" panose="02040503050406030204" pitchFamily="18" charset="0"/>
            </a:endParaRPr>
          </a:p>
          <a:p>
            <a:endParaRPr lang="ru-RU" sz="3600" i="1" dirty="0">
              <a:latin typeface="Cambria" panose="02040503050406030204" pitchFamily="18" charset="0"/>
            </a:endParaRPr>
          </a:p>
          <a:p>
            <a:r>
              <a:rPr lang="ru-RU" sz="3600" i="1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Затруднения?</a:t>
            </a:r>
            <a:endParaRPr lang="ru-RU" sz="3600" i="1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312168"/>
            <a:ext cx="8568952" cy="16127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Задание 2.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Выбрать из предложенного списка основания.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5964" y="4073798"/>
            <a:ext cx="1714500" cy="2324100"/>
          </a:xfrm>
          <a:prstGeom prst="rect">
            <a:avLst/>
          </a:prstGeom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280</TotalTime>
  <Words>291</Words>
  <Application>Microsoft Office PowerPoint</Application>
  <PresentationFormat>Экран (4:3)</PresentationFormat>
  <Paragraphs>82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Calibri</vt:lpstr>
      <vt:lpstr>Cambria</vt:lpstr>
      <vt:lpstr>Franklin Gothic Book</vt:lpstr>
      <vt:lpstr>Perpetua</vt:lpstr>
      <vt:lpstr>Times New Roman</vt:lpstr>
      <vt:lpstr>Wingdings 2</vt:lpstr>
      <vt:lpstr>Справедливость</vt:lpstr>
      <vt:lpstr>Основания</vt:lpstr>
      <vt:lpstr>Чтобы дойти до цели, человеку нужно только одно. Идти.</vt:lpstr>
      <vt:lpstr>Задание 1.</vt:lpstr>
      <vt:lpstr>Задание 1.</vt:lpstr>
      <vt:lpstr>Задание 1.</vt:lpstr>
      <vt:lpstr>Презентация PowerPoint</vt:lpstr>
      <vt:lpstr>Как называется класс веществ в первой колонке? Тема нашего урока?</vt:lpstr>
      <vt:lpstr>ОСНОВАНИЯ</vt:lpstr>
      <vt:lpstr>Выполнение пробного действия. </vt:lpstr>
      <vt:lpstr>Построение проекта выхода из затруднения</vt:lpstr>
      <vt:lpstr>Охарактеризовать основания по разработанному плану: </vt:lpstr>
      <vt:lpstr>Основания - </vt:lpstr>
      <vt:lpstr>Признаки оснований</vt:lpstr>
      <vt:lpstr>Гидроксид кальция Са(OH)2.  Тип связи в данном гидроксиде между металлом и гидроксогруппой - ………, т.к. …….., а внутри гидроксогруппы, между атомом кислорода и водорода ……… Кристаллическая решетка… Гидроксид кальция – это …… в воде основание. Массовая доля кислорода % в гидроксиде кальция равна……. </vt:lpstr>
      <vt:lpstr>Все молодцы! До следующего занятия!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Тепловой и солнечный удары</dc:title>
  <dc:creator>User</dc:creator>
  <cp:lastModifiedBy>User</cp:lastModifiedBy>
  <cp:revision>34</cp:revision>
  <dcterms:modified xsi:type="dcterms:W3CDTF">2021-04-17T09:36:28Z</dcterms:modified>
</cp:coreProperties>
</file>