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97" r:id="rId3"/>
    <p:sldId id="273" r:id="rId4"/>
    <p:sldId id="258" r:id="rId5"/>
    <p:sldId id="260" r:id="rId6"/>
    <p:sldId id="274" r:id="rId7"/>
    <p:sldId id="275" r:id="rId8"/>
    <p:sldId id="266" r:id="rId9"/>
    <p:sldId id="267" r:id="rId10"/>
    <p:sldId id="263" r:id="rId11"/>
    <p:sldId id="264" r:id="rId12"/>
    <p:sldId id="265" r:id="rId13"/>
    <p:sldId id="269" r:id="rId14"/>
    <p:sldId id="268" r:id="rId15"/>
    <p:sldId id="270" r:id="rId16"/>
    <p:sldId id="271" r:id="rId17"/>
    <p:sldId id="272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300" r:id="rId26"/>
    <p:sldId id="299" r:id="rId27"/>
    <p:sldId id="28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00FF"/>
    <a:srgbClr val="00FF00"/>
    <a:srgbClr val="FFCCFF"/>
    <a:srgbClr val="0066FF"/>
    <a:srgbClr val="9933FF"/>
    <a:srgbClr val="6699FF"/>
    <a:srgbClr val="0000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6AD60-0EF8-4260-AE86-72C7487C3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AF02C-264E-4F45-BFEB-AA8D30D6D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C8CC4-6DAF-4261-B270-F95732C23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32835-2986-48E2-94EE-36CABEB64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DFFEA-C801-49FA-B5DC-75F2905E8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710F4-0491-4B20-8604-574C2D256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E9D41-AF55-43EC-B661-945B70A16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78981-1A0B-4B3C-A525-FA425757C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30953-103C-40E3-936A-60E75A350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A7F73-A36C-4F8B-8685-451BFF4BD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2D509-CFAA-4721-8E8A-2E1AA379F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CE9FB88-62F3-44EE-BDDB-05938859E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19.xml"/><Relationship Id="rId18" Type="http://schemas.openxmlformats.org/officeDocument/2006/relationships/slide" Target="slide13.xml"/><Relationship Id="rId26" Type="http://schemas.openxmlformats.org/officeDocument/2006/relationships/slide" Target="slide9.xml"/><Relationship Id="rId3" Type="http://schemas.openxmlformats.org/officeDocument/2006/relationships/slide" Target="slide5.xml"/><Relationship Id="rId21" Type="http://schemas.openxmlformats.org/officeDocument/2006/relationships/slide" Target="slide17.xml"/><Relationship Id="rId7" Type="http://schemas.openxmlformats.org/officeDocument/2006/relationships/slide" Target="slide23.xml"/><Relationship Id="rId12" Type="http://schemas.openxmlformats.org/officeDocument/2006/relationships/slide" Target="slide18.xml"/><Relationship Id="rId17" Type="http://schemas.openxmlformats.org/officeDocument/2006/relationships/slide" Target="slide14.xml"/><Relationship Id="rId25" Type="http://schemas.openxmlformats.org/officeDocument/2006/relationships/slide" Target="slide8.xml"/><Relationship Id="rId2" Type="http://schemas.openxmlformats.org/officeDocument/2006/relationships/slide" Target="slide4.xml"/><Relationship Id="rId16" Type="http://schemas.openxmlformats.org/officeDocument/2006/relationships/slide" Target="slide22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27.xml"/><Relationship Id="rId24" Type="http://schemas.openxmlformats.org/officeDocument/2006/relationships/slide" Target="slide10.xml"/><Relationship Id="rId5" Type="http://schemas.openxmlformats.org/officeDocument/2006/relationships/slide" Target="slide6.xml"/><Relationship Id="rId15" Type="http://schemas.openxmlformats.org/officeDocument/2006/relationships/slide" Target="slide21.xml"/><Relationship Id="rId23" Type="http://schemas.openxmlformats.org/officeDocument/2006/relationships/slide" Target="slide11.xml"/><Relationship Id="rId10" Type="http://schemas.openxmlformats.org/officeDocument/2006/relationships/slide" Target="slide26.xml"/><Relationship Id="rId19" Type="http://schemas.openxmlformats.org/officeDocument/2006/relationships/slide" Target="slide15.xml"/><Relationship Id="rId4" Type="http://schemas.openxmlformats.org/officeDocument/2006/relationships/slide" Target="slide3.xml"/><Relationship Id="rId9" Type="http://schemas.openxmlformats.org/officeDocument/2006/relationships/slide" Target="slide25.xml"/><Relationship Id="rId14" Type="http://schemas.openxmlformats.org/officeDocument/2006/relationships/slide" Target="slide20.xml"/><Relationship Id="rId22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827088" y="5229225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2" name="AutoShape 41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3" name="AutoShape 43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54" name="Picture 50" descr="ANd9GcQUdBSF9nlgjaXI6FNbPQDCIE5ULQo4fQpLODU8iv3n15iRIj5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3068638"/>
            <a:ext cx="44656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WordArt 4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408737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Черные дни </a:t>
            </a:r>
          </a:p>
          <a:p>
            <a:pPr algn="ctr"/>
            <a:r>
              <a:rPr lang="ru-RU" sz="9600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оккупации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651500" y="4076700"/>
            <a:ext cx="3024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9933"/>
                </a:solidFill>
                <a:latin typeface="Arial" charset="0"/>
              </a:rPr>
              <a:t> Пестов Г.А.</a:t>
            </a:r>
            <a:endParaRPr lang="ru-RU">
              <a:solidFill>
                <a:srgbClr val="FF6600"/>
              </a:solidFill>
            </a:endParaRPr>
          </a:p>
        </p:txBody>
      </p:sp>
      <p:pic>
        <p:nvPicPr>
          <p:cNvPr id="9232" name="Picture 1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933825"/>
            <a:ext cx="25923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468313" y="404813"/>
            <a:ext cx="4675187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     Утром 10 августа, когда фашисты уже спокойно расхаживали по городу, группа лейтенанта на бронированном тракторе прорвалась в центр Пятигорска. Несколько раз бронированная машина пронеслась по улицам города. Курсанты в упор расстреливали перепуганных гитлеровцев из пулеметов….</a:t>
            </a:r>
          </a:p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      Расстреляв захватчиков и вызвав панику в их стане, лейтенант  повел машину  по центральному проспекту к мосту через реку Подкумок …</a:t>
            </a:r>
          </a:p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     Навстречу вышел немецкий танк . Первый снаряд пробил боевой лист и ранил водителя. По приказу лейтенанта  курсантский  десант покинул трактор, но сам лейтенант не успел этого сделать  и при попытке выбраться из машины погиб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476250"/>
            <a:ext cx="23098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Прямоугольник 7"/>
          <p:cNvSpPr>
            <a:spLocks noChangeArrowheads="1"/>
          </p:cNvSpPr>
          <p:nvPr/>
        </p:nvSpPr>
        <p:spPr bwMode="auto">
          <a:xfrm>
            <a:off x="468313" y="333375"/>
            <a:ext cx="4535487" cy="609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         С 23 июня 1942 года до мая 1943 года он  - командующий 37-й армии.  С переходом советских войск в наступление 37-я армия генерал-майора участвовала в освобождении от немецко-фашистских захватчиков Северного Кавказа и в Краснодарской наступательной операции. Только в январе 1943 года её войска прошли с боями свыше трёхсот километров и освободили города Кисловодск (10 января), Пятигорск (во взаимодействии с частью сил 9-й армии) и Ессентуки (11 января), Черкесск (17 января)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12292" name="Рисунок 10" descr="http://5now.ru/images/people/1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692150"/>
            <a:ext cx="2808287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11"/>
          <p:cNvSpPr txBox="1">
            <a:spLocks noChangeArrowheads="1"/>
          </p:cNvSpPr>
          <p:nvPr/>
        </p:nvSpPr>
        <p:spPr bwMode="auto">
          <a:xfrm>
            <a:off x="6011863" y="5229225"/>
            <a:ext cx="2443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Козлов П.М.</a:t>
            </a:r>
          </a:p>
        </p:txBody>
      </p:sp>
      <p:pic>
        <p:nvPicPr>
          <p:cNvPr id="13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4500563"/>
            <a:ext cx="25209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AutoShape 10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AutoShape 12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Прямоугольник 7"/>
          <p:cNvSpPr>
            <a:spLocks noChangeArrowheads="1"/>
          </p:cNvSpPr>
          <p:nvPr/>
        </p:nvSpPr>
        <p:spPr bwMode="auto">
          <a:xfrm>
            <a:off x="4787900" y="0"/>
            <a:ext cx="43561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       Родился 20 ноября 1923 года в Степанакерте Азербайджанской ССР. В 1927 году семья переехала в Пятигорск. В армию был призван 5 марта 1942 года. В январе 1943 года участвовал в боях за освобождение городов Нальчика и Пятигорска. За мужество и отвагу Григорий Атанесович награжден орденами Красной Звезды и Отечественной войны I степени, медалью «За боевые заслуги» и еще более чем 20 наградами. 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385445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Прямоугольник 10"/>
          <p:cNvSpPr>
            <a:spLocks noChangeArrowheads="1"/>
          </p:cNvSpPr>
          <p:nvPr/>
        </p:nvSpPr>
        <p:spPr bwMode="auto">
          <a:xfrm>
            <a:off x="5651500" y="4221163"/>
            <a:ext cx="27955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Григорий </a:t>
            </a:r>
          </a:p>
          <a:p>
            <a:r>
              <a:rPr lang="ru-RU" sz="3200" b="1">
                <a:solidFill>
                  <a:srgbClr val="FFC000"/>
                </a:solidFill>
              </a:rPr>
              <a:t>Атанесович </a:t>
            </a:r>
          </a:p>
          <a:p>
            <a:r>
              <a:rPr lang="ru-RU" sz="3200" b="1">
                <a:solidFill>
                  <a:srgbClr val="FFC000"/>
                </a:solidFill>
              </a:rPr>
              <a:t>Атаянц</a:t>
            </a:r>
          </a:p>
        </p:txBody>
      </p:sp>
      <p:pic>
        <p:nvPicPr>
          <p:cNvPr id="12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4286250"/>
            <a:ext cx="316706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8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60833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9"/>
          <p:cNvSpPr>
            <a:spLocks noChangeArrowheads="1"/>
          </p:cNvSpPr>
          <p:nvPr/>
        </p:nvSpPr>
        <p:spPr bwMode="auto">
          <a:xfrm>
            <a:off x="323850" y="4652963"/>
            <a:ext cx="49498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imes New Roman" pitchFamily="18" charset="0"/>
                <a:cs typeface="Times New Roman" pitchFamily="18" charset="0"/>
              </a:rPr>
              <a:t>В г. Пятигорске у Дворца пионеров и школьников установлен памятник  отважной комсомолке-партизанке, погибшей от рук фашистских захватчиков. </a:t>
            </a:r>
          </a:p>
        </p:txBody>
      </p: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6443663" y="4724400"/>
            <a:ext cx="2295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Н. Попцова</a:t>
            </a:r>
          </a:p>
        </p:txBody>
      </p:sp>
      <p:pic>
        <p:nvPicPr>
          <p:cNvPr id="12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437063"/>
            <a:ext cx="21590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50825" y="1196975"/>
            <a:ext cx="8893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000" b="1">
              <a:solidFill>
                <a:srgbClr val="FFFF99"/>
              </a:solidFill>
              <a:latin typeface="Comic Sans MS" pitchFamily="66" charset="0"/>
            </a:endParaRPr>
          </a:p>
        </p:txBody>
      </p:sp>
      <p:sp>
        <p:nvSpPr>
          <p:cNvPr id="1536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AutoShape 9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5" name="Прямоугольник 7"/>
          <p:cNvSpPr>
            <a:spLocks noChangeArrowheads="1"/>
          </p:cNvSpPr>
          <p:nvPr/>
        </p:nvSpPr>
        <p:spPr bwMode="auto">
          <a:xfrm>
            <a:off x="1042988" y="333375"/>
            <a:ext cx="70580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imes New Roman" pitchFamily="18" charset="0"/>
                <a:cs typeface="Times New Roman" pitchFamily="18" charset="0"/>
              </a:rPr>
              <a:t>     Здесь похоронены советские воины, скончавшиеся от ран в пятигорских госпиталях в годы Великой Отечественной войны, и бойцы, командиры, погибшие при обороне Пятигорска в августе 1942 года</a:t>
            </a:r>
          </a:p>
        </p:txBody>
      </p:sp>
      <p:pic>
        <p:nvPicPr>
          <p:cNvPr id="1536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2565400"/>
            <a:ext cx="5713412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Прямоугольник 10"/>
          <p:cNvSpPr>
            <a:spLocks noChangeArrowheads="1"/>
          </p:cNvSpPr>
          <p:nvPr/>
        </p:nvSpPr>
        <p:spPr bwMode="auto">
          <a:xfrm>
            <a:off x="2339975" y="5589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C000"/>
                </a:solidFill>
              </a:rPr>
              <a:t>Воинское мемориальное  кладбище</a:t>
            </a:r>
          </a:p>
        </p:txBody>
      </p:sp>
      <p:pic>
        <p:nvPicPr>
          <p:cNvPr id="12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2214563"/>
            <a:ext cx="5786437" cy="404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50825" y="1628775"/>
            <a:ext cx="8532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4000" b="1">
              <a:solidFill>
                <a:srgbClr val="FFFF99"/>
              </a:solidFill>
              <a:latin typeface="Comic Sans MS" pitchFamily="66" charset="0"/>
            </a:endParaRPr>
          </a:p>
        </p:txBody>
      </p:sp>
      <p:sp>
        <p:nvSpPr>
          <p:cNvPr id="1638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323850" y="765175"/>
            <a:ext cx="8353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 Какой памятник расположен на юго-восточном склоне горы Машук, приблизительно в 1 км от Провала.</a:t>
            </a:r>
          </a:p>
          <a:p>
            <a:pPr algn="ctr"/>
            <a:endParaRPr lang="ru-RU" sz="2400" b="1"/>
          </a:p>
        </p:txBody>
      </p:sp>
      <p:sp>
        <p:nvSpPr>
          <p:cNvPr id="16389" name="AutoShape 9" descr="2Q==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Прямоугольник 7"/>
          <p:cNvSpPr>
            <a:spLocks noChangeArrowheads="1"/>
          </p:cNvSpPr>
          <p:nvPr/>
        </p:nvSpPr>
        <p:spPr bwMode="auto">
          <a:xfrm>
            <a:off x="2571750" y="5715000"/>
            <a:ext cx="4786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Памятник  жертвам  фашистского террора</a:t>
            </a:r>
          </a:p>
        </p:txBody>
      </p:sp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2357438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2143125"/>
            <a:ext cx="6018212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285750" y="571500"/>
            <a:ext cx="80248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На этом месте захоронены 160 советских граждан, 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расстрелянных немцами в 1942 году. 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На мраморной плите выбита надпись: 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«Остановись, поклонись их памяти» </a:t>
            </a: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2428875" y="5286375"/>
            <a:ext cx="4643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C000"/>
                </a:solidFill>
              </a:rPr>
              <a:t>Мемориал  «Огонь Вечной славы»</a:t>
            </a:r>
          </a:p>
        </p:txBody>
      </p:sp>
      <p:pic>
        <p:nvPicPr>
          <p:cNvPr id="6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3357563"/>
            <a:ext cx="157162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3143250"/>
            <a:ext cx="37814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071813"/>
            <a:ext cx="45656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Прямоугольник 6"/>
          <p:cNvSpPr>
            <a:spLocks noChangeArrowheads="1"/>
          </p:cNvSpPr>
          <p:nvPr/>
        </p:nvSpPr>
        <p:spPr bwMode="auto">
          <a:xfrm>
            <a:off x="642938" y="285750"/>
            <a:ext cx="75311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Памятник генералу - Герою Советского Союза установлен в поселке Горячеводский</a:t>
            </a:r>
            <a:r>
              <a:rPr lang="ru-RU"/>
              <a:t>. </a:t>
            </a: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341438"/>
            <a:ext cx="4119562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5580063" y="5445125"/>
            <a:ext cx="2879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Козлову  П.М.</a:t>
            </a:r>
          </a:p>
        </p:txBody>
      </p:sp>
      <p:pic>
        <p:nvPicPr>
          <p:cNvPr id="10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4857750"/>
            <a:ext cx="25923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5328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Во время оккупации в этом здании работал немецкий офицерский клуб</a:t>
            </a:r>
          </a:p>
        </p:txBody>
      </p:sp>
      <p:sp>
        <p:nvSpPr>
          <p:cNvPr id="1945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539750" y="549275"/>
            <a:ext cx="8353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/>
          </a:p>
        </p:txBody>
      </p:sp>
      <p:sp>
        <p:nvSpPr>
          <p:cNvPr id="7" name="TextBox 6"/>
          <p:cNvSpPr txBox="1"/>
          <p:nvPr/>
        </p:nvSpPr>
        <p:spPr>
          <a:xfrm>
            <a:off x="2928938" y="4500563"/>
            <a:ext cx="3927475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Пятигорский театр</a:t>
            </a:r>
          </a:p>
          <a:p>
            <a:pPr>
              <a:defRPr/>
            </a:pPr>
            <a:r>
              <a:rPr lang="ru-RU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 музыкальной комедии</a:t>
            </a:r>
          </a:p>
        </p:txBody>
      </p:sp>
      <p:pic>
        <p:nvPicPr>
          <p:cNvPr id="1946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785938"/>
            <a:ext cx="357187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1643063"/>
            <a:ext cx="470058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50825" y="1052513"/>
            <a:ext cx="8532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>
              <a:solidFill>
                <a:srgbClr val="FFFF99"/>
              </a:solidFill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076825" y="3789363"/>
            <a:ext cx="3168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9933"/>
                </a:solidFill>
                <a:latin typeface="Arial" charset="0"/>
              </a:rPr>
              <a:t>          </a:t>
            </a:r>
          </a:p>
        </p:txBody>
      </p:sp>
      <p:sp>
        <p:nvSpPr>
          <p:cNvPr id="2048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468313" y="333375"/>
            <a:ext cx="8461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«Цветник» был превращен в автопарк и ремонтную мастерскую для машин, танков и другой техники. А эта галерея в гараж.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205038"/>
            <a:ext cx="51847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1773238"/>
            <a:ext cx="5400675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84438" y="188913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10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179388" y="188913"/>
            <a:ext cx="2160587" cy="86360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214313" y="1357313"/>
            <a:ext cx="2160587" cy="86360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Исторические </a:t>
            </a:r>
          </a:p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личности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214313" y="2571750"/>
            <a:ext cx="2160587" cy="86360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214313" y="3786188"/>
            <a:ext cx="2160587" cy="86360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Здания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14313" y="5000625"/>
            <a:ext cx="2160587" cy="86360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О Великой</a:t>
            </a:r>
          </a:p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 войне</a:t>
            </a:r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179388" y="333375"/>
            <a:ext cx="2089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FF99"/>
                </a:solidFill>
                <a:latin typeface="Arial" charset="0"/>
              </a:rPr>
              <a:t>Оккупация в датах и цифрах</a:t>
            </a:r>
          </a:p>
        </p:txBody>
      </p:sp>
      <p:sp>
        <p:nvSpPr>
          <p:cNvPr id="3081" name="Text Box 11"/>
          <p:cNvSpPr txBox="1">
            <a:spLocks noChangeArrowheads="1"/>
          </p:cNvSpPr>
          <p:nvPr/>
        </p:nvSpPr>
        <p:spPr bwMode="auto">
          <a:xfrm>
            <a:off x="7956550" y="1341438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57356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51275" y="188913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20</a:t>
            </a:r>
          </a:p>
        </p:txBody>
      </p:sp>
      <p:sp>
        <p:nvSpPr>
          <p:cNvPr id="57357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19700" y="188913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30</a:t>
            </a:r>
          </a:p>
        </p:txBody>
      </p:sp>
      <p:sp>
        <p:nvSpPr>
          <p:cNvPr id="57358" name="AutoShape 1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588125" y="188913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40</a:t>
            </a:r>
          </a:p>
        </p:txBody>
      </p:sp>
      <p:sp>
        <p:nvSpPr>
          <p:cNvPr id="57359" name="AutoShape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20038" y="188913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50</a:t>
            </a:r>
          </a:p>
        </p:txBody>
      </p:sp>
      <p:sp>
        <p:nvSpPr>
          <p:cNvPr id="57370" name="AutoShape 2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500313" y="5000625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10</a:t>
            </a:r>
          </a:p>
        </p:txBody>
      </p:sp>
      <p:sp>
        <p:nvSpPr>
          <p:cNvPr id="57371" name="AutoShape 2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857625" y="5000625"/>
            <a:ext cx="1223963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20</a:t>
            </a:r>
          </a:p>
        </p:txBody>
      </p:sp>
      <p:sp>
        <p:nvSpPr>
          <p:cNvPr id="57372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286375" y="5000625"/>
            <a:ext cx="1223963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30</a:t>
            </a:r>
          </a:p>
        </p:txBody>
      </p:sp>
      <p:sp>
        <p:nvSpPr>
          <p:cNvPr id="57373" name="AutoShape 29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643688" y="5000625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40</a:t>
            </a:r>
          </a:p>
        </p:txBody>
      </p:sp>
      <p:sp>
        <p:nvSpPr>
          <p:cNvPr id="57374" name="AutoShape 3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20038" y="5000625"/>
            <a:ext cx="1223962" cy="857250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50</a:t>
            </a:r>
          </a:p>
        </p:txBody>
      </p:sp>
      <p:sp>
        <p:nvSpPr>
          <p:cNvPr id="57375" name="AutoShape 3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500313" y="3786188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10</a:t>
            </a:r>
          </a:p>
        </p:txBody>
      </p:sp>
      <p:sp>
        <p:nvSpPr>
          <p:cNvPr id="57376" name="AutoShape 32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57625" y="3786188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20</a:t>
            </a:r>
          </a:p>
        </p:txBody>
      </p:sp>
      <p:sp>
        <p:nvSpPr>
          <p:cNvPr id="57377" name="AutoShape 3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214938" y="3786188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30</a:t>
            </a:r>
          </a:p>
        </p:txBody>
      </p:sp>
      <p:sp>
        <p:nvSpPr>
          <p:cNvPr id="57378" name="AutoShape 34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572250" y="3786188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40</a:t>
            </a:r>
          </a:p>
        </p:txBody>
      </p:sp>
      <p:sp>
        <p:nvSpPr>
          <p:cNvPr id="57379" name="AutoShape 35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920038" y="3786188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50</a:t>
            </a:r>
          </a:p>
        </p:txBody>
      </p:sp>
      <p:sp>
        <p:nvSpPr>
          <p:cNvPr id="57380" name="AutoShape 36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2500313" y="2571750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10</a:t>
            </a:r>
          </a:p>
        </p:txBody>
      </p:sp>
      <p:sp>
        <p:nvSpPr>
          <p:cNvPr id="57381" name="AutoShape 37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929063" y="2571750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20</a:t>
            </a:r>
          </a:p>
        </p:txBody>
      </p:sp>
      <p:sp>
        <p:nvSpPr>
          <p:cNvPr id="57382" name="AutoShape 38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86375" y="2571750"/>
            <a:ext cx="1223963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30</a:t>
            </a:r>
          </a:p>
        </p:txBody>
      </p:sp>
      <p:sp>
        <p:nvSpPr>
          <p:cNvPr id="57383" name="AutoShape 39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643688" y="2571750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40</a:t>
            </a:r>
          </a:p>
        </p:txBody>
      </p:sp>
      <p:sp>
        <p:nvSpPr>
          <p:cNvPr id="57384" name="AutoShape 40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920038" y="2571750"/>
            <a:ext cx="1223962" cy="865188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50</a:t>
            </a:r>
          </a:p>
        </p:txBody>
      </p:sp>
      <p:sp>
        <p:nvSpPr>
          <p:cNvPr id="57385" name="AutoShape 4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920038" y="1357313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50</a:t>
            </a:r>
          </a:p>
        </p:txBody>
      </p:sp>
      <p:sp>
        <p:nvSpPr>
          <p:cNvPr id="57386" name="AutoShape 42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572250" y="1357313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40</a:t>
            </a:r>
          </a:p>
        </p:txBody>
      </p:sp>
      <p:sp>
        <p:nvSpPr>
          <p:cNvPr id="57387" name="AutoShape 43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214938" y="1357313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30</a:t>
            </a:r>
          </a:p>
        </p:txBody>
      </p:sp>
      <p:sp>
        <p:nvSpPr>
          <p:cNvPr id="57388" name="AutoShape 4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857625" y="1357313"/>
            <a:ext cx="1223963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20</a:t>
            </a:r>
          </a:p>
        </p:txBody>
      </p:sp>
      <p:sp>
        <p:nvSpPr>
          <p:cNvPr id="57389" name="AutoShape 45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2500313" y="1357313"/>
            <a:ext cx="1223962" cy="865187"/>
          </a:xfrm>
          <a:prstGeom prst="bevel">
            <a:avLst>
              <a:gd name="adj" fmla="val 125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folHlink"/>
                </a:solidFill>
                <a:latin typeface="Arial" charset="0"/>
              </a:rPr>
              <a:t>10</a:t>
            </a:r>
          </a:p>
        </p:txBody>
      </p:sp>
      <p:sp>
        <p:nvSpPr>
          <p:cNvPr id="3106" name="Text Box 46"/>
          <p:cNvSpPr txBox="1">
            <a:spLocks noChangeArrowheads="1"/>
          </p:cNvSpPr>
          <p:nvPr/>
        </p:nvSpPr>
        <p:spPr bwMode="auto">
          <a:xfrm>
            <a:off x="357188" y="2714625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99"/>
                </a:solidFill>
                <a:latin typeface="Arial" charset="0"/>
              </a:rPr>
              <a:t>Памятные места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3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73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7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7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7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7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7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3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7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7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7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7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7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7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7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7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7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5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7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7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7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7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9"/>
                  </p:tgtEl>
                </p:cond>
              </p:nextCondLst>
            </p:seq>
          </p:childTnLst>
        </p:cTn>
      </p:par>
    </p:tnLst>
    <p:bldLst>
      <p:bldP spid="57346" grpId="0" animBg="1"/>
      <p:bldP spid="57356" grpId="0" animBg="1"/>
      <p:bldP spid="57357" grpId="0" animBg="1"/>
      <p:bldP spid="57358" grpId="0" animBg="1"/>
      <p:bldP spid="57359" grpId="0" animBg="1"/>
      <p:bldP spid="57370" grpId="0" animBg="1"/>
      <p:bldP spid="57371" grpId="0" animBg="1"/>
      <p:bldP spid="57372" grpId="0" animBg="1"/>
      <p:bldP spid="57374" grpId="0" animBg="1"/>
      <p:bldP spid="57375" grpId="0" animBg="1"/>
      <p:bldP spid="57376" grpId="0" animBg="1"/>
      <p:bldP spid="57377" grpId="0" animBg="1"/>
      <p:bldP spid="57378" grpId="0" animBg="1"/>
      <p:bldP spid="57379" grpId="0" animBg="1"/>
      <p:bldP spid="57380" grpId="0" animBg="1"/>
      <p:bldP spid="57381" grpId="0" animBg="1"/>
      <p:bldP spid="57382" grpId="0" animBg="1"/>
      <p:bldP spid="57383" grpId="0" animBg="1"/>
      <p:bldP spid="57384" grpId="0" animBg="1"/>
      <p:bldP spid="57385" grpId="0" animBg="1"/>
      <p:bldP spid="57386" grpId="0" animBg="1"/>
      <p:bldP spid="57387" grpId="0" animBg="1"/>
      <p:bldP spid="57388" grpId="0" animBg="1"/>
      <p:bldP spid="573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79388" y="1125538"/>
            <a:ext cx="8964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 b="1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140200" y="3933825"/>
            <a:ext cx="453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9933"/>
                </a:solidFill>
                <a:latin typeface="Arial" charset="0"/>
              </a:rPr>
              <a:t>   </a:t>
            </a:r>
          </a:p>
        </p:txBody>
      </p:sp>
      <p:sp>
        <p:nvSpPr>
          <p:cNvPr id="2150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857250" y="285750"/>
            <a:ext cx="77771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После отступления фашистов все крупные здания на проспекте Кирова были в руинах. В этом здании сгорели ценнейший архив и библиотека на 50 тысяч томов.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071688"/>
            <a:ext cx="5467350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6718300" y="4724400"/>
            <a:ext cx="2425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C000"/>
                </a:solidFill>
              </a:rPr>
              <a:t>Институт </a:t>
            </a:r>
          </a:p>
          <a:p>
            <a:r>
              <a:rPr lang="ru-RU" sz="2400" b="1">
                <a:solidFill>
                  <a:srgbClr val="FFC000"/>
                </a:solidFill>
              </a:rPr>
              <a:t>курортологии</a:t>
            </a:r>
          </a:p>
        </p:txBody>
      </p:sp>
      <p:pic>
        <p:nvPicPr>
          <p:cNvPr id="9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933825"/>
            <a:ext cx="2016125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 b="1">
              <a:solidFill>
                <a:srgbClr val="FFFF99"/>
              </a:solidFill>
              <a:latin typeface="Comic Sans MS" pitchFamily="66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643438" y="4005263"/>
            <a:ext cx="410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22532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Прямоугольник 6"/>
          <p:cNvSpPr>
            <a:spLocks noChangeArrowheads="1"/>
          </p:cNvSpPr>
          <p:nvPr/>
        </p:nvSpPr>
        <p:spPr bwMode="auto">
          <a:xfrm>
            <a:off x="6588125" y="4652963"/>
            <a:ext cx="18002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Аппарат полномочного представителя Президента РФ в СКФО</a:t>
            </a:r>
          </a:p>
        </p:txBody>
      </p:sp>
      <p:pic>
        <p:nvPicPr>
          <p:cNvPr id="8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4643438"/>
            <a:ext cx="17272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1052513"/>
            <a:ext cx="61658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extBox 9"/>
          <p:cNvSpPr txBox="1">
            <a:spLocks noChangeArrowheads="1"/>
          </p:cNvSpPr>
          <p:nvPr/>
        </p:nvSpPr>
        <p:spPr bwMode="auto">
          <a:xfrm>
            <a:off x="1403350" y="333375"/>
            <a:ext cx="669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Сегодня в этом здании располагается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395288" y="692150"/>
            <a:ext cx="87487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В каком здании города располагалось гестапо?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2714625" y="5429250"/>
            <a:ext cx="3683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Здание школы №17</a:t>
            </a: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2143125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1785938"/>
            <a:ext cx="3429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28625" y="285750"/>
            <a:ext cx="828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Занятие вооружёнными силами государства  не принадлежащей ему территории, не сопровождающееся обретением суверенитета  над ней, обычно временное, это…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659563" y="4724400"/>
            <a:ext cx="2233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9933"/>
                </a:solidFill>
                <a:latin typeface="Arial" charset="0"/>
              </a:rPr>
              <a:t>Оккупация</a:t>
            </a:r>
          </a:p>
        </p:txBody>
      </p:sp>
      <p:sp>
        <p:nvSpPr>
          <p:cNvPr id="2458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8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3789363"/>
            <a:ext cx="2303462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7" descr="lesnoy: С Победо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916113"/>
            <a:ext cx="54451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79388" y="692150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 b="1"/>
          </a:p>
        </p:txBody>
      </p:sp>
      <p:sp>
        <p:nvSpPr>
          <p:cNvPr id="2560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611188" y="549275"/>
            <a:ext cx="7129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 b="1"/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5724525" y="4797425"/>
            <a:ext cx="3024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C000"/>
                </a:solidFill>
              </a:rPr>
              <a:t>Коллаборационистами</a:t>
            </a:r>
          </a:p>
        </p:txBody>
      </p: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1071563" y="285750"/>
            <a:ext cx="7394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Лиц, сотрудничавших с немцами</a:t>
            </a:r>
          </a:p>
          <a:p>
            <a:pPr algn="ctr"/>
            <a:r>
              <a:rPr lang="ru-RU" sz="4000">
                <a:latin typeface="Times New Roman" pitchFamily="18" charset="0"/>
                <a:cs typeface="Times New Roman" pitchFamily="18" charset="0"/>
              </a:rPr>
              <a:t> называли</a:t>
            </a:r>
          </a:p>
        </p:txBody>
      </p:sp>
      <p:pic>
        <p:nvPicPr>
          <p:cNvPr id="10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929063"/>
            <a:ext cx="28082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642938" y="357188"/>
            <a:ext cx="7958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Когда закончилась битва за Кавказ?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5643563" y="4000500"/>
            <a:ext cx="29940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9933"/>
                </a:solidFill>
              </a:rPr>
              <a:t>В октябре </a:t>
            </a:r>
          </a:p>
          <a:p>
            <a:r>
              <a:rPr lang="ru-RU" sz="4000" b="1">
                <a:solidFill>
                  <a:srgbClr val="FF9933"/>
                </a:solidFill>
              </a:rPr>
              <a:t>1943</a:t>
            </a:r>
          </a:p>
        </p:txBody>
      </p:sp>
      <p:pic>
        <p:nvPicPr>
          <p:cNvPr id="7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786188"/>
            <a:ext cx="2786063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143000"/>
            <a:ext cx="5175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981075"/>
            <a:ext cx="8893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4000" b="1">
              <a:solidFill>
                <a:srgbClr val="FFFF99"/>
              </a:solidFill>
              <a:latin typeface="Comic Sans MS" pitchFamily="66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500563" y="4221163"/>
            <a:ext cx="4032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27652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611188" y="836613"/>
            <a:ext cx="79422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imes New Roman" pitchFamily="18" charset="0"/>
                <a:cs typeface="Times New Roman" pitchFamily="18" charset="0"/>
              </a:rPr>
              <a:t>На оккупированной территории Северного Кавказа гитлеровское руководство планировало создать рейхкомиссариат: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А) «Северный Кавказ» 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Б) «Кавказ»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В) «Кубань»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6084888" y="4941888"/>
            <a:ext cx="1673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Кавказ</a:t>
            </a:r>
          </a:p>
        </p:txBody>
      </p:sp>
      <p:pic>
        <p:nvPicPr>
          <p:cNvPr id="8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4437063"/>
            <a:ext cx="15113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571500"/>
            <a:ext cx="88931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  <a:cs typeface="Times New Roman" pitchFamily="18" charset="0"/>
              </a:rPr>
              <a:t>Какое  кодовое название  имел план гитлеровского командования по захвату Северного Кавказа?</a:t>
            </a: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Text Box 8"/>
          <p:cNvSpPr txBox="1">
            <a:spLocks noChangeArrowheads="1"/>
          </p:cNvSpPr>
          <p:nvPr/>
        </p:nvSpPr>
        <p:spPr bwMode="auto">
          <a:xfrm>
            <a:off x="500063" y="857250"/>
            <a:ext cx="7942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/>
          </a:p>
        </p:txBody>
      </p:sp>
      <p:sp>
        <p:nvSpPr>
          <p:cNvPr id="28677" name="TextBox 9"/>
          <p:cNvSpPr txBox="1">
            <a:spLocks noChangeArrowheads="1"/>
          </p:cNvSpPr>
          <p:nvPr/>
        </p:nvSpPr>
        <p:spPr bwMode="auto">
          <a:xfrm>
            <a:off x="6227763" y="4797425"/>
            <a:ext cx="2673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«Эдельвейс»</a:t>
            </a:r>
          </a:p>
        </p:txBody>
      </p:sp>
      <p:pic>
        <p:nvPicPr>
          <p:cNvPr id="11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4214813"/>
            <a:ext cx="259238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Прямоугольник 7"/>
          <p:cNvSpPr>
            <a:spLocks noChangeArrowheads="1"/>
          </p:cNvSpPr>
          <p:nvPr/>
        </p:nvSpPr>
        <p:spPr bwMode="auto">
          <a:xfrm>
            <a:off x="6372225" y="5013325"/>
            <a:ext cx="19446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9933"/>
                </a:solidFill>
              </a:rPr>
              <a:t>9 августа 1942 года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9" name="Picture 7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4500563"/>
            <a:ext cx="1800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Прямоугольник 9"/>
          <p:cNvSpPr>
            <a:spLocks noChangeArrowheads="1"/>
          </p:cNvSpPr>
          <p:nvPr/>
        </p:nvSpPr>
        <p:spPr bwMode="auto">
          <a:xfrm>
            <a:off x="539750" y="476250"/>
            <a:ext cx="8353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Когда Пятигорск был оккупирован немецко-фашистскими войсками</a:t>
            </a:r>
            <a:r>
              <a:rPr lang="ru-RU"/>
              <a:t> 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8893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 i="1"/>
          </a:p>
        </p:txBody>
      </p:sp>
      <p:sp>
        <p:nvSpPr>
          <p:cNvPr id="512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647700" cy="5492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Text Box 14"/>
          <p:cNvSpPr txBox="1">
            <a:spLocks noChangeArrowheads="1"/>
          </p:cNvSpPr>
          <p:nvPr/>
        </p:nvSpPr>
        <p:spPr bwMode="auto">
          <a:xfrm>
            <a:off x="785813" y="285750"/>
            <a:ext cx="77247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Назовите дату освобождения г. Пятигорска  от фашистских захватчиков</a:t>
            </a:r>
          </a:p>
        </p:txBody>
      </p:sp>
      <p:sp>
        <p:nvSpPr>
          <p:cNvPr id="5125" name="Прямоугольник 8"/>
          <p:cNvSpPr>
            <a:spLocks noChangeArrowheads="1"/>
          </p:cNvSpPr>
          <p:nvPr/>
        </p:nvSpPr>
        <p:spPr bwMode="auto">
          <a:xfrm>
            <a:off x="6300788" y="4724400"/>
            <a:ext cx="18748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9933"/>
                </a:solidFill>
              </a:rPr>
              <a:t>11 января</a:t>
            </a:r>
          </a:p>
          <a:p>
            <a:r>
              <a:rPr lang="ru-RU" sz="2400" b="1">
                <a:solidFill>
                  <a:srgbClr val="FF9933"/>
                </a:solidFill>
              </a:rPr>
              <a:t> 1943 года</a:t>
            </a:r>
          </a:p>
        </p:txBody>
      </p:sp>
      <p:pic>
        <p:nvPicPr>
          <p:cNvPr id="10" name="Picture 10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143375"/>
            <a:ext cx="2305050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700213"/>
            <a:ext cx="5075238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787900" y="5013325"/>
            <a:ext cx="27368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9933"/>
                </a:solidFill>
                <a:latin typeface="Arial" charset="0"/>
              </a:rPr>
              <a:t>3000 мирных жителей</a:t>
            </a:r>
          </a:p>
        </p:txBody>
      </p:sp>
      <p:sp>
        <p:nvSpPr>
          <p:cNvPr id="2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51" name="Picture 7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643438"/>
            <a:ext cx="25923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539750" y="620713"/>
            <a:ext cx="8135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Сколько мирных советских граждан уничтожили гитлеровцы  за время оккупации в Пятигорске?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1835150" y="1196975"/>
            <a:ext cx="185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1285875" y="285750"/>
            <a:ext cx="62372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Сколько дней длилась оккупация  в г.Пятигорске?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6643688" y="4857750"/>
            <a:ext cx="19415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9933"/>
                </a:solidFill>
              </a:rPr>
              <a:t>155 дней </a:t>
            </a:r>
          </a:p>
          <a:p>
            <a:r>
              <a:rPr lang="ru-RU" sz="2800" b="1">
                <a:solidFill>
                  <a:srgbClr val="FF9933"/>
                </a:solidFill>
              </a:rPr>
              <a:t>и ночей</a:t>
            </a:r>
          </a:p>
        </p:txBody>
      </p:sp>
      <p:pic>
        <p:nvPicPr>
          <p:cNvPr id="7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4429125"/>
            <a:ext cx="21605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TextBox 6"/>
          <p:cNvSpPr txBox="1">
            <a:spLocks noChangeArrowheads="1"/>
          </p:cNvSpPr>
          <p:nvPr/>
        </p:nvSpPr>
        <p:spPr bwMode="auto">
          <a:xfrm>
            <a:off x="250825" y="476250"/>
            <a:ext cx="8353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Сколько мирных жителей было угнано из Пятигорска на принудительные работы  в Германию?</a:t>
            </a:r>
          </a:p>
        </p:txBody>
      </p:sp>
      <p:sp>
        <p:nvSpPr>
          <p:cNvPr id="8196" name="TextBox 7"/>
          <p:cNvSpPr txBox="1">
            <a:spLocks noChangeArrowheads="1"/>
          </p:cNvSpPr>
          <p:nvPr/>
        </p:nvSpPr>
        <p:spPr bwMode="auto">
          <a:xfrm>
            <a:off x="7235825" y="4941888"/>
            <a:ext cx="1722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C000"/>
                </a:solidFill>
              </a:rPr>
              <a:t>800 </a:t>
            </a:r>
          </a:p>
          <a:p>
            <a:r>
              <a:rPr lang="ru-RU" sz="2800" b="1">
                <a:solidFill>
                  <a:srgbClr val="FFC000"/>
                </a:solidFill>
              </a:rPr>
              <a:t>человек</a:t>
            </a:r>
          </a:p>
        </p:txBody>
      </p:sp>
      <p:pic>
        <p:nvPicPr>
          <p:cNvPr id="9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4437063"/>
            <a:ext cx="1584325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744663"/>
            <a:ext cx="611981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795963" y="5229225"/>
            <a:ext cx="2879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9933"/>
                </a:solidFill>
                <a:latin typeface="Arial" charset="0"/>
              </a:rPr>
              <a:t> Нина Попцова</a:t>
            </a:r>
          </a:p>
        </p:txBody>
      </p:sp>
      <p:sp>
        <p:nvSpPr>
          <p:cNvPr id="921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4" name="Picture 6" descr="watermark_30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437063"/>
            <a:ext cx="292576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179388" y="188913"/>
            <a:ext cx="5113337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i="1"/>
              <a:t>Скажите , о ком идет речь</a:t>
            </a:r>
          </a:p>
          <a:p>
            <a:pPr algn="just"/>
            <a:endParaRPr lang="ru-RU" sz="2000" i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>
                <a:latin typeface="Times New Roman" pitchFamily="18" charset="0"/>
                <a:cs typeface="Times New Roman" pitchFamily="18" charset="0"/>
              </a:rPr>
              <a:t>       В день гибели девушка написала письмо маме, которое нашли среди документов, брошенных фашистами при поспешном бегстве из города.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      Прощай, мамочка! Я погибаю... Не плачь обо мне. Я погибаю одна, но за меня погибнет много врагов.</a:t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cs typeface="Times New Roman" pitchFamily="18" charset="0"/>
              </a:rPr>
              <a:t>          Мама! Придет наша родная Красная Армия, передай ей, что я погибла за Родину. Пусть отомстят за меня и за наши мучения.</a:t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cs typeface="Times New Roman" pitchFamily="18" charset="0"/>
              </a:rPr>
              <a:t>Мама, милая! Еще раз прощай... ведь </a:t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cs typeface="Times New Roman" pitchFamily="18" charset="0"/>
              </a:rPr>
              <a:t>Я сейчас нахожусь в смертной камере, жду с минуты на минуту смерти. Они кричат нам: «Выходите», идут к нашей камере, это...</a:t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cs typeface="Times New Roman" pitchFamily="18" charset="0"/>
              </a:rPr>
              <a:t>Ой, мама! Прощай! Целую всю семью последний раз, с последним приветом и поцелуем...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333375"/>
            <a:ext cx="2519363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4"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84213" y="260350"/>
            <a:ext cx="7993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i="1">
                <a:latin typeface="Times New Roman" pitchFamily="18" charset="0"/>
                <a:cs typeface="Times New Roman" pitchFamily="18" charset="0"/>
              </a:rPr>
              <a:t>Генералиссимус Советского Союза,</a:t>
            </a:r>
            <a:br>
              <a:rPr lang="ru-RU" sz="2000" i="1">
                <a:latin typeface="Times New Roman" pitchFamily="18" charset="0"/>
                <a:cs typeface="Times New Roman" pitchFamily="18" charset="0"/>
              </a:rPr>
            </a:br>
            <a:r>
              <a:rPr lang="ru-RU" sz="2000" i="1">
                <a:latin typeface="Times New Roman" pitchFamily="18" charset="0"/>
                <a:cs typeface="Times New Roman" pitchFamily="18" charset="0"/>
              </a:rPr>
              <a:t>Верховный Главнокомандующий Вооруженными</a:t>
            </a:r>
            <a:br>
              <a:rPr lang="ru-RU" sz="2000" i="1">
                <a:latin typeface="Times New Roman" pitchFamily="18" charset="0"/>
                <a:cs typeface="Times New Roman" pitchFamily="18" charset="0"/>
              </a:rPr>
            </a:br>
            <a:r>
              <a:rPr lang="ru-RU" sz="2000" i="1">
                <a:latin typeface="Times New Roman" pitchFamily="18" charset="0"/>
                <a:cs typeface="Times New Roman" pitchFamily="18" charset="0"/>
              </a:rPr>
              <a:t>Силами в Великой Отечественной войне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20725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AutoShape 7" descr="C:\Documents and Settings\Admin\%D0%A0%D0%B0%D0%B1%D0%BE%D1%87%D0%B8%D0%B9 %D1%81%D1%82%D0%BE%D0%BB\%D0%BE%D0%BB%D1%8F\cca98b6534d9ffe9520dcd5b0bd061e7.jpg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AutoShape 9" descr="C:\Documents and Settings\Admin\%D0%A0%D0%B0%D0%B1%D0%BE%D1%87%D0%B8%D0%B9 %D1%81%D1%82%D0%BE%D0%BB\%D0%BE%D0%BB%D1%8F\cca98b6534d9ffe9520dcd5b0bd061e7.jpg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916113"/>
            <a:ext cx="32781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watermark_300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1773238"/>
            <a:ext cx="4175125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9">
      <a:dk1>
        <a:srgbClr val="4E4E74"/>
      </a:dk1>
      <a:lt1>
        <a:srgbClr val="FFFFFF"/>
      </a:lt1>
      <a:dk2>
        <a:srgbClr val="3366CC"/>
      </a:dk2>
      <a:lt2>
        <a:srgbClr val="FFFFCC"/>
      </a:lt2>
      <a:accent1>
        <a:srgbClr val="5E5884"/>
      </a:accent1>
      <a:accent2>
        <a:srgbClr val="8AB29D"/>
      </a:accent2>
      <a:accent3>
        <a:srgbClr val="ADB8E2"/>
      </a:accent3>
      <a:accent4>
        <a:srgbClr val="DADAD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9">
        <a:dk1>
          <a:srgbClr val="4E4E74"/>
        </a:dk1>
        <a:lt1>
          <a:srgbClr val="FFFFFF"/>
        </a:lt1>
        <a:dk2>
          <a:srgbClr val="3366CC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DB8E2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2255</TotalTime>
  <Words>643</Words>
  <Application>Microsoft Office PowerPoint</Application>
  <PresentationFormat>Экран (4:3)</PresentationFormat>
  <Paragraphs>112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Tahoma</vt:lpstr>
      <vt:lpstr>Arial</vt:lpstr>
      <vt:lpstr>Wingdings</vt:lpstr>
      <vt:lpstr>Calibri</vt:lpstr>
      <vt:lpstr>Times New Roman</vt:lpstr>
      <vt:lpstr>Comic Sans MS</vt:lpstr>
      <vt:lpstr>Текстура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139</cp:revision>
  <dcterms:created xsi:type="dcterms:W3CDTF">2009-10-22T11:05:39Z</dcterms:created>
  <dcterms:modified xsi:type="dcterms:W3CDTF">2022-10-08T10:29:38Z</dcterms:modified>
</cp:coreProperties>
</file>