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1" r:id="rId45"/>
    <p:sldId id="300" r:id="rId4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F54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5394" autoAdjust="0"/>
  </p:normalViewPr>
  <p:slideViewPr>
    <p:cSldViewPr snapToGrid="0">
      <p:cViewPr varScale="1">
        <p:scale>
          <a:sx n="109" d="100"/>
          <a:sy n="109" d="100"/>
        </p:scale>
        <p:origin x="-624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47436C-2E15-4491-A63E-9CCAF178FD0E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097578-64CF-48C3-8779-A3061CFBF3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2041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97578-64CF-48C3-8779-A3061CFBF300}" type="slidenum">
              <a:rPr lang="ru-RU" smtClean="0"/>
              <a:t>43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4739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1/28/2022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1/28/2022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1/28/2022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1/28/2022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1/28/2022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ransition spd="slow">
    <p:fade/>
  </p:transition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7" Type="http://schemas.openxmlformats.org/officeDocument/2006/relationships/image" Target="../media/image13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emf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jpeg"/><Relationship Id="rId3" Type="http://schemas.openxmlformats.org/officeDocument/2006/relationships/image" Target="../media/image70.jpeg"/><Relationship Id="rId7" Type="http://schemas.openxmlformats.org/officeDocument/2006/relationships/image" Target="../media/image74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Relationship Id="rId9" Type="http://schemas.openxmlformats.org/officeDocument/2006/relationships/image" Target="../media/image7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jpeg"/><Relationship Id="rId3" Type="http://schemas.openxmlformats.org/officeDocument/2006/relationships/image" Target="../media/image85.jpeg"/><Relationship Id="rId7" Type="http://schemas.openxmlformats.org/officeDocument/2006/relationships/image" Target="../media/image89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4" Type="http://schemas.openxmlformats.org/officeDocument/2006/relationships/image" Target="../media/image86.jpeg"/><Relationship Id="rId9" Type="http://schemas.openxmlformats.org/officeDocument/2006/relationships/image" Target="../media/image91.jpe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emf"/><Relationship Id="rId3" Type="http://schemas.openxmlformats.org/officeDocument/2006/relationships/image" Target="../media/image92.png"/><Relationship Id="rId7" Type="http://schemas.openxmlformats.org/officeDocument/2006/relationships/image" Target="../media/image96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emf"/><Relationship Id="rId5" Type="http://schemas.openxmlformats.org/officeDocument/2006/relationships/image" Target="../media/image94.emf"/><Relationship Id="rId4" Type="http://schemas.openxmlformats.org/officeDocument/2006/relationships/image" Target="../media/image93.emf"/><Relationship Id="rId9" Type="http://schemas.openxmlformats.org/officeDocument/2006/relationships/image" Target="../media/image98.e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emf"/><Relationship Id="rId7" Type="http://schemas.openxmlformats.org/officeDocument/2006/relationships/image" Target="../media/image104.emf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3.emf"/><Relationship Id="rId5" Type="http://schemas.openxmlformats.org/officeDocument/2006/relationships/image" Target="../media/image102.emf"/><Relationship Id="rId4" Type="http://schemas.openxmlformats.org/officeDocument/2006/relationships/image" Target="../media/image101.emf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82477" y="155275"/>
            <a:ext cx="7766936" cy="3050172"/>
          </a:xfrm>
        </p:spPr>
        <p:txBody>
          <a:bodyPr/>
          <a:lstStyle/>
          <a:p>
            <a:r>
              <a:rPr lang="ru-RU" b="1" dirty="0" smtClean="0"/>
              <a:t>Это русская сторонка </a:t>
            </a:r>
            <a:br>
              <a:rPr lang="ru-RU" b="1" dirty="0" smtClean="0"/>
            </a:br>
            <a:r>
              <a:rPr lang="ru-RU" sz="2000" b="1" dirty="0" smtClean="0"/>
              <a:t>(обрядовые праздники Вятской стороны )</a:t>
            </a:r>
            <a:endParaRPr lang="ru-RU" sz="2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3298" y="5417389"/>
            <a:ext cx="3001993" cy="1035169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МКДОУ ДС </a:t>
            </a:r>
            <a:r>
              <a:rPr lang="ru-RU" b="1" dirty="0" err="1" smtClean="0">
                <a:solidFill>
                  <a:schemeClr val="tx1"/>
                </a:solidFill>
              </a:rPr>
              <a:t>с.Сметанино</a:t>
            </a:r>
            <a:endParaRPr lang="ru-RU" b="1" dirty="0" smtClean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chemeClr val="tx1"/>
                </a:solidFill>
              </a:rPr>
              <a:t>Заведующий </a:t>
            </a:r>
            <a:r>
              <a:rPr lang="ru-RU" b="1" dirty="0" err="1" smtClean="0">
                <a:solidFill>
                  <a:schemeClr val="tx1"/>
                </a:solidFill>
              </a:rPr>
              <a:t>Н.Г.Петухова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23537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966" y="3439833"/>
            <a:ext cx="8596105" cy="13229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7947" y="2802032"/>
            <a:ext cx="8596105" cy="132294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583" y="64629"/>
            <a:ext cx="7858425" cy="6901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06976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МОНИТОРИНГ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•</a:t>
            </a:r>
            <a:r>
              <a:rPr lang="ru-RU" sz="2700" dirty="0">
                <a:solidFill>
                  <a:schemeClr val="tx1"/>
                </a:solidFill>
              </a:rPr>
              <a:t>	Анкетирование родителей. (сентябрь, апрель)</a:t>
            </a:r>
            <a:br>
              <a:rPr lang="ru-RU" sz="2700" dirty="0">
                <a:solidFill>
                  <a:schemeClr val="tx1"/>
                </a:solidFill>
              </a:rPr>
            </a:br>
            <a:r>
              <a:rPr lang="ru-RU" sz="2700" dirty="0">
                <a:solidFill>
                  <a:schemeClr val="tx1"/>
                </a:solidFill>
              </a:rPr>
              <a:t/>
            </a:r>
            <a:br>
              <a:rPr lang="ru-RU" sz="2700" dirty="0">
                <a:solidFill>
                  <a:schemeClr val="tx1"/>
                </a:solidFill>
              </a:rPr>
            </a:br>
            <a:r>
              <a:rPr lang="ru-RU" sz="2700" dirty="0"/>
              <a:t>•</a:t>
            </a:r>
            <a:r>
              <a:rPr lang="ru-RU" sz="2700" dirty="0">
                <a:solidFill>
                  <a:schemeClr val="tx1"/>
                </a:solidFill>
              </a:rPr>
              <a:t>	Диагностика детей на выявление имеющихся знаний о народных традициях и обрядах. (сентябрь, апрель)</a:t>
            </a:r>
            <a:br>
              <a:rPr lang="ru-RU" sz="2700" dirty="0">
                <a:solidFill>
                  <a:schemeClr val="tx1"/>
                </a:solidFill>
              </a:rPr>
            </a:br>
            <a:endParaRPr lang="ru-RU" sz="27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45425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082" y="0"/>
            <a:ext cx="9040920" cy="63835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/>
              <a:t>Календарное планирование работы с детьми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graphicFrame>
        <p:nvGraphicFramePr>
          <p:cNvPr id="14" name="Объект 1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4314159"/>
              </p:ext>
            </p:extLst>
          </p:nvPr>
        </p:nvGraphicFramePr>
        <p:xfrm>
          <a:off x="534836" y="638355"/>
          <a:ext cx="8402975" cy="6317605"/>
        </p:xfrm>
        <a:graphic>
          <a:graphicData uri="http://schemas.openxmlformats.org/drawingml/2006/table">
            <a:tbl>
              <a:tblPr firstRow="1" firstCol="1" bandRow="1"/>
              <a:tblGrid>
                <a:gridCol w="173796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2167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21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22167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96861">
                <a:tc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недели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540" marR="46540" marT="23270" marB="2327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Мероприятия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540" marR="46540" marT="23270" marB="2327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Ответственные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540" marR="46540" marT="23270" marB="2327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Сроки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225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реализации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540" marR="46540" marT="23270" marB="2327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6861">
                <a:tc gridSpan="4"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1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Первый этап — подготовительный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540" marR="46540" marT="23270" marB="2327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14532">
                <a:tc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«День Знаний»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«Детский сад»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540" marR="46540" marT="23270" marB="2327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Диагностическая беседа с детьми.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Изучение научной и методической литературы по проблеме, подбор демонстрационного и дидактического материала.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 Разработка и оформление материалов педагогического просвещения по теме для родителей.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Разработка дидактических игр по ознакомлению  с бытом, культурой и традициями русского народа.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540" marR="46540" marT="23270" marB="2327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Воспитатели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540" marR="46540" marT="23270" marB="2327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4-6. 09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3-17. 09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3-17. 09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10-21. 09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540" marR="46540" marT="23270" marB="2327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33963">
                <a:tc gridSpan="4"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1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Второй этап – основной.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540" marR="46540" marT="23270" marB="2327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677429">
                <a:tc gridSpan="4"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1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Совместная деятельность воспитателя с детьми в течение всего учебного года: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— чтение и обсуждение народных пословиц, поговорок Вятского края;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— знакомство с народными приметами в ходе наблюдения за сезонными изменениями в природе, 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— разучивание </a:t>
                      </a:r>
                      <a:r>
                        <a:rPr lang="ru-RU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попевок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потешек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закличек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колядок, хороводов под музыку;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— слушание и исполнение народных песен и хороводов Вятского края;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— знакомство с народными музыкальными инструментом, разучивание и исполнение русских народных мелодий и песен на народных инструментах.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— дидактические игры («Что спрятано в сундуке?», «Расскажи, какая роспись?», «Узнай узор»</a:t>
                      </a: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 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«Одень куклу в национальный костюм», «Угадай русскую народную сказку»  и др.) 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упражнения («Обведи и раскрась национальный костюм», «Составь узор», «Угадай и покажи», «Покажи и раскрась» и др.).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— тематические выставки художественной и познавательной литературы для детей, («Детская Библия», В. Никифоров «Пасха», В. Никифоров – Волгин «Завтра Пасха Господня!», Е. Михаленко «Солнечный секрет», книжка – раскраска «Солнышко играет – Пасху встречает», «Детям о Пасхе Христовой (составитель Н </a:t>
                      </a:r>
                      <a:r>
                        <a:rPr lang="ru-RU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Куцаева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), Н. Смирнова «</a:t>
                      </a:r>
                      <a:r>
                        <a:rPr lang="ru-RU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Дуняшина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Пасха», Т. Лаврова «Широкая масленица – сырная неделя!», «</a:t>
                      </a:r>
                      <a:r>
                        <a:rPr lang="ru-RU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Русоволоска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Масленица добрая», «</a:t>
                      </a:r>
                      <a:r>
                        <a:rPr lang="ru-RU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Маслена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-гулёна»,  Н. </a:t>
                      </a:r>
                      <a:r>
                        <a:rPr lang="ru-RU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Губская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«Радость – в каждый дом!», Л. Фирсова-Сапронова «Масленица широкая», Е. А. Никоновой «Узоры Гжели» и т.д.).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540" marR="46540" marT="23270" marB="2327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203239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0854874"/>
              </p:ext>
            </p:extLst>
          </p:nvPr>
        </p:nvGraphicFramePr>
        <p:xfrm>
          <a:off x="636493" y="259975"/>
          <a:ext cx="8368654" cy="6436661"/>
        </p:xfrm>
        <a:graphic>
          <a:graphicData uri="http://schemas.openxmlformats.org/drawingml/2006/table">
            <a:tbl>
              <a:tblPr firstRow="1" firstCol="1" bandRow="1"/>
              <a:tblGrid>
                <a:gridCol w="17291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48201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746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79455">
                <a:tc gridSpan="3"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2250"/>
                        </a:spcAft>
                      </a:pPr>
                      <a:r>
                        <a:rPr lang="ru-RU" sz="11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Осенины</a:t>
                      </a: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(14 — 21 сентября)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42" marR="65742" marT="32871" marB="32871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6103">
                <a:tc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«Осень явления в природе»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42" marR="65742" marT="32871" marB="32871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Презентация «Вятская народная игрушка».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Народная игра «Бирюльки», хороводная игра «Теремок», «Колпачок», подвижная игра «Прятки», «Скакалка».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Знакомство с народными </a:t>
                      </a:r>
                      <a:r>
                        <a:rPr lang="ru-RU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закличками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на хорошую погоду и богатый урожай.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42" marR="65742" marT="32871" marB="32871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/>
                    </a:p>
                  </a:txBody>
                  <a:tcPr marL="63113" marR="63113" marT="31556" marB="31556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94785">
                <a:tc>
                  <a:txBody>
                    <a:bodyPr/>
                    <a:lstStyle/>
                    <a:p>
                      <a:endParaRPr lang="ru-RU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742" marR="65742" marT="32871" marB="32871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Экологический час «Осень в гости к нам пришла» про осенние месяцы и праздники.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42" marR="65742" marT="32871" marB="32871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/>
                    </a:p>
                  </a:txBody>
                  <a:tcPr marL="63113" marR="63113" marT="31556" marB="31556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94785">
                <a:tc>
                  <a:txBody>
                    <a:bodyPr/>
                    <a:lstStyle/>
                    <a:p>
                      <a:endParaRPr lang="ru-RU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742" marR="65742" marT="32871" marB="32871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Совместное творчество детей и родителей: выставка «Волшебница Осень».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42" marR="65742" marT="32871" marB="32871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/>
                    </a:p>
                  </a:txBody>
                  <a:tcPr marL="63113" marR="63113" marT="31556" marB="31556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94785">
                <a:tc>
                  <a:txBody>
                    <a:bodyPr/>
                    <a:lstStyle/>
                    <a:p>
                      <a:endParaRPr lang="ru-RU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742" marR="65742" marT="32871" marB="32871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Развлечение: фольклорные праздники «Зажин первого </a:t>
                      </a:r>
                      <a:r>
                        <a:rPr lang="ru-RU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снопао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».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42" marR="65742" marT="32871" marB="32871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/>
                    </a:p>
                  </a:txBody>
                  <a:tcPr marL="63113" marR="63113" marT="31556" marB="31556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79455">
                <a:tc gridSpan="3"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Октябрь</a:t>
                      </a: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225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Сергей — капустник (8 октября)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42" marR="65742" marT="32871" marB="32871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47723">
                <a:tc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«Труд человека осенью»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42" marR="65742" marT="32871" marB="32871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Беседа «Хлеб да капуста лихого не допустят»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НОД по познавательному развитию: «Как хлеб на стол пришел»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Прикладное творчество. Изготовление куклы «</a:t>
                      </a:r>
                      <a:r>
                        <a:rPr lang="ru-RU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Зерновушки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» из разных видов круп.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Просмотр мультфильма «Сказ о хлебе» (Детский центр Музея хлеба).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Беседа «Хлеборобская династия </a:t>
                      </a:r>
                      <a:r>
                        <a:rPr lang="ru-RU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Меньшиных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».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СОД Конструирование «Сельскохозяйственная техника на полях </a:t>
                      </a:r>
                      <a:r>
                        <a:rPr lang="ru-RU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Санчурского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района».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Сюжетно – ролевая игра «Осенняя Ярмарка на Вятке».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Русские народные игры и хороводы «Чай-чай выручай», «Пирог», «Вейся, вейся, </a:t>
                      </a:r>
                      <a:r>
                        <a:rPr lang="ru-RU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капустка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моя».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42" marR="65742" marT="32871" marB="32871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/>
                    </a:p>
                  </a:txBody>
                  <a:tcPr marL="63113" marR="63113" marT="31556" marB="31556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94785">
                <a:tc>
                  <a:txBody>
                    <a:bodyPr/>
                    <a:lstStyle/>
                    <a:p>
                      <a:endParaRPr lang="ru-RU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742" marR="65742" marT="32871" marB="32871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Виртуальная слайд – экскурсия «Как наши предки осень встречали».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42" marR="65742" marT="32871" marB="32871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/>
                    </a:p>
                  </a:txBody>
                  <a:tcPr marL="63113" marR="63113" marT="31556" marB="31556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94785">
                <a:tc>
                  <a:txBody>
                    <a:bodyPr/>
                    <a:lstStyle/>
                    <a:p>
                      <a:endParaRPr lang="ru-RU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742" marR="65742" marT="32871" marB="32871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Праздник «Сергий Капустник - Курятник».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42" marR="65742" marT="32871" marB="32871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 marL="63113" marR="63113" marT="31556" marB="31556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47652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80011090"/>
              </p:ext>
            </p:extLst>
          </p:nvPr>
        </p:nvGraphicFramePr>
        <p:xfrm>
          <a:off x="264472" y="0"/>
          <a:ext cx="9282940" cy="6858003"/>
        </p:xfrm>
        <a:graphic>
          <a:graphicData uri="http://schemas.openxmlformats.org/drawingml/2006/table">
            <a:tbl>
              <a:tblPr firstRow="1" firstCol="1" bandRow="1"/>
              <a:tblGrid>
                <a:gridCol w="19137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1740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508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63395">
                <a:tc gridSpan="3"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Ноябрь 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225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Синичкин день (12 ноября), Кузьминки — День Кузьмы и Демьяна (14 ноября)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84" marR="38384" marT="19192" marB="19192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50113">
                <a:tc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«День народного единства» «Домашние животные»,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«Дикие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животные».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84" marR="38384" marT="19192" marB="19192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Беседа «Синичкины именины» — знакомство детей с традициями проведения праздника на Вятке. 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Проведение акции совместно с родителями «Кормушка для пичужки».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Чтение отрывков из книги В. Бианки «Синичкин календарь».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84" marR="38384" marT="19192" marB="19192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700"/>
                    </a:p>
                  </a:txBody>
                  <a:tcPr marL="36849" marR="36849" marT="18425" marB="18425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1156">
                <a:tc>
                  <a:txBody>
                    <a:bodyPr/>
                    <a:lstStyle/>
                    <a:p>
                      <a:endParaRPr lang="ru-RU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384" marR="38384" marT="19192" marB="19192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Экологический час «Я известная всем птичка, а зовут меня синичка».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84" marR="38384" marT="19192" marB="19192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700"/>
                    </a:p>
                  </a:txBody>
                  <a:tcPr marL="36849" marR="36849" marT="18425" marB="18425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93085">
                <a:tc>
                  <a:txBody>
                    <a:bodyPr/>
                    <a:lstStyle/>
                    <a:p>
                      <a:endParaRPr lang="ru-RU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384" marR="38384" marT="19192" marB="19192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Беседа «Кузьма и Демьян — покровители кузнецов у славян» — знакомство детей с календарно – обрядовым праздником и народной куклой «Кузьма и Демьян». 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НОД по развитию речи (приобщение к художественной литературе): «Потешный игровой фольклор».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Развлечение – викторина «В гостях у народных мастеров».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Подвижные игры: «Петушиный бой», «Ворон», «Бабка Яга».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84" marR="38384" marT="19192" marB="19192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700"/>
                    </a:p>
                  </a:txBody>
                  <a:tcPr marL="36849" marR="36849" marT="18425" marB="18425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1156">
                <a:tc>
                  <a:txBody>
                    <a:bodyPr/>
                    <a:lstStyle/>
                    <a:p>
                      <a:endParaRPr lang="ru-RU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384" marR="38384" marT="19192" marB="19192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Праздник «Как на Кузьму, Кузьму – Демьяну».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84" marR="38384" marT="19192" marB="19192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700"/>
                    </a:p>
                  </a:txBody>
                  <a:tcPr marL="36849" marR="36849" marT="18425" marB="18425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3395">
                <a:tc gridSpan="3"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225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Спиридон – солнцеворот (25 декабря)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84" marR="38384" marT="19192" marB="19192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850113">
                <a:tc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«Зима: явления в природе».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84" marR="38384" marT="19192" marB="19192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Беседа «Спиридон – солнцеворот колесо в руках несет» — знакомство детей с календарно – обрядовым праздником.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СОД Прикладное творчество. Изготовление народной куклы «Спиридон – солнцеворот». 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Беседы «Быт людей на Вятке».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Просмотр мультфильма «По щучьему веленью» (1957 год).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84" marR="38384" marT="19192" marB="19192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700"/>
                    </a:p>
                  </a:txBody>
                  <a:tcPr marL="36849" marR="36849" marT="18425" marB="18425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156">
                <a:tc>
                  <a:txBody>
                    <a:bodyPr/>
                    <a:lstStyle/>
                    <a:p>
                      <a:endParaRPr lang="ru-RU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384" marR="38384" marT="19192" marB="19192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Посиделки «Волшебство у русской печки».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84" marR="38384" marT="19192" marB="19192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700"/>
                    </a:p>
                  </a:txBody>
                  <a:tcPr marL="36849" marR="36849" marT="18425" marB="18425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731896">
                <a:tc>
                  <a:txBody>
                    <a:bodyPr/>
                    <a:lstStyle/>
                    <a:p>
                      <a:endParaRPr lang="ru-RU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384" marR="38384" marT="19192" marB="19192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СОД  Конструирование «Русская печь».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Народные подвижные игры: «Два Мороза», «Бубенцы», «Золотые ворота», «Гори, гори, ясно».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НОД по ознакомлению с окружающим миром: «Празднование Нового года на Руси».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Совместное творчество детей и родителей: выставка «Новогодние чудеса».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84" marR="38384" marT="19192" marB="19192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700"/>
                    </a:p>
                  </a:txBody>
                  <a:tcPr marL="36849" marR="36849" marT="18425" marB="18425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01156">
                <a:tc>
                  <a:txBody>
                    <a:bodyPr/>
                    <a:lstStyle/>
                    <a:p>
                      <a:endParaRPr lang="ru-RU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384" marR="38384" marT="19192" marB="19192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Праздник «Спиридон – солнцеворот».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84" marR="38384" marT="19192" marB="19192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700"/>
                    </a:p>
                  </a:txBody>
                  <a:tcPr marL="36849" marR="36849" marT="18425" marB="18425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63395">
                <a:tc gridSpan="3"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225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Рождество (7 января).  Колядки (7 – 19 января).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84" marR="38384" marT="19192" marB="19192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336831">
                <a:tc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«Рождественские каникулы», «Зимние виды спорта».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84" marR="38384" marT="19192" marB="19192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Беседа «Новый год за собой Рождество ведет».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НОД Познавательное развитие. «Как на святки в вечерок девицы гадали».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Беседа «Зимние забавы вятского народа». 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Прикладное творчество. «Рождественский подарок».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НОД по художественно — эстетическому развитию (аппликация). «Рождественские ангелы».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Сюжетно — ролевая игра по теме «Семья»: сюжет «Семья празднует Рождество». 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Русская народная игра-хоровод «Мороз», народные подвижные игры «Штурм крепости», «Снежная башня».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84" marR="38384" marT="19192" marB="19192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700"/>
                    </a:p>
                  </a:txBody>
                  <a:tcPr marL="36849" marR="36849" marT="18425" marB="18425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01156">
                <a:tc>
                  <a:txBody>
                    <a:bodyPr/>
                    <a:lstStyle/>
                    <a:p>
                      <a:endParaRPr lang="ru-RU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384" marR="38384" marT="19192" marB="19192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Развлечение «Пришла коляда, отворяй ворота».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84" marR="38384" marT="19192" marB="19192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700" dirty="0"/>
                    </a:p>
                  </a:txBody>
                  <a:tcPr marL="36849" marR="36849" marT="18425" marB="18425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935542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14473228"/>
              </p:ext>
            </p:extLst>
          </p:nvPr>
        </p:nvGraphicFramePr>
        <p:xfrm>
          <a:off x="421343" y="71716"/>
          <a:ext cx="9206751" cy="6373729"/>
        </p:xfrm>
        <a:graphic>
          <a:graphicData uri="http://schemas.openxmlformats.org/drawingml/2006/table">
            <a:tbl>
              <a:tblPr firstRow="1" firstCol="1" bandRow="1"/>
              <a:tblGrid>
                <a:gridCol w="190682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14797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194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61183">
                <a:tc gridSpan="3"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225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Макар — </a:t>
                      </a:r>
                      <a:r>
                        <a:rPr lang="ru-RU" sz="11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погодоуказник</a:t>
                      </a: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 (1февраля)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828" marR="43828" marT="21914" marB="21914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15941">
                <a:tc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«ПДД»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«День защитника Отечества»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828" marR="43828" marT="21914" marB="21914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Беседа «На Сретение кафтан с шубой встретились».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Рассказывание русской народной сказки «Как весна зиму переборола».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828" marR="43828" marT="21914" marB="21914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/>
                    </a:p>
                  </a:txBody>
                  <a:tcPr marL="42075" marR="42075" marT="21038" marB="21038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3092">
                <a:tc>
                  <a:txBody>
                    <a:bodyPr/>
                    <a:lstStyle/>
                    <a:p>
                      <a:endParaRPr lang="ru-RU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3828" marR="43828" marT="21914" marB="21914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828" marR="43828" marT="21914" marB="21914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/>
                    </a:p>
                  </a:txBody>
                  <a:tcPr marL="42075" marR="42075" marT="21038" marB="21038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04094">
                <a:tc>
                  <a:txBody>
                    <a:bodyPr/>
                    <a:lstStyle/>
                    <a:p>
                      <a:endParaRPr lang="ru-RU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3828" marR="43828" marT="21914" marB="21914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Беседа «В гостях хорошо, а дома лучше».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Народные подвижные игры «Зимний котел», «Льдинка», «Коровка».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СОД Прикладное творчество. Изготовление мужской </a:t>
                      </a:r>
                      <a:r>
                        <a:rPr lang="ru-RU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обережной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куклы «Солнечный конь».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Разучивание </a:t>
                      </a:r>
                      <a:r>
                        <a:rPr lang="ru-RU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закличек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масленичных приговоров.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СОД Прикладное творчество. Выполнение поделки из соленого теста «Масленица».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828" marR="43828" marT="21914" marB="21914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/>
                    </a:p>
                  </a:txBody>
                  <a:tcPr marL="42075" marR="42075" marT="21038" marB="21038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3092">
                <a:tc>
                  <a:txBody>
                    <a:bodyPr/>
                    <a:lstStyle/>
                    <a:p>
                      <a:endParaRPr lang="ru-RU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3828" marR="43828" marT="21914" marB="21914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Физкультурное развлечение «Вот так СРЕТЕНЬЕ».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828" marR="43828" marT="21914" marB="21914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/>
                    </a:p>
                  </a:txBody>
                  <a:tcPr marL="42075" marR="42075" marT="21038" marB="21038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1183">
                <a:tc gridSpan="3"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Март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225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Масленица (4 – 10 марта)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828" marR="43828" marT="21914" marB="21914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165973">
                <a:tc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«Женские профессии»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«Международный женский день»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«Народная культура»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(2 недели).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828" marR="43828" marT="21914" marB="21914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Беседа «Масленица дорогая – наша гостьюшка годовая». Просмотр мультфильмов: «Ишь ты, масленица!», «</a:t>
                      </a:r>
                      <a:r>
                        <a:rPr lang="ru-RU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Смешарики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 Масленица», «На масленице».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828" marR="43828" marT="21914" marB="21914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42075" marR="42075" marT="21038" marB="21038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3092">
                <a:tc>
                  <a:txBody>
                    <a:bodyPr/>
                    <a:lstStyle/>
                    <a:p>
                      <a:endParaRPr lang="ru-RU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3828" marR="43828" marT="21914" marB="21914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Фольклорный праздник «Широкая Масленица на Вятке».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828" marR="43828" marT="21914" marB="21914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/>
                    </a:p>
                  </a:txBody>
                  <a:tcPr marL="42075" marR="42075" marT="21038" marB="21038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16005">
                <a:tc>
                  <a:txBody>
                    <a:bodyPr/>
                    <a:lstStyle/>
                    <a:p>
                      <a:endParaRPr lang="ru-RU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3828" marR="43828" marT="21914" marB="21914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НОД Приобщение к художественной литературе. Чтение русской народной сказки «Василиса Прекрасная».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СОД Прикладное творчество. Изготовление куклы — оберега «</a:t>
                      </a:r>
                      <a:r>
                        <a:rPr lang="ru-RU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Десятиручка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».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Русские народные игры и хороводы «Ручеёк», «Цепи кованные», «Жмурки», «Матушка Весна»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НОД по художественно-эстетическому развитию: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«Рисование иллюстраций к сказке «Василиса Прекрасная».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НОД по познавательному развитию: «Путешествие на ярмарку народных промыслов».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Выставка народных игрушек в уголке краеведения.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Сюжетно – ролевая игра «Народные мастера Вятки»: сюжет «На выставке народного творчества».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НОД по познавательному развитию «История народного костюма на Вятке».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НОД по художественно – эстетическому развитию (аппликация) «Куклы в народном костюме».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828" marR="43828" marT="21914" marB="21914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/>
                    </a:p>
                  </a:txBody>
                  <a:tcPr marL="42075" marR="42075" marT="21038" marB="21038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53092">
                <a:tc>
                  <a:txBody>
                    <a:bodyPr/>
                    <a:lstStyle/>
                    <a:p>
                      <a:endParaRPr lang="ru-RU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3828" marR="43828" marT="21914" marB="21914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Виртуальная экскурсия в прошлое «В какой одежде ходили прежде».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828" marR="43828" marT="21914" marB="21914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42075" marR="42075" marT="21038" marB="21038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235353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74711"/>
            <a:ext cx="3238483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9001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4" name="Объект 1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58838262"/>
              </p:ext>
            </p:extLst>
          </p:nvPr>
        </p:nvGraphicFramePr>
        <p:xfrm>
          <a:off x="677862" y="74711"/>
          <a:ext cx="9352545" cy="6680652"/>
        </p:xfrm>
        <a:graphic>
          <a:graphicData uri="http://schemas.openxmlformats.org/drawingml/2006/table">
            <a:tbl>
              <a:tblPr firstRow="1" firstCol="1" bandRow="1"/>
              <a:tblGrid>
                <a:gridCol w="19343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1818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66279">
                <a:tc>
                  <a:txBody>
                    <a:bodyPr/>
                    <a:lstStyle/>
                    <a:p>
                      <a:endParaRPr lang="ru-RU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201" marR="70201" marT="35100" marB="3510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225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Пасха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225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(28 апреля)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201" marR="70201" marT="35100" marB="3510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68072">
                <a:tc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«Признаки весны», «Весна в живой природе»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201" marR="70201" marT="35100" marB="3510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НОД по познавательному развитию: «Празднование Вербного воскресения на Вятке».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СОД Прикладное творчество: «Веточка вербы».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Рассматривание старинных и современных открыток к празднику «Светлая Пасха».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201" marR="70201" marT="35100" marB="3510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93392">
                <a:tc>
                  <a:txBody>
                    <a:bodyPr/>
                    <a:lstStyle/>
                    <a:p>
                      <a:endParaRPr lang="ru-RU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201" marR="70201" marT="35100" marB="3510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201" marR="70201" marT="35100" marB="3510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62683">
                <a:tc>
                  <a:txBody>
                    <a:bodyPr/>
                    <a:lstStyle/>
                    <a:p>
                      <a:endParaRPr lang="ru-RU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201" marR="70201" marT="35100" marB="3510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Игры – эксперименты: «Яйцо в бутылке», «</a:t>
                      </a:r>
                      <a:r>
                        <a:rPr lang="ru-RU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Колумбово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яйцо», «Варёное или сырое?», «Послушное яйцо».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НОД по </a:t>
                      </a:r>
                      <a:r>
                        <a:rPr lang="ru-RU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художенственно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– эстетическому развитию (рисование): «Пасхальное яйцо».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НОД по </a:t>
                      </a:r>
                      <a:r>
                        <a:rPr lang="ru-RU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художенственно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– эстетическому развитию (лепка): «Пасхальный кулич».</a:t>
                      </a: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Рассказывание русской народной сказки «Снегурочка».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Беседа на тему «Умей в гости звать, умей и угощать».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Сюжетно-ролевая игра «Семья»: сюжет «Ждем гостей». 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Русские народные игры «Катание пасхальных яиц», «Птицелов», «Горелки», «Змейка». 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Совместное творчество детей и родителей: выставка «Пасхальные куличи и яйца».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201" marR="70201" marT="35100" marB="3510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90226">
                <a:tc>
                  <a:txBody>
                    <a:bodyPr/>
                    <a:lstStyle/>
                    <a:p>
                      <a:endParaRPr lang="ru-RU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201" marR="70201" marT="35100" marB="3510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Фольклорное развлечение  и мастер – класс «Пасха светлая, Пасха красная!»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201" marR="70201" marT="35100" marB="35100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510652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3733044"/>
              </p:ext>
            </p:extLst>
          </p:nvPr>
        </p:nvGraphicFramePr>
        <p:xfrm>
          <a:off x="645459" y="1"/>
          <a:ext cx="9170895" cy="6759387"/>
        </p:xfrm>
        <a:graphic>
          <a:graphicData uri="http://schemas.openxmlformats.org/drawingml/2006/table">
            <a:tbl>
              <a:tblPr firstRow="1" firstCol="1" bandRow="1"/>
              <a:tblGrid>
                <a:gridCol w="189417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1005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616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094242">
                <a:tc gridSpan="3"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Май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225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Егорьев день (6 мая),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225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Марфа Зеленые щи, Молочница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225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(16 мая),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225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Арина </a:t>
                      </a:r>
                      <a:r>
                        <a:rPr lang="ru-RU" sz="105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Рассадница</a:t>
                      </a: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Капустница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225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(18 мая).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27" marR="58327" marT="29163" marB="29163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23345">
                <a:tc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«Труд человек весной»,</a:t>
                      </a: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«</a:t>
                      </a: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Скоро лето».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27" marR="58327" marT="29163" marB="29163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НОД по познавательному развитию «Труд человека весной» (знакомство с народными традициями и обрядами на Егорьев день, Марфу Зеленые щи и Арину </a:t>
                      </a:r>
                      <a:r>
                        <a:rPr lang="ru-RU" sz="105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Рассадницу</a:t>
                      </a: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). 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СОД Прикладное творчество. Изготовление народной куклы «</a:t>
                      </a:r>
                      <a:r>
                        <a:rPr lang="ru-RU" sz="105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Кукушечки</a:t>
                      </a: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».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НОД по познавательному развитию «Празднование Троицы Руси». 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Русские народные игры «Перетяжки», «Салки», «Лошадки».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27" marR="58327" marT="29163" marB="29163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 marL="55993" marR="55993" marT="27997" marB="27997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2168">
                <a:tc>
                  <a:txBody>
                    <a:bodyPr/>
                    <a:lstStyle/>
                    <a:p>
                      <a:endParaRPr lang="ru-RU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8327" marR="58327" marT="29163" marB="29163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Развлечение. Вечер народных игр и забав «Как играли наши бабушки и дедушки?» (игры, упражнения в смекалке, ловкости).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27" marR="58327" marT="29163" marB="29163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 marL="55993" marR="55993" marT="27997" marB="27997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2168">
                <a:tc gridSpan="3"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05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Третий этап – итоговый.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Май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27" marR="58327" marT="29163" marB="29163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37464">
                <a:tc>
                  <a:txBody>
                    <a:bodyPr/>
                    <a:lstStyle/>
                    <a:p>
                      <a:endParaRPr lang="ru-RU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8327" marR="58327" marT="29163" marB="29163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900430" algn="just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Литературная викторина «В гостях у сказки».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Беседа: «Русские народные праздники: какой из народных праздников тебе нравится больше и почему?». 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Рассматривание с детьми тематических альбомов по календарно-обрядовым праздникам «Святки», «Масленица», «Пасха», «Праздник жаворонков» и экспонатов мини музея «Русские народные промыслы», макета «Русская изба».     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900430" algn="just" fontAlgn="base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Диагностическая беседа с детьми.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27" marR="58327" marT="29163" marB="29163" anchor="b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 marL="55993" marR="55993" marT="27997" marB="27997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24575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97225"/>
            <a:ext cx="8596668" cy="6364940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sz="2100" b="1" dirty="0">
                <a:solidFill>
                  <a:schemeClr val="accent1"/>
                </a:solidFill>
              </a:rPr>
              <a:t>Результаты реализации </a:t>
            </a:r>
            <a:r>
              <a:rPr lang="ru-RU" sz="2100" b="1" dirty="0" smtClean="0">
                <a:solidFill>
                  <a:schemeClr val="accent1"/>
                </a:solidFill>
              </a:rPr>
              <a:t>проекта</a:t>
            </a:r>
            <a:r>
              <a:rPr lang="ru-RU" sz="2100" dirty="0" smtClean="0">
                <a:solidFill>
                  <a:schemeClr val="accent1"/>
                </a:solidFill>
              </a:rPr>
              <a:t>.</a:t>
            </a:r>
            <a:endParaRPr lang="ru-RU" sz="2100" dirty="0">
              <a:solidFill>
                <a:schemeClr val="accent1"/>
              </a:solidFill>
            </a:endParaRPr>
          </a:p>
          <a:p>
            <a:endParaRPr lang="ru-RU" dirty="0"/>
          </a:p>
          <a:p>
            <a:pPr marL="0" indent="0">
              <a:buNone/>
            </a:pPr>
            <a:r>
              <a:rPr lang="ru-RU" dirty="0"/>
              <a:t>По окончанию проекта по приобщению дошкольников к истокам русской народной культуры цель достигнута, задачи выполнены. У детей пополнились знания о народных и семейных традициях, о культуре и быте русского народа. Наблюдения и анализ реализации проекта показали, что у детей сформированы нравственные качества. Дети стали больше проявлять интерес к предметам быта и произведениям народного творчества; в самостоятельной деятельности по интересам стали использовать полюбившиеся народные игры, в речи употреблять устный народный фольклор, использовать народные считалки.</a:t>
            </a:r>
          </a:p>
          <a:p>
            <a:pPr marL="0" indent="0">
              <a:buNone/>
            </a:pPr>
            <a:r>
              <a:rPr lang="ru-RU" dirty="0"/>
              <a:t>Успеху педагогического процесса способствовало активное взаимодействие </a:t>
            </a:r>
            <a:r>
              <a:rPr lang="ru-RU" dirty="0" smtClean="0"/>
              <a:t>с родителями </a:t>
            </a:r>
            <a:r>
              <a:rPr lang="ru-RU" dirty="0"/>
              <a:t>в создании предметно – пространственной среды на основе традиций русской культуры и родительская помощь в организации этапов проведения проекта.</a:t>
            </a:r>
          </a:p>
          <a:p>
            <a:pPr marL="0" indent="0">
              <a:buNone/>
            </a:pPr>
            <a:r>
              <a:rPr lang="ru-RU" dirty="0"/>
              <a:t>В дальнейшем следует продолжать, расширять и совершенствовать работу в данном направлении. Только так, через интерес к русским народным традициям мы научим наше будущее поколение знать свою историю, любить свой дом, свою Родину.  </a:t>
            </a:r>
          </a:p>
          <a:p>
            <a:endParaRPr lang="ru-RU" dirty="0"/>
          </a:p>
          <a:p>
            <a:pPr algn="ctr"/>
            <a:endParaRPr lang="ru-RU" sz="2100" dirty="0">
              <a:solidFill>
                <a:schemeClr val="accent1"/>
              </a:solidFill>
            </a:endParaRPr>
          </a:p>
          <a:p>
            <a:pPr marL="0" indent="0" algn="ctr">
              <a:buNone/>
            </a:pPr>
            <a:r>
              <a:rPr lang="ru-RU" sz="2100" b="1" dirty="0">
                <a:solidFill>
                  <a:schemeClr val="accent1"/>
                </a:solidFill>
              </a:rPr>
              <a:t>Практическая значимость </a:t>
            </a:r>
            <a:r>
              <a:rPr lang="ru-RU" sz="2100" b="1" dirty="0" smtClean="0">
                <a:solidFill>
                  <a:schemeClr val="accent1"/>
                </a:solidFill>
              </a:rPr>
              <a:t>проекта.</a:t>
            </a:r>
            <a:endParaRPr lang="ru-RU" sz="2100" b="1" dirty="0">
              <a:solidFill>
                <a:schemeClr val="accent1"/>
              </a:solidFill>
            </a:endParaRPr>
          </a:p>
          <a:p>
            <a:endParaRPr lang="ru-RU" b="1" dirty="0"/>
          </a:p>
          <a:p>
            <a:pPr marL="0" indent="0">
              <a:buNone/>
            </a:pPr>
            <a:r>
              <a:rPr lang="ru-RU" dirty="0" smtClean="0"/>
              <a:t>Наша </a:t>
            </a:r>
            <a:r>
              <a:rPr lang="ru-RU" dirty="0"/>
              <a:t>задача — всеми доступными методами стимулировать различную инициативу, направленную на устранение духовно – нравственных проблем. Поэтому возникает необходимость, во-первых, в создании системы для полноценного развития личности и духовно – нравственного воспитания ребёнка, во-вторых, необходимо с первых лет воспитания и обучения закладывать у детей такие качества, которые бы дали им возможность в дальнейшем активно строить свою жизнь.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137422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34472"/>
            <a:ext cx="8596668" cy="690282"/>
          </a:xfrm>
        </p:spPr>
        <p:txBody>
          <a:bodyPr>
            <a:normAutofit/>
          </a:bodyPr>
          <a:lstStyle/>
          <a:p>
            <a:pPr algn="ctr"/>
            <a:r>
              <a:rPr lang="ru-RU" b="1" i="1" dirty="0" smtClean="0"/>
              <a:t>НОД «Медовый спас»</a:t>
            </a:r>
            <a:endParaRPr lang="ru-RU" b="1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95244">
            <a:off x="257328" y="1008751"/>
            <a:ext cx="2911077" cy="388143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1645" y="2102226"/>
            <a:ext cx="3432361" cy="45764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630214">
            <a:off x="7025745" y="1494614"/>
            <a:ext cx="4496513" cy="3372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73540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635" y="258792"/>
            <a:ext cx="12051105" cy="646982"/>
          </a:xfrm>
        </p:spPr>
        <p:txBody>
          <a:bodyPr>
            <a:normAutofit fontScale="90000"/>
          </a:bodyPr>
          <a:lstStyle/>
          <a:p>
            <a:r>
              <a:rPr lang="ru-RU" dirty="0"/>
              <a:t> </a:t>
            </a:r>
            <a:r>
              <a:rPr lang="ru-RU" dirty="0" smtClean="0"/>
              <a:t>        </a:t>
            </a:r>
            <a:r>
              <a:rPr lang="ru-RU" b="1" dirty="0" smtClean="0"/>
              <a:t>Результаты </a:t>
            </a:r>
            <a:r>
              <a:rPr lang="ru-RU" b="1" dirty="0"/>
              <a:t>анкетирования </a:t>
            </a:r>
            <a:r>
              <a:rPr lang="ru-RU" b="1" dirty="0" smtClean="0"/>
              <a:t>родителей.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2000" b="1" i="1" dirty="0" smtClean="0">
                <a:solidFill>
                  <a:schemeClr val="tx1"/>
                </a:solidFill>
              </a:rPr>
              <a:t>Приняли </a:t>
            </a:r>
            <a:r>
              <a:rPr lang="ru-RU" sz="2000" b="1" i="1" dirty="0">
                <a:solidFill>
                  <a:schemeClr val="tx1"/>
                </a:solidFill>
              </a:rPr>
              <a:t>участие - 17 человек						</a:t>
            </a:r>
            <a:r>
              <a:rPr lang="ru-RU" sz="2000" b="1" i="1" dirty="0" smtClean="0">
                <a:solidFill>
                  <a:schemeClr val="tx1"/>
                </a:solidFill>
              </a:rPr>
              <a:t/>
            </a:r>
            <a:br>
              <a:rPr lang="ru-RU" sz="2000" b="1" i="1" dirty="0" smtClean="0">
                <a:solidFill>
                  <a:schemeClr val="tx1"/>
                </a:solidFill>
              </a:rPr>
            </a:br>
            <a:r>
              <a:rPr lang="ru-RU" sz="2000" b="1" i="1" dirty="0" smtClean="0">
                <a:solidFill>
                  <a:schemeClr val="tx1"/>
                </a:solidFill>
              </a:rPr>
              <a:t> Срок </a:t>
            </a:r>
            <a:r>
              <a:rPr lang="ru-RU" sz="2000" b="1" i="1" dirty="0">
                <a:solidFill>
                  <a:schemeClr val="tx1"/>
                </a:solidFill>
              </a:rPr>
              <a:t>- сентябрь 2020 год	</a:t>
            </a:r>
            <a:r>
              <a:rPr lang="ru-RU" sz="2000" dirty="0">
                <a:solidFill>
                  <a:schemeClr val="tx1"/>
                </a:solidFill>
              </a:rPr>
              <a:t>	</a:t>
            </a:r>
            <a:r>
              <a:rPr lang="ru-RU" dirty="0">
                <a:solidFill>
                  <a:schemeClr val="tx1"/>
                </a:solidFill>
              </a:rPr>
              <a:t>					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						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95509" y="1466559"/>
            <a:ext cx="4578493" cy="275563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38" y="2412940"/>
            <a:ext cx="4252823" cy="356139"/>
          </a:xfrm>
          <a:prstGeom prst="rect">
            <a:avLst/>
          </a:prstGeom>
          <a:noFill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637" y="2954107"/>
            <a:ext cx="4252823" cy="34981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636" y="3488945"/>
            <a:ext cx="4252823" cy="54821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635" y="4222190"/>
            <a:ext cx="4252823" cy="33255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635" y="4757029"/>
            <a:ext cx="4252823" cy="34118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635" y="5300493"/>
            <a:ext cx="4252823" cy="357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37000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98612"/>
            <a:ext cx="8596668" cy="59167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/>
              <a:t>НОД «Яблочный спас»</a:t>
            </a:r>
            <a:endParaRPr lang="ru-RU" b="1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5668" y="860611"/>
            <a:ext cx="3938155" cy="470637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053" y="1987951"/>
            <a:ext cx="3495979" cy="4661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43354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340" y="448331"/>
            <a:ext cx="3812649" cy="508353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3754" y="1337235"/>
            <a:ext cx="3817844" cy="5090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89508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125506"/>
            <a:ext cx="11271607" cy="77096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«</a:t>
            </a:r>
            <a:r>
              <a:rPr lang="ru-RU" b="1" i="1" dirty="0" smtClean="0"/>
              <a:t>Зажин первого снопа»</a:t>
            </a:r>
            <a:endParaRPr lang="ru-RU" b="1" i="1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6804" y="2069200"/>
            <a:ext cx="3509063" cy="4678752"/>
          </a:xfr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20794">
            <a:off x="7998523" y="869365"/>
            <a:ext cx="3792071" cy="505609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412217">
            <a:off x="217006" y="851573"/>
            <a:ext cx="3751731" cy="5002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45361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60736">
            <a:off x="275695" y="359786"/>
            <a:ext cx="3660321" cy="4880429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4166">
            <a:off x="8215940" y="317198"/>
            <a:ext cx="3623983" cy="488042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5173" y="1574159"/>
            <a:ext cx="3859307" cy="51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31295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134471"/>
            <a:ext cx="10659034" cy="62752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/>
              <a:t>Праздник «Сергий Капустник-Курятник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8668" y="812212"/>
            <a:ext cx="3167614" cy="237571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8667" y="3318330"/>
            <a:ext cx="3167614" cy="34589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24048">
            <a:off x="7243248" y="1515035"/>
            <a:ext cx="3247465" cy="39961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21132">
            <a:off x="129448" y="1531300"/>
            <a:ext cx="3069024" cy="399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4354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329" y="107576"/>
            <a:ext cx="9520517" cy="71717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</a:t>
            </a:r>
            <a:r>
              <a:rPr lang="ru-RU" b="1" i="1" dirty="0" smtClean="0"/>
              <a:t>Праздник «На Кузьму, Кузьму-Демьяну»</a:t>
            </a:r>
            <a:endParaRPr lang="ru-RU" b="1" i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8989" y="824753"/>
            <a:ext cx="4341446" cy="298524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329" y="3629890"/>
            <a:ext cx="4446495" cy="2988779"/>
          </a:xfrm>
          <a:prstGeom prst="rect">
            <a:avLst/>
          </a:prstGeom>
        </p:spPr>
      </p:pic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0273" y="3629890"/>
            <a:ext cx="4250573" cy="2985247"/>
          </a:xfrm>
        </p:spPr>
      </p:pic>
    </p:spTree>
    <p:extLst>
      <p:ext uri="{BB962C8B-B14F-4D97-AF65-F5344CB8AC3E}">
        <p14:creationId xmlns:p14="http://schemas.microsoft.com/office/powerpoint/2010/main" val="181518533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444" y="231187"/>
            <a:ext cx="3929191" cy="523892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0084" y="2447365"/>
            <a:ext cx="6621866" cy="4177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42492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2753"/>
            <a:ext cx="8596668" cy="54684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     </a:t>
            </a:r>
            <a:r>
              <a:rPr lang="ru-RU" b="1" i="1" dirty="0" smtClean="0"/>
              <a:t>НОД «Коляда»</a:t>
            </a:r>
            <a:endParaRPr lang="ru-RU" b="1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" y="609600"/>
            <a:ext cx="2911077" cy="388143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3473" y="2653551"/>
            <a:ext cx="3079237" cy="4105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74531" y="609599"/>
            <a:ext cx="2994720" cy="388143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11072" y="2653550"/>
            <a:ext cx="3073160" cy="4105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53480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542"/>
            <a:ext cx="11994776" cy="681318"/>
          </a:xfrm>
        </p:spPr>
        <p:txBody>
          <a:bodyPr/>
          <a:lstStyle/>
          <a:p>
            <a:r>
              <a:rPr lang="ru-RU" b="1" i="1" dirty="0" smtClean="0"/>
              <a:t>НОД «Раз в крещенский вечерок девушки…»</a:t>
            </a:r>
            <a:endParaRPr lang="ru-RU" b="1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940" y="1750374"/>
            <a:ext cx="3669215" cy="489228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2768" y="797860"/>
            <a:ext cx="4249271" cy="5665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41161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409916">
            <a:off x="606949" y="907964"/>
            <a:ext cx="4225026" cy="563336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4091">
            <a:off x="5506326" y="315133"/>
            <a:ext cx="4291004" cy="572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80779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2143"/>
            <a:ext cx="11973464" cy="118181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</a:t>
            </a:r>
            <a:r>
              <a:rPr lang="ru-RU" b="1" dirty="0" smtClean="0"/>
              <a:t>Результаты </a:t>
            </a:r>
            <a:r>
              <a:rPr lang="ru-RU" b="1" dirty="0"/>
              <a:t>диагностики </a:t>
            </a:r>
            <a:r>
              <a:rPr lang="ru-RU" b="1" dirty="0" smtClean="0"/>
              <a:t>детей.</a:t>
            </a:r>
            <a:r>
              <a:rPr lang="ru-RU" dirty="0"/>
              <a:t>	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					</a:t>
            </a:r>
            <a:br>
              <a:rPr lang="ru-RU" dirty="0"/>
            </a:br>
            <a:r>
              <a:rPr lang="ru-RU" sz="2000" b="1" i="1" dirty="0">
                <a:solidFill>
                  <a:schemeClr val="tx1"/>
                </a:solidFill>
              </a:rPr>
              <a:t>Приняли участие - 13 человек							</a:t>
            </a:r>
            <a:br>
              <a:rPr lang="ru-RU" sz="2000" b="1" i="1" dirty="0">
                <a:solidFill>
                  <a:schemeClr val="tx1"/>
                </a:solidFill>
              </a:rPr>
            </a:br>
            <a:r>
              <a:rPr lang="ru-RU" sz="2000" b="1" i="1" dirty="0">
                <a:solidFill>
                  <a:schemeClr val="tx1"/>
                </a:solidFill>
              </a:rPr>
              <a:t>Срок - сентябрь 2020 год	</a:t>
            </a:r>
            <a:r>
              <a:rPr lang="ru-RU" sz="2000" dirty="0">
                <a:solidFill>
                  <a:schemeClr val="tx1"/>
                </a:solidFill>
              </a:rPr>
              <a:t>						</a:t>
            </a:r>
            <a:br>
              <a:rPr lang="ru-RU" sz="2000" dirty="0">
                <a:solidFill>
                  <a:schemeClr val="tx1"/>
                </a:solidFill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72378" y="1082648"/>
            <a:ext cx="4389500" cy="275563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77" y="2281246"/>
            <a:ext cx="4489201" cy="35843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176" y="2798831"/>
            <a:ext cx="4489201" cy="3411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175" y="3329590"/>
            <a:ext cx="4489201" cy="29737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174" y="3829922"/>
            <a:ext cx="4489201" cy="31463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173" y="4347507"/>
            <a:ext cx="4489201" cy="327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51327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435" y="152400"/>
            <a:ext cx="9130567" cy="654424"/>
          </a:xfrm>
        </p:spPr>
        <p:txBody>
          <a:bodyPr/>
          <a:lstStyle/>
          <a:p>
            <a:pPr algn="ctr"/>
            <a:r>
              <a:rPr lang="ru-RU" b="1" i="1" dirty="0" smtClean="0"/>
              <a:t>Праздник «Спиридон-Солнцеворот»</a:t>
            </a:r>
            <a:endParaRPr lang="ru-RU" b="1" i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2071" y="1075859"/>
            <a:ext cx="3429071" cy="457209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7481" y="1434352"/>
            <a:ext cx="3872754" cy="5163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47236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339" y="546941"/>
            <a:ext cx="3758861" cy="5011816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4133" y="1586752"/>
            <a:ext cx="3637499" cy="4849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29198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71" y="143435"/>
            <a:ext cx="9139531" cy="699247"/>
          </a:xfrm>
        </p:spPr>
        <p:txBody>
          <a:bodyPr/>
          <a:lstStyle/>
          <a:p>
            <a:pPr algn="ctr"/>
            <a:r>
              <a:rPr lang="ru-RU" b="1" i="1" dirty="0" smtClean="0"/>
              <a:t>Праздник-развлечение «Сретенье»</a:t>
            </a:r>
            <a:endParaRPr lang="ru-RU" b="1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354" y="1613742"/>
            <a:ext cx="3830579" cy="510744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6203" y="842682"/>
            <a:ext cx="4061012" cy="5414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08027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951" y="313859"/>
            <a:ext cx="4009873" cy="534649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6532" y="1004046"/>
            <a:ext cx="4134971" cy="5513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86946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717" y="179294"/>
            <a:ext cx="9825317" cy="1290918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Презентация поделок «Сельскохозяйственная техника на полях </a:t>
            </a:r>
            <a:r>
              <a:rPr lang="ru-RU" b="1" i="1" dirty="0" err="1" smtClean="0"/>
              <a:t>Санчурского</a:t>
            </a:r>
            <a:r>
              <a:rPr lang="ru-RU" b="1" i="1" dirty="0" smtClean="0"/>
              <a:t> района»</a:t>
            </a:r>
            <a:endParaRPr lang="ru-RU" b="1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080" y="1281954"/>
            <a:ext cx="3229944" cy="430659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6651" y="2348753"/>
            <a:ext cx="3281084" cy="43747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4362" y="1281954"/>
            <a:ext cx="3348317" cy="4306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66128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96222">
            <a:off x="268253" y="433784"/>
            <a:ext cx="3229944" cy="430659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5905" y="1631576"/>
            <a:ext cx="3543299" cy="47243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84776">
            <a:off x="7791122" y="394831"/>
            <a:ext cx="3455894" cy="4383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27625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83920">
            <a:off x="8031716" y="376654"/>
            <a:ext cx="3347776" cy="459121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66225">
            <a:off x="372534" y="422187"/>
            <a:ext cx="3419965" cy="455995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3519" y="2335594"/>
            <a:ext cx="3264732" cy="435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5787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7378" y="2402635"/>
            <a:ext cx="3432243" cy="415953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52149">
            <a:off x="7607556" y="436444"/>
            <a:ext cx="3413131" cy="478355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79053">
            <a:off x="290810" y="373673"/>
            <a:ext cx="3248415" cy="4957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04191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07576"/>
            <a:ext cx="9274002" cy="806824"/>
          </a:xfrm>
        </p:spPr>
        <p:txBody>
          <a:bodyPr/>
          <a:lstStyle/>
          <a:p>
            <a:pPr algn="ctr"/>
            <a:r>
              <a:rPr lang="ru-RU" dirty="0" smtClean="0"/>
              <a:t>           </a:t>
            </a:r>
            <a:r>
              <a:rPr lang="ru-RU" b="1" i="1" dirty="0" smtClean="0"/>
              <a:t>Музей «Бабушкина светёлка»</a:t>
            </a:r>
            <a:endParaRPr lang="ru-RU" b="1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2185" y="2877810"/>
            <a:ext cx="2911077" cy="3881437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265" y="914400"/>
            <a:ext cx="3785347" cy="504712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2944" y="914400"/>
            <a:ext cx="3825689" cy="5047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83654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3259352" cy="351416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5725" y="0"/>
            <a:ext cx="2763428" cy="351416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12776"/>
            <a:ext cx="3259352" cy="324522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7736" y="3612776"/>
            <a:ext cx="3179605" cy="324522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7736" y="0"/>
            <a:ext cx="3179605" cy="351416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5725" y="3630704"/>
            <a:ext cx="2763428" cy="322729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7537" y="3630704"/>
            <a:ext cx="2754463" cy="322729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7537" y="-1"/>
            <a:ext cx="2754463" cy="3514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05067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07036"/>
            <a:ext cx="8596668" cy="6530194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r>
              <a:rPr lang="ru-RU" sz="5800" b="1" dirty="0">
                <a:solidFill>
                  <a:schemeClr val="accent1"/>
                </a:solidFill>
              </a:rPr>
              <a:t>Введение.</a:t>
            </a:r>
          </a:p>
          <a:p>
            <a:pPr marL="0" indent="0" algn="ctr">
              <a:buNone/>
            </a:pPr>
            <a:endParaRPr lang="ru-RU" sz="3200" dirty="0">
              <a:solidFill>
                <a:schemeClr val="accent1"/>
              </a:solidFill>
            </a:endParaRPr>
          </a:p>
          <a:p>
            <a:pPr marL="0" indent="0" algn="ctr">
              <a:buNone/>
            </a:pPr>
            <a:r>
              <a:rPr lang="ru-RU" sz="3200" dirty="0">
                <a:solidFill>
                  <a:schemeClr val="tx1"/>
                </a:solidFill>
              </a:rPr>
              <a:t>               Дошкольный возраст — наиболее оптимальный период становления личности, где закладываются базовые системы ценностей, формируется мировоззрение, национальное самосознание. Потенциал детей дошкольного возраста уникален, именно в этом возрасте дошкольник воспринимает окружающую его действительность эмоционально, приобретая чувство привязанности к месту, где родился и живет, чувство восхищения культурой своего народа, гордостью за свою страну.</a:t>
            </a:r>
          </a:p>
          <a:p>
            <a:pPr marL="0" indent="0" algn="ctr">
              <a:buNone/>
            </a:pPr>
            <a:r>
              <a:rPr lang="ru-RU" sz="3200" dirty="0">
                <a:solidFill>
                  <a:schemeClr val="tx1"/>
                </a:solidFill>
              </a:rPr>
              <a:t>   Проект «Это русская сторонка…» по расширению представлений детей группы о быте, культуре и традициях вятского народа на основе народных календарно-обрядовых праздников направлен на создание системы работы с детьми и родителями и обогащение развивающей предметно – пространственной среды, способствующей нравственно-патриотическому и художественно–эстетическое воспитание детей, их духовному и интеллектуальному росту, развитию творческих способностей.  </a:t>
            </a:r>
          </a:p>
          <a:p>
            <a:pPr marL="0" indent="0" algn="ctr">
              <a:buNone/>
            </a:pPr>
            <a:r>
              <a:rPr lang="ru-RU" sz="3200" dirty="0">
                <a:solidFill>
                  <a:schemeClr val="tx1"/>
                </a:solidFill>
              </a:rPr>
              <a:t>   Мероприятия, предусмотренные проектом, распределены в определенной последовательности, в основе которой заложены народные календарно – обрядовые праздники и календарно – тематический план ДОО. </a:t>
            </a:r>
          </a:p>
          <a:p>
            <a:pPr marL="0" indent="0" algn="ctr">
              <a:buNone/>
            </a:pPr>
            <a:r>
              <a:rPr lang="ru-RU" sz="3200" dirty="0">
                <a:solidFill>
                  <a:schemeClr val="tx1"/>
                </a:solidFill>
              </a:rPr>
              <a:t>   Проект предусматривает ознакомление дошкольников с народными промыслами Вятки, с обычаями, традициями, трудом русского народа по народному календарю, произведениями устного народного творчества, народной музыкой, народными подвижными и хороводными играми. </a:t>
            </a:r>
          </a:p>
          <a:p>
            <a:pPr marL="0" indent="0" algn="ctr">
              <a:buNone/>
            </a:pPr>
            <a:r>
              <a:rPr lang="ru-RU" sz="3200" dirty="0">
                <a:solidFill>
                  <a:schemeClr val="tx1"/>
                </a:solidFill>
              </a:rPr>
              <a:t>   Проект рассчитан на детей 4 — 7 лет.</a:t>
            </a:r>
          </a:p>
          <a:p>
            <a:pPr marL="0" indent="0" algn="ctr">
              <a:buNone/>
            </a:pPr>
            <a:endParaRPr lang="ru-RU" sz="32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8188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7753" y="2046894"/>
            <a:ext cx="3413206" cy="455094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32203">
            <a:off x="8139316" y="374855"/>
            <a:ext cx="3664324" cy="520777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415676">
            <a:off x="296956" y="277905"/>
            <a:ext cx="3926542" cy="523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9466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7244" y="134424"/>
            <a:ext cx="2911077" cy="405204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9006" y="2689366"/>
            <a:ext cx="3012141" cy="40161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4418" y="2689366"/>
            <a:ext cx="2965041" cy="401618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74" y="134424"/>
            <a:ext cx="3039035" cy="4052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10800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3305" y="0"/>
            <a:ext cx="2978017" cy="346037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7984" y="1"/>
            <a:ext cx="3058697" cy="34603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30707"/>
            <a:ext cx="2965076" cy="32272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7984" y="3630707"/>
            <a:ext cx="3058697" cy="322729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2958353" cy="34603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3305" y="3630707"/>
            <a:ext cx="2978017" cy="322729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47947" y="3630706"/>
            <a:ext cx="2844053" cy="322729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47946" y="-1"/>
            <a:ext cx="2844054" cy="346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06178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80682"/>
            <a:ext cx="9121602" cy="654424"/>
          </a:xfrm>
        </p:spPr>
        <p:txBody>
          <a:bodyPr>
            <a:normAutofit fontScale="90000"/>
          </a:bodyPr>
          <a:lstStyle/>
          <a:p>
            <a:r>
              <a:rPr lang="ru-RU" dirty="0"/>
              <a:t> </a:t>
            </a:r>
            <a:r>
              <a:rPr lang="ru-RU" dirty="0" smtClean="0"/>
              <a:t>    </a:t>
            </a:r>
            <a:r>
              <a:rPr lang="ru-RU" b="1" i="1" dirty="0" smtClean="0"/>
              <a:t>Результаты </a:t>
            </a:r>
            <a:r>
              <a:rPr lang="ru-RU" b="1" i="1" dirty="0"/>
              <a:t>анкетирования </a:t>
            </a:r>
            <a:r>
              <a:rPr lang="ru-RU" b="1" i="1" dirty="0" smtClean="0"/>
              <a:t>родителей</a:t>
            </a:r>
            <a:r>
              <a:rPr lang="ru-RU" dirty="0" smtClean="0"/>
              <a:t>.</a:t>
            </a:r>
            <a:r>
              <a:rPr lang="ru-RU" dirty="0"/>
              <a:t>							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753" y="421340"/>
            <a:ext cx="8996096" cy="1560248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b="1" i="1" dirty="0"/>
              <a:t>Приняли участие - 17 </a:t>
            </a:r>
            <a:r>
              <a:rPr lang="ru-RU" b="1" i="1" dirty="0" smtClean="0"/>
              <a:t>человек.</a:t>
            </a:r>
            <a:r>
              <a:rPr lang="ru-RU" b="1" i="1" dirty="0"/>
              <a:t>							</a:t>
            </a:r>
            <a:endParaRPr lang="ru-RU" b="1" i="1" dirty="0" smtClean="0"/>
          </a:p>
          <a:p>
            <a:pPr marL="0" indent="0">
              <a:buNone/>
            </a:pPr>
            <a:r>
              <a:rPr lang="ru-RU" b="1" i="1" dirty="0" smtClean="0"/>
              <a:t>Срок </a:t>
            </a:r>
            <a:r>
              <a:rPr lang="ru-RU" b="1" i="1" dirty="0"/>
              <a:t>- апрель 2021 </a:t>
            </a:r>
            <a:r>
              <a:rPr lang="ru-RU" b="1" i="1" dirty="0" smtClean="0"/>
              <a:t>год.</a:t>
            </a:r>
            <a:r>
              <a:rPr lang="ru-RU" b="1" i="1" dirty="0"/>
              <a:t>	</a:t>
            </a:r>
            <a:r>
              <a:rPr lang="ru-RU" dirty="0"/>
              <a:t>						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8812" y="1120908"/>
            <a:ext cx="4618645" cy="27871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53" y="1667823"/>
            <a:ext cx="4810800" cy="31376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753" y="2064315"/>
            <a:ext cx="4810800" cy="29688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753" y="2443928"/>
            <a:ext cx="4810800" cy="51203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753" y="3105947"/>
            <a:ext cx="4810800" cy="36860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753" y="3663294"/>
            <a:ext cx="4810800" cy="34393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753" y="4129784"/>
            <a:ext cx="4810800" cy="376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30872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612" y="107576"/>
            <a:ext cx="12093388" cy="52891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/>
              <a:t>Результаты диагностики </a:t>
            </a:r>
            <a:r>
              <a:rPr lang="ru-RU" b="1" i="1" dirty="0" smtClean="0"/>
              <a:t>детей.</a:t>
            </a:r>
            <a:r>
              <a:rPr lang="ru-RU" dirty="0"/>
              <a:t>					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8612" y="1013011"/>
            <a:ext cx="9175390" cy="878541"/>
          </a:xfrm>
        </p:spPr>
        <p:txBody>
          <a:bodyPr/>
          <a:lstStyle/>
          <a:p>
            <a:pPr marL="0" indent="0">
              <a:buNone/>
            </a:pPr>
            <a:r>
              <a:rPr lang="ru-RU" b="1" i="1" dirty="0"/>
              <a:t>Приняли участие - 13 человек							</a:t>
            </a:r>
          </a:p>
          <a:p>
            <a:pPr marL="0" indent="0">
              <a:buNone/>
            </a:pPr>
            <a:r>
              <a:rPr lang="ru-RU" b="1" i="1" dirty="0"/>
              <a:t>Срок - апрель 2021 год		</a:t>
            </a:r>
            <a:r>
              <a:rPr lang="ru-RU" dirty="0"/>
              <a:t>					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5184" y="1428137"/>
            <a:ext cx="4389500" cy="275563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12" y="1992022"/>
            <a:ext cx="4697506" cy="33880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611" y="2431294"/>
            <a:ext cx="4697507" cy="37465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610" y="2931617"/>
            <a:ext cx="4697507" cy="32257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609" y="3415185"/>
            <a:ext cx="4697507" cy="27116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608" y="3863420"/>
            <a:ext cx="4697507" cy="323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52329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645459"/>
            <a:ext cx="8596668" cy="5395903"/>
          </a:xfrm>
        </p:spPr>
        <p:txBody>
          <a:bodyPr>
            <a:normAutofit/>
          </a:bodyPr>
          <a:lstStyle/>
          <a:p>
            <a:pPr algn="ctr"/>
            <a:r>
              <a:rPr lang="ru-RU" sz="8000" dirty="0" smtClean="0">
                <a:solidFill>
                  <a:srgbClr val="FFC000"/>
                </a:solidFill>
              </a:rPr>
              <a:t>СПАСИБО ЗА ВНИМАНИЕ !!!</a:t>
            </a:r>
            <a:endParaRPr lang="ru-RU" sz="8000" dirty="0">
              <a:solidFill>
                <a:srgbClr val="FFC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7083" y="3158319"/>
            <a:ext cx="5654154" cy="3533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85799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4453" y="189781"/>
            <a:ext cx="8799549" cy="7116792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sz="5100" dirty="0" smtClean="0">
                <a:solidFill>
                  <a:schemeClr val="accent1"/>
                </a:solidFill>
              </a:rPr>
              <a:t>            </a:t>
            </a:r>
            <a:r>
              <a:rPr lang="ru-RU" sz="5100" b="1" dirty="0" smtClean="0">
                <a:solidFill>
                  <a:schemeClr val="accent1"/>
                </a:solidFill>
              </a:rPr>
              <a:t>Актуальность.</a:t>
            </a:r>
          </a:p>
          <a:p>
            <a:pPr marL="0" indent="0" algn="ctr">
              <a:buNone/>
            </a:pPr>
            <a:endParaRPr lang="ru-RU" dirty="0"/>
          </a:p>
          <a:p>
            <a:r>
              <a:rPr lang="ru-RU" sz="1900" dirty="0"/>
              <a:t>               В федеральном государственном образовательном стандарте дошкольного образования определены основные направления по образовательной области «Познавательное развитие» и одно из них – «формирование представлений о социокультурных ценностях нашего народа, об отечественных традициях и праздниках…» (ФГОС ДО п. 2.6.) </a:t>
            </a:r>
          </a:p>
          <a:p>
            <a:r>
              <a:rPr lang="ru-RU" sz="1900" dirty="0"/>
              <a:t>   Считаю, что знакомство дошкольников с народными календарно-обрядовыми праздниками Вятской стороны может стать основой для приобщения детей к народной культуре, традициям и ценностям.</a:t>
            </a:r>
          </a:p>
          <a:p>
            <a:r>
              <a:rPr lang="ru-RU" sz="1900" dirty="0"/>
              <a:t>   Народные игры – неотъемлемая часть любого обрядового праздника — являются традиционным средством народной педагогики. Испокон веков в них отражался образ жизни людей, их быт, труд, представления о честности и мужестве.</a:t>
            </a:r>
          </a:p>
          <a:p>
            <a:r>
              <a:rPr lang="ru-RU" sz="1900" dirty="0"/>
              <a:t>   Декоративно-прикладное искусство органично вошло в современный быт и продолжает развиваться, сохраняя национальные традиции в целостности.</a:t>
            </a:r>
          </a:p>
          <a:p>
            <a:r>
              <a:rPr lang="ru-RU" sz="1900" dirty="0"/>
              <a:t>   В содержании обрядов и праздников фокусируются накопленные веками тончайшие наблюдения за характерными особенностями времен года, погодными изменениями, поведением птиц, насекомых, растений. Причем эти наблюдения непосредственно связаны с трудом и различными сторонами общественной жизни человека во всей их целостности и многообразии. </a:t>
            </a:r>
          </a:p>
          <a:p>
            <a:r>
              <a:rPr lang="ru-RU" sz="1900" dirty="0"/>
              <a:t>   Знакомство с календарно-обрядовыми праздниками - это еще и знакомство с историей Вятского народа, т. к. дает представление о том, как жили люди на Вятке, чем они занимались, как трудились, о чем мечтали, рассказывали и пели, что передавали своим детям и внукам. Без знания исторических корней своего народа, трудно реализовать и такую неотъемлемую часть воспитания дошкольников, как нравственность.</a:t>
            </a:r>
          </a:p>
          <a:p>
            <a:r>
              <a:rPr lang="ru-RU" sz="1900" dirty="0"/>
              <a:t>    В русском фольклоре, без которого невозможно представить какой — либо народный праздник, гуляние, ярмарку, особым образом сочетаются слово и музыкальный ритм, многовековой опыт народа и вера в благополучное будущее. В фольклоре метко оцениваются различные жизненные позиции, высмеиваются недостатки, восхваляются положительные качества людей, отражается уважительное отношение к труду, восхищение мастерством человеческих рук. </a:t>
            </a:r>
          </a:p>
          <a:p>
            <a:r>
              <a:rPr lang="ru-RU" sz="1900" dirty="0"/>
              <a:t>   Народные календарно – обрядовые праздники являются богатейшим источником познавательного, нравственного и эстетического развития детей. Ведь содержание праздников - это жизнь народа, человеческий опыт, просеянный через сито веков, духовный мир русского человека, его мысли, чувства, переживания.</a:t>
            </a:r>
          </a:p>
          <a:p>
            <a:r>
              <a:rPr lang="ru-RU" sz="1900" dirty="0"/>
              <a:t>   Старинная мудрость гласит: «Человек, не знающий своего прошлого, не знает ничего». Потому что без знания своих корней, традиций, культуры своего народа нельзя воспитать полноценного человека, любящего своих родителей, свой дом, свою страну, с уважением относящегося к другим народам. Не случайно академик Д. С. Лихачев говорил: «Воспитание любви к родному краю, к родной культуре, к родному городу, к родной речи – задача первостепенной важности, и нет необходимости - это доказывать».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686389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81155"/>
            <a:ext cx="8596668" cy="6495690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chemeClr val="accent1"/>
                </a:solidFill>
              </a:rPr>
              <a:t>ПРОБЛЕМА</a:t>
            </a:r>
            <a:r>
              <a:rPr lang="ru-RU" sz="2800" dirty="0" smtClean="0">
                <a:solidFill>
                  <a:schemeClr val="accent1"/>
                </a:solidFill>
              </a:rPr>
              <a:t>.</a:t>
            </a:r>
            <a:endParaRPr lang="ru-RU" sz="2800" dirty="0">
              <a:solidFill>
                <a:schemeClr val="accent1"/>
              </a:solidFill>
            </a:endParaRPr>
          </a:p>
          <a:p>
            <a:endParaRPr lang="ru-RU" dirty="0"/>
          </a:p>
          <a:p>
            <a:r>
              <a:rPr lang="ru-RU" dirty="0"/>
              <a:t>   Не секрет, что на сегодняшний день представления большинства выпускников детского сада о русской культуре отрывочны и поверхностны. Вчерашние дошкольники мало знакомы с народными традициями, праздниками и обрядами. Каковы истоки этой проблемы?</a:t>
            </a:r>
          </a:p>
          <a:p>
            <a:r>
              <a:rPr lang="ru-RU" dirty="0"/>
              <a:t>   Анализ имеющейся литературы показал, что в настоящее время выходит достаточно много методической литературы по приобщению детей к народной культуре. Однако подобрать программу с тщательно продуманной интеграцией работы по данной теме в образовательный процесс через разные виды детской деятельности, а также в процесс взаимодействия с семьями воспитанников очень сложно.</a:t>
            </a:r>
          </a:p>
          <a:p>
            <a:r>
              <a:rPr lang="ru-RU" dirty="0"/>
              <a:t>    Сложность возникает и в подборе методических пособий и дидактических игр.</a:t>
            </a:r>
          </a:p>
          <a:p>
            <a:r>
              <a:rPr lang="ru-RU" dirty="0"/>
              <a:t>    Кроме того, современные родители плохо знакомы с календарно-обрядовыми праздниками, обычаями и традициями, фольклором и декоративно – прикладным искусством русского народа, а особенно вятского народа, и в большинстве своем не осознают важности приобщения ребенка к культурному наследию прошлого.        В тоже время, необходимо отметить, что недостаточно разработана система педагогического просвещения родителей по данной проблеме.</a:t>
            </a:r>
          </a:p>
          <a:p>
            <a:r>
              <a:rPr lang="ru-RU" dirty="0"/>
              <a:t>    Да и мы, педагоги, сами испытываем дефицит знаний о традициях и обычаях русского народа. Нам самим необходимо проникнуться пониманием величия русской народной культуры и осознанием того огромного положительного влияния, которое оказывает она на формирование личности ребенка. </a:t>
            </a:r>
          </a:p>
          <a:p>
            <a:r>
              <a:rPr lang="ru-RU" dirty="0"/>
              <a:t>   Для того чтобы расширить представления детей о быте, культуре и традициях вятского народа был создан педагогический проект «Это русская сторонка…», где будут раскрыты обычаи и традиции вятского народа на основе календарно – обрядовых праздников. </a:t>
            </a:r>
          </a:p>
        </p:txBody>
      </p:sp>
    </p:spTree>
    <p:extLst>
      <p:ext uri="{BB962C8B-B14F-4D97-AF65-F5344CB8AC3E}">
        <p14:creationId xmlns:p14="http://schemas.microsoft.com/office/powerpoint/2010/main" val="129557858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94891"/>
            <a:ext cx="8880734" cy="6607834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2100" b="1" dirty="0">
                <a:solidFill>
                  <a:schemeClr val="accent1"/>
                </a:solidFill>
              </a:rPr>
              <a:t>Тип проекта</a:t>
            </a:r>
            <a:r>
              <a:rPr lang="ru-RU" sz="2100" b="1" dirty="0" smtClean="0">
                <a:solidFill>
                  <a:schemeClr val="accent1"/>
                </a:solidFill>
              </a:rPr>
              <a:t>.</a:t>
            </a:r>
            <a:endParaRPr lang="ru-RU" sz="2100" b="1" dirty="0">
              <a:solidFill>
                <a:schemeClr val="accent1"/>
              </a:solidFill>
            </a:endParaRPr>
          </a:p>
          <a:p>
            <a:r>
              <a:rPr lang="ru-RU" dirty="0"/>
              <a:t>Творчески - игровой.</a:t>
            </a:r>
          </a:p>
          <a:p>
            <a:r>
              <a:rPr lang="ru-RU" dirty="0"/>
              <a:t>По содержанию – интегрированный,</a:t>
            </a:r>
          </a:p>
          <a:p>
            <a:r>
              <a:rPr lang="ru-RU" dirty="0"/>
              <a:t>По продолжительности – долгосрочный (один учебный год),</a:t>
            </a:r>
          </a:p>
          <a:p>
            <a:r>
              <a:rPr lang="ru-RU" dirty="0"/>
              <a:t>По количеству участников – коллективный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pPr marL="0" indent="0" algn="ctr">
              <a:buNone/>
            </a:pPr>
            <a:r>
              <a:rPr lang="ru-RU" sz="2100" b="1" dirty="0" smtClean="0">
                <a:solidFill>
                  <a:schemeClr val="accent1"/>
                </a:solidFill>
              </a:rPr>
              <a:t>Сроки </a:t>
            </a:r>
            <a:r>
              <a:rPr lang="ru-RU" sz="2100" b="1" dirty="0">
                <a:solidFill>
                  <a:schemeClr val="accent1"/>
                </a:solidFill>
              </a:rPr>
              <a:t>реализации </a:t>
            </a:r>
            <a:r>
              <a:rPr lang="ru-RU" sz="2100" b="1" dirty="0" smtClean="0">
                <a:solidFill>
                  <a:schemeClr val="accent1"/>
                </a:solidFill>
              </a:rPr>
              <a:t>проекта.</a:t>
            </a:r>
            <a:endParaRPr lang="ru-RU" sz="2100" b="1" dirty="0">
              <a:solidFill>
                <a:schemeClr val="accent1"/>
              </a:solidFill>
            </a:endParaRPr>
          </a:p>
          <a:p>
            <a:r>
              <a:rPr lang="ru-RU" dirty="0"/>
              <a:t>  Реализация проекта рассчитана на 1 учебный год – с 1сентября 2020 года</a:t>
            </a:r>
          </a:p>
          <a:p>
            <a:r>
              <a:rPr lang="ru-RU" dirty="0"/>
              <a:t> по 10 июня 2021 года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pPr marL="0" indent="0" algn="ctr">
              <a:buNone/>
            </a:pPr>
            <a:r>
              <a:rPr lang="ru-RU" sz="2100" b="1" dirty="0" smtClean="0">
                <a:solidFill>
                  <a:schemeClr val="accent1"/>
                </a:solidFill>
              </a:rPr>
              <a:t>Участники проекта.</a:t>
            </a:r>
            <a:endParaRPr lang="ru-RU" b="1" dirty="0">
              <a:solidFill>
                <a:schemeClr val="accent1"/>
              </a:solidFill>
            </a:endParaRPr>
          </a:p>
          <a:p>
            <a:r>
              <a:rPr lang="ru-RU" dirty="0"/>
              <a:t>Дети разновозрастной группы, их родители, воспитатели и сотрудники детского сада, социум.</a:t>
            </a:r>
          </a:p>
          <a:p>
            <a:endParaRPr lang="ru-RU" dirty="0"/>
          </a:p>
          <a:p>
            <a:pPr marL="0" indent="0" algn="ctr">
              <a:buNone/>
            </a:pPr>
            <a:r>
              <a:rPr lang="ru-RU" sz="2100" b="1" dirty="0" smtClean="0">
                <a:solidFill>
                  <a:schemeClr val="accent1"/>
                </a:solidFill>
              </a:rPr>
              <a:t>Гипотеза.</a:t>
            </a:r>
            <a:endParaRPr lang="ru-RU" b="1" dirty="0">
              <a:solidFill>
                <a:schemeClr val="accent1"/>
              </a:solidFill>
            </a:endParaRPr>
          </a:p>
          <a:p>
            <a:r>
              <a:rPr lang="ru-RU" dirty="0"/>
              <a:t>              Соприкосновение с русскими народными традициями духовно обогащает ребёнка, способствует воспитанию гордости за свой народ. Приобщение к участию в народных праздниках и обрядах даёт детям возможность на практике познать культурно – исторический опыт своего народа. Реализация проекта позволит объединить усилия дошкольного образовательного учреждения и семьи в успешной социализации детей и формировании устойчивого интереса к народной культуре, её ценностям.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890105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7553" y="94891"/>
            <a:ext cx="8596668" cy="6696969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sz="2900" b="1" dirty="0">
                <a:solidFill>
                  <a:schemeClr val="accent1"/>
                </a:solidFill>
              </a:rPr>
              <a:t>Цель </a:t>
            </a:r>
            <a:r>
              <a:rPr lang="ru-RU" sz="2900" b="1" dirty="0" smtClean="0">
                <a:solidFill>
                  <a:schemeClr val="accent1"/>
                </a:solidFill>
              </a:rPr>
              <a:t>проекта.</a:t>
            </a:r>
            <a:endParaRPr lang="ru-RU" sz="2900" dirty="0"/>
          </a:p>
          <a:p>
            <a:r>
              <a:rPr lang="ru-RU" sz="1900" dirty="0"/>
              <a:t>Разработка и реализация системы мероприятий по расширению представлений детей о быте, культуре и традициях вятского народа на основе народных календарно-обрядовых праздников. </a:t>
            </a:r>
          </a:p>
          <a:p>
            <a:endParaRPr lang="ru-RU" sz="1900" dirty="0"/>
          </a:p>
          <a:p>
            <a:pPr marL="0" indent="0" algn="ctr">
              <a:buNone/>
            </a:pPr>
            <a:r>
              <a:rPr lang="ru-RU" sz="2900" b="1" dirty="0" smtClean="0">
                <a:solidFill>
                  <a:schemeClr val="accent1"/>
                </a:solidFill>
              </a:rPr>
              <a:t>Задачи проекта.</a:t>
            </a:r>
            <a:endParaRPr lang="ru-RU" sz="2900" b="1" dirty="0">
              <a:solidFill>
                <a:schemeClr val="accent1"/>
              </a:solidFill>
            </a:endParaRPr>
          </a:p>
          <a:p>
            <a:r>
              <a:rPr lang="ru-RU" sz="1900" dirty="0"/>
              <a:t>— выявить уровень представлений детей о быте, культуре и традициях вятского народа;</a:t>
            </a:r>
          </a:p>
          <a:p>
            <a:r>
              <a:rPr lang="ru-RU" sz="1900" dirty="0"/>
              <a:t>— изучить научно – методическую литературу, педагогический опыт;</a:t>
            </a:r>
          </a:p>
          <a:p>
            <a:r>
              <a:rPr lang="ru-RU" sz="1900" dirty="0"/>
              <a:t>— систематизировать литературный и иллюстративный материал по теме;</a:t>
            </a:r>
          </a:p>
          <a:p>
            <a:r>
              <a:rPr lang="ru-RU" sz="1900" dirty="0"/>
              <a:t>— обогатить развивающую предметно — пространственную среду группы по теме; </a:t>
            </a:r>
          </a:p>
          <a:p>
            <a:r>
              <a:rPr lang="ru-RU" sz="1900" dirty="0"/>
              <a:t>— разработать план реализации проекта, конспекты мероприятий (НОД, консультации, родительские собрания);</a:t>
            </a:r>
          </a:p>
          <a:p>
            <a:r>
              <a:rPr lang="ru-RU" sz="1900" dirty="0"/>
              <a:t>— привлечь родителей к активному участию в работе над проектом;</a:t>
            </a:r>
          </a:p>
          <a:p>
            <a:r>
              <a:rPr lang="ru-RU" sz="1900" dirty="0"/>
              <a:t>— повысить педагогическую грамотность родителей по вопросу ознакомления детей с бытом, культурой и традициями вятского народа, с народными календарно-обрядовыми праздниками</a:t>
            </a:r>
            <a:r>
              <a:rPr lang="ru-RU" dirty="0"/>
              <a:t>. </a:t>
            </a:r>
          </a:p>
          <a:p>
            <a:endParaRPr lang="ru-RU" dirty="0"/>
          </a:p>
          <a:p>
            <a:pPr marL="0" indent="0" algn="ctr">
              <a:buNone/>
            </a:pPr>
            <a:r>
              <a:rPr lang="ru-RU" sz="2900" b="1" dirty="0">
                <a:solidFill>
                  <a:schemeClr val="accent1"/>
                </a:solidFill>
              </a:rPr>
              <a:t>Продукт </a:t>
            </a:r>
            <a:r>
              <a:rPr lang="ru-RU" sz="2900" b="1" dirty="0" smtClean="0">
                <a:solidFill>
                  <a:schemeClr val="accent1"/>
                </a:solidFill>
              </a:rPr>
              <a:t>проекта.</a:t>
            </a:r>
            <a:endParaRPr lang="ru-RU" sz="2900" b="1" dirty="0">
              <a:solidFill>
                <a:schemeClr val="accent1"/>
              </a:solidFill>
            </a:endParaRPr>
          </a:p>
          <a:p>
            <a:r>
              <a:rPr lang="ru-RU" dirty="0"/>
              <a:t>Нравственно-патриотические занятия.</a:t>
            </a:r>
          </a:p>
          <a:p>
            <a:r>
              <a:rPr lang="ru-RU" dirty="0"/>
              <a:t>Фольклорные праздники – «Как на Кузьму, Кузьму Демьяну», «Сергий Капустник - Курятник», «Спиридон Солнцеворот», «Весёлая Коляда» «Как в крещенский вечерок…», спортивное развлечение «Екатерина – </a:t>
            </a:r>
            <a:r>
              <a:rPr lang="ru-RU" dirty="0" err="1"/>
              <a:t>санница</a:t>
            </a:r>
            <a:r>
              <a:rPr lang="ru-RU" dirty="0"/>
              <a:t>»,  «Весёлая масленица».</a:t>
            </a:r>
          </a:p>
          <a:p>
            <a:r>
              <a:rPr lang="ru-RU" dirty="0"/>
              <a:t>Оформление выставок: </a:t>
            </a:r>
          </a:p>
          <a:p>
            <a:r>
              <a:rPr lang="ru-RU" dirty="0"/>
              <a:t>•	Рисунков «Моё любимое село»</a:t>
            </a:r>
          </a:p>
          <a:p>
            <a:r>
              <a:rPr lang="ru-RU" dirty="0"/>
              <a:t>•	Поделок «Сельскохозяйственная техника на полях </a:t>
            </a:r>
            <a:r>
              <a:rPr lang="ru-RU" dirty="0" err="1"/>
              <a:t>Санчурского</a:t>
            </a:r>
            <a:r>
              <a:rPr lang="ru-RU" dirty="0"/>
              <a:t> района»</a:t>
            </a:r>
          </a:p>
          <a:p>
            <a:r>
              <a:rPr lang="ru-RU" dirty="0"/>
              <a:t>•	Поделок «Обрядовые куклы Вятки», «Вятский народный костюм»</a:t>
            </a:r>
          </a:p>
          <a:p>
            <a:r>
              <a:rPr lang="ru-RU" dirty="0"/>
              <a:t>•	Стенд «Хлеборобская династия </a:t>
            </a:r>
            <a:r>
              <a:rPr lang="ru-RU" dirty="0" err="1"/>
              <a:t>Меньшиных</a:t>
            </a:r>
            <a:r>
              <a:rPr lang="ru-RU" dirty="0"/>
              <a:t>»</a:t>
            </a:r>
          </a:p>
          <a:p>
            <a:r>
              <a:rPr lang="ru-RU" dirty="0"/>
              <a:t>•	Стенд «От Москвы до самых до окраин»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174373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72529"/>
            <a:ext cx="8596668" cy="6452558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2300" b="1" dirty="0">
                <a:solidFill>
                  <a:schemeClr val="accent1"/>
                </a:solidFill>
              </a:rPr>
              <a:t>Этапы реализации </a:t>
            </a:r>
            <a:r>
              <a:rPr lang="ru-RU" sz="2300" b="1" dirty="0" smtClean="0">
                <a:solidFill>
                  <a:schemeClr val="accent1"/>
                </a:solidFill>
              </a:rPr>
              <a:t>проекта.</a:t>
            </a:r>
            <a:endParaRPr lang="ru-RU" sz="2300" b="1" dirty="0">
              <a:solidFill>
                <a:schemeClr val="accent1"/>
              </a:solidFill>
            </a:endParaRPr>
          </a:p>
          <a:p>
            <a:endParaRPr lang="ru-RU" dirty="0"/>
          </a:p>
          <a:p>
            <a:endParaRPr lang="ru-RU" dirty="0"/>
          </a:p>
          <a:p>
            <a:pPr marL="0" indent="0" algn="ctr">
              <a:buNone/>
            </a:pPr>
            <a:r>
              <a:rPr lang="ru-RU" dirty="0" smtClean="0"/>
              <a:t> </a:t>
            </a:r>
            <a:r>
              <a:rPr lang="ru-RU" b="1" dirty="0" smtClean="0"/>
              <a:t>1этап–подготовительный </a:t>
            </a:r>
            <a:r>
              <a:rPr lang="ru-RU" b="1" dirty="0"/>
              <a:t>— организация подготовительных мероприятий:</a:t>
            </a:r>
          </a:p>
          <a:p>
            <a:endParaRPr lang="ru-RU" dirty="0"/>
          </a:p>
          <a:p>
            <a:r>
              <a:rPr lang="ru-RU" dirty="0"/>
              <a:t>1. Создание организационной группы (оргкомитета) – воспитатели, дети подготовительной группы и родители, ответственной за подготовку, организацию и проведение проекта; составление организационных планов.</a:t>
            </a:r>
          </a:p>
          <a:p>
            <a:r>
              <a:rPr lang="ru-RU" dirty="0"/>
              <a:t>2. Разработка сценариев традиционных народных праздников, практических занятий, выставок и конкурсов, экскурсий, НОД.</a:t>
            </a:r>
          </a:p>
          <a:p>
            <a:endParaRPr lang="ru-RU" dirty="0"/>
          </a:p>
          <a:p>
            <a:endParaRPr lang="ru-RU" b="1" dirty="0"/>
          </a:p>
          <a:p>
            <a:pPr marL="0" indent="0" algn="ctr">
              <a:buNone/>
            </a:pPr>
            <a:r>
              <a:rPr lang="ru-RU" b="1" dirty="0"/>
              <a:t>2 этап – теоретический и практический — проведение разработанных мероприятий по приобщению детей к истокам русской народной </a:t>
            </a:r>
            <a:r>
              <a:rPr lang="ru-RU" b="1" dirty="0" smtClean="0"/>
              <a:t>культуры:</a:t>
            </a:r>
            <a:endParaRPr lang="ru-RU" b="1" dirty="0"/>
          </a:p>
          <a:p>
            <a:r>
              <a:rPr lang="ru-RU" dirty="0"/>
              <a:t>•	устной деятельности;</a:t>
            </a:r>
          </a:p>
          <a:p>
            <a:r>
              <a:rPr lang="ru-RU" dirty="0"/>
              <a:t>•	общественно-массовой деятельности;</a:t>
            </a:r>
          </a:p>
          <a:p>
            <a:r>
              <a:rPr lang="ru-RU" dirty="0"/>
              <a:t>•	практической деятельности.</a:t>
            </a:r>
          </a:p>
          <a:p>
            <a:endParaRPr lang="ru-RU" dirty="0"/>
          </a:p>
          <a:p>
            <a:pPr marL="0" indent="0" algn="ctr">
              <a:buNone/>
            </a:pPr>
            <a:r>
              <a:rPr lang="ru-RU" b="1" dirty="0"/>
              <a:t>3 этап – </a:t>
            </a:r>
            <a:r>
              <a:rPr lang="ru-RU" b="1" dirty="0" smtClean="0"/>
              <a:t>итоговый:</a:t>
            </a:r>
            <a:endParaRPr lang="ru-RU" b="1" dirty="0"/>
          </a:p>
          <a:p>
            <a:endParaRPr lang="ru-RU" dirty="0"/>
          </a:p>
          <a:p>
            <a:r>
              <a:rPr lang="ru-RU" dirty="0"/>
              <a:t>Заключительный итоговый праздник «Это русская сторонка» </a:t>
            </a:r>
          </a:p>
          <a:p>
            <a:r>
              <a:rPr lang="ru-RU" dirty="0"/>
              <a:t>Подведение итогов и награждение активных участников проекта. Составление фото – отчёта по проекту.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950790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239</TotalTime>
  <Words>2347</Words>
  <Application>Microsoft Office PowerPoint</Application>
  <PresentationFormat>Произвольный</PresentationFormat>
  <Paragraphs>273</Paragraphs>
  <Slides>45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Грань</vt:lpstr>
      <vt:lpstr>Это русская сторонка  (обрядовые праздники Вятской стороны )</vt:lpstr>
      <vt:lpstr>         Результаты анкетирования родителей.  Приняли участие - 17 человек        Срок - сентябрь 2020 год                </vt:lpstr>
      <vt:lpstr>            Результаты диагностики детей.        Приняли участие - 13 человек        Срок - сентябрь 2020 год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МОНИТОРИНГ  • Анкетирование родителей. (сентябрь, апрель)  • Диагностика детей на выявление имеющихся знаний о народных традициях и обрядах. (сентябрь, апрель) </vt:lpstr>
      <vt:lpstr>Календарное планирование работы с детьми.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НОД «Медовый спас»</vt:lpstr>
      <vt:lpstr>НОД «Яблочный спас»</vt:lpstr>
      <vt:lpstr>Презентация PowerPoint</vt:lpstr>
      <vt:lpstr>«Зажин первого снопа»</vt:lpstr>
      <vt:lpstr>Презентация PowerPoint</vt:lpstr>
      <vt:lpstr>Праздник «Сергий Капустник-Курятник»</vt:lpstr>
      <vt:lpstr>   Праздник «На Кузьму, Кузьму-Демьяну»</vt:lpstr>
      <vt:lpstr>Презентация PowerPoint</vt:lpstr>
      <vt:lpstr>                     НОД «Коляда»</vt:lpstr>
      <vt:lpstr>НОД «Раз в крещенский вечерок девушки…»</vt:lpstr>
      <vt:lpstr>Презентация PowerPoint</vt:lpstr>
      <vt:lpstr>Праздник «Спиридон-Солнцеворот»</vt:lpstr>
      <vt:lpstr>Презентация PowerPoint</vt:lpstr>
      <vt:lpstr>Праздник-развлечение «Сретенье»</vt:lpstr>
      <vt:lpstr>Презентация PowerPoint</vt:lpstr>
      <vt:lpstr>Презентация поделок «Сельскохозяйственная техника на полях Санчурского района»</vt:lpstr>
      <vt:lpstr>Презентация PowerPoint</vt:lpstr>
      <vt:lpstr>Презентация PowerPoint</vt:lpstr>
      <vt:lpstr>Презентация PowerPoint</vt:lpstr>
      <vt:lpstr>           Музей «Бабушкина светёлка»</vt:lpstr>
      <vt:lpstr>Презентация PowerPoint</vt:lpstr>
      <vt:lpstr>Презентация PowerPoint</vt:lpstr>
      <vt:lpstr>Презентация PowerPoint</vt:lpstr>
      <vt:lpstr>Презентация PowerPoint</vt:lpstr>
      <vt:lpstr>     Результаты анкетирования родителей.        </vt:lpstr>
      <vt:lpstr>Результаты диагностики детей.      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Это русская сторонка  (обрядовые праздники Вятской стороны )</dc:title>
  <dc:creator>vera8956@outlook.com</dc:creator>
  <cp:lastModifiedBy>admin</cp:lastModifiedBy>
  <cp:revision>30</cp:revision>
  <dcterms:created xsi:type="dcterms:W3CDTF">2021-05-04T15:31:47Z</dcterms:created>
  <dcterms:modified xsi:type="dcterms:W3CDTF">2022-01-28T11:27:31Z</dcterms:modified>
</cp:coreProperties>
</file>