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72" r:id="rId3"/>
    <p:sldId id="273" r:id="rId4"/>
    <p:sldId id="278" r:id="rId5"/>
    <p:sldId id="279" r:id="rId6"/>
    <p:sldId id="280" r:id="rId7"/>
    <p:sldId id="282" r:id="rId8"/>
    <p:sldId id="283" r:id="rId9"/>
    <p:sldId id="277" r:id="rId10"/>
  </p:sldIdLst>
  <p:sldSz cx="9144000" cy="6858000" type="screen4x3"/>
  <p:notesSz cx="6858000" cy="9144000"/>
  <p:custDataLst>
    <p:tags r:id="rId11"/>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6" autoAdjust="0"/>
    <p:restoredTop sz="93548" autoAdjust="0"/>
  </p:normalViewPr>
  <p:slideViewPr>
    <p:cSldViewPr>
      <p:cViewPr>
        <p:scale>
          <a:sx n="70" d="100"/>
          <a:sy n="70" d="100"/>
        </p:scale>
        <p:origin x="-1278" y="-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45E1FDE-A63D-4A83-89BE-0F460681BA1D}" type="datetimeFigureOut">
              <a:rPr lang="ru-RU" smtClean="0"/>
              <a:pPr/>
              <a:t>23.02.2020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FE0A96-B904-4E65-B37A-D48444DCB0D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45E1FDE-A63D-4A83-89BE-0F460681BA1D}" type="datetimeFigureOut">
              <a:rPr lang="ru-RU" smtClean="0"/>
              <a:pPr/>
              <a:t>23.02.2020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FE0A96-B904-4E65-B37A-D48444DCB0D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45E1FDE-A63D-4A83-89BE-0F460681BA1D}" type="datetimeFigureOut">
              <a:rPr lang="ru-RU" smtClean="0"/>
              <a:pPr/>
              <a:t>23.02.2020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FE0A96-B904-4E65-B37A-D48444DCB0D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45E1FDE-A63D-4A83-89BE-0F460681BA1D}" type="datetimeFigureOut">
              <a:rPr lang="ru-RU" smtClean="0"/>
              <a:pPr/>
              <a:t>23.02.2020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FE0A96-B904-4E65-B37A-D48444DCB0D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45E1FDE-A63D-4A83-89BE-0F460681BA1D}" type="datetimeFigureOut">
              <a:rPr lang="ru-RU" smtClean="0"/>
              <a:pPr/>
              <a:t>23.02.2020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FE0A96-B904-4E65-B37A-D48444DCB0D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45E1FDE-A63D-4A83-89BE-0F460681BA1D}" type="datetimeFigureOut">
              <a:rPr lang="ru-RU" smtClean="0"/>
              <a:pPr/>
              <a:t>23.02.2020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FE0A96-B904-4E65-B37A-D48444DCB0D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45E1FDE-A63D-4A83-89BE-0F460681BA1D}" type="datetimeFigureOut">
              <a:rPr lang="ru-RU" smtClean="0"/>
              <a:pPr/>
              <a:t>23.02.2020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6FE0A96-B904-4E65-B37A-D48444DCB0D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45E1FDE-A63D-4A83-89BE-0F460681BA1D}" type="datetimeFigureOut">
              <a:rPr lang="ru-RU" smtClean="0"/>
              <a:pPr/>
              <a:t>23.02.2020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6FE0A96-B904-4E65-B37A-D48444DCB0D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45E1FDE-A63D-4A83-89BE-0F460681BA1D}" type="datetimeFigureOut">
              <a:rPr lang="ru-RU" smtClean="0"/>
              <a:pPr/>
              <a:t>23.02.2020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6FE0A96-B904-4E65-B37A-D48444DCB0D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45E1FDE-A63D-4A83-89BE-0F460681BA1D}" type="datetimeFigureOut">
              <a:rPr lang="ru-RU" smtClean="0"/>
              <a:pPr/>
              <a:t>23.02.2020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FE0A96-B904-4E65-B37A-D48444DCB0D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45E1FDE-A63D-4A83-89BE-0F460681BA1D}" type="datetimeFigureOut">
              <a:rPr lang="ru-RU" smtClean="0"/>
              <a:pPr/>
              <a:t>23.02.2020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FE0A96-B904-4E65-B37A-D48444DCB0D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5E1FDE-A63D-4A83-89BE-0F460681BA1D}" type="datetimeFigureOut">
              <a:rPr lang="ru-RU" smtClean="0"/>
              <a:pPr/>
              <a:t>23.02.2020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FE0A96-B904-4E65-B37A-D48444DCB0D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learningapps.org/9079549"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audio" Target="file:///C:\Users\user\Desktop\&#1060;&#1080;&#1082;&#1089;&#1080;&#1082;&#1080;-&#1041;&#1077;&#1079;%20&#1089;&#1083;&#1086;&#1074;.mp3" TargetMode="Externa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forms.gle/dR9qUgJVaidVXCzR7"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99592" y="404664"/>
            <a:ext cx="3622979" cy="1015663"/>
          </a:xfrm>
          <a:prstGeom prst="rect">
            <a:avLst/>
          </a:prstGeom>
          <a:noFill/>
          <a:ln>
            <a:solidFill>
              <a:srgbClr val="00B0F0"/>
            </a:solidFill>
          </a:ln>
        </p:spPr>
        <p:txBody>
          <a:bodyPr wrap="none" rtlCol="0">
            <a:spAutoFit/>
          </a:bodyPr>
          <a:lstStyle/>
          <a:p>
            <a:r>
              <a:rPr lang="ru-RU" sz="6000" b="1" dirty="0" smtClean="0">
                <a:solidFill>
                  <a:srgbClr val="0099FF"/>
                </a:solidFill>
              </a:rPr>
              <a:t>Разминка </a:t>
            </a:r>
            <a:endParaRPr lang="ru-RU" sz="6000" b="1" dirty="0">
              <a:solidFill>
                <a:srgbClr val="0099FF"/>
              </a:solidFill>
            </a:endParaRPr>
          </a:p>
        </p:txBody>
      </p:sp>
      <p:sp>
        <p:nvSpPr>
          <p:cNvPr id="3" name="TextBox 2"/>
          <p:cNvSpPr txBox="1"/>
          <p:nvPr/>
        </p:nvSpPr>
        <p:spPr>
          <a:xfrm>
            <a:off x="323528" y="2708920"/>
            <a:ext cx="8339719" cy="769441"/>
          </a:xfrm>
          <a:prstGeom prst="rect">
            <a:avLst/>
          </a:prstGeom>
          <a:noFill/>
          <a:ln>
            <a:solidFill>
              <a:srgbClr val="00B0F0"/>
            </a:solidFill>
          </a:ln>
        </p:spPr>
        <p:txBody>
          <a:bodyPr wrap="none" rtlCol="0">
            <a:spAutoFit/>
          </a:bodyPr>
          <a:lstStyle/>
          <a:p>
            <a:r>
              <a:rPr lang="en-US" sz="4400" b="1" dirty="0" smtClean="0">
                <a:solidFill>
                  <a:srgbClr val="0099FF"/>
                </a:solidFill>
                <a:hlinkClick r:id="rId3"/>
              </a:rPr>
              <a:t>https://learningapps.org/9079549</a:t>
            </a:r>
            <a:r>
              <a:rPr lang="en-US" sz="4400" b="1" dirty="0" smtClean="0">
                <a:solidFill>
                  <a:srgbClr val="0099FF"/>
                </a:solidFill>
              </a:rPr>
              <a:t> </a:t>
            </a:r>
            <a:endParaRPr lang="ru-RU" sz="4400" b="1" dirty="0">
              <a:solidFill>
                <a:srgbClr val="0099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51520" y="836712"/>
            <a:ext cx="8136903" cy="2862322"/>
          </a:xfrm>
          <a:prstGeom prst="rect">
            <a:avLst/>
          </a:prstGeom>
          <a:noFill/>
          <a:ln>
            <a:solidFill>
              <a:srgbClr val="00B0F0"/>
            </a:solidFill>
          </a:ln>
        </p:spPr>
        <p:txBody>
          <a:bodyPr wrap="square" rtlCol="0">
            <a:spAutoFit/>
          </a:bodyPr>
          <a:lstStyle/>
          <a:p>
            <a:r>
              <a:rPr lang="ru-RU" sz="6000" b="1" dirty="0" smtClean="0">
                <a:solidFill>
                  <a:srgbClr val="0099FF"/>
                </a:solidFill>
              </a:rPr>
              <a:t>Решение задач </a:t>
            </a:r>
          </a:p>
          <a:p>
            <a:r>
              <a:rPr lang="ru-RU" sz="6000" b="1" dirty="0" smtClean="0">
                <a:solidFill>
                  <a:srgbClr val="0099FF"/>
                </a:solidFill>
              </a:rPr>
              <a:t>с помощью квадратных</a:t>
            </a:r>
          </a:p>
          <a:p>
            <a:r>
              <a:rPr lang="ru-RU" sz="6000" b="1" dirty="0" smtClean="0">
                <a:solidFill>
                  <a:srgbClr val="0099FF"/>
                </a:solidFill>
              </a:rPr>
              <a:t>уравнений </a:t>
            </a:r>
            <a:endParaRPr lang="ru-RU" sz="6000" b="1" dirty="0">
              <a:solidFill>
                <a:srgbClr val="0099FF"/>
              </a:solidFill>
            </a:endParaRPr>
          </a:p>
        </p:txBody>
      </p:sp>
      <p:sp>
        <p:nvSpPr>
          <p:cNvPr id="4" name="TextBox 3"/>
          <p:cNvSpPr txBox="1"/>
          <p:nvPr/>
        </p:nvSpPr>
        <p:spPr>
          <a:xfrm>
            <a:off x="6732240" y="1"/>
            <a:ext cx="2411760" cy="584775"/>
          </a:xfrm>
          <a:prstGeom prst="rect">
            <a:avLst/>
          </a:prstGeom>
          <a:noFill/>
          <a:ln>
            <a:solidFill>
              <a:srgbClr val="00B0F0"/>
            </a:solidFill>
          </a:ln>
        </p:spPr>
        <p:txBody>
          <a:bodyPr wrap="square" rtlCol="0">
            <a:spAutoFit/>
          </a:bodyPr>
          <a:lstStyle/>
          <a:p>
            <a:r>
              <a:rPr lang="ru-RU" sz="3200" i="1" dirty="0" smtClean="0">
                <a:solidFill>
                  <a:srgbClr val="0099FF"/>
                </a:solidFill>
              </a:rPr>
              <a:t>27.02.2020г</a:t>
            </a:r>
            <a:endParaRPr lang="ru-RU" sz="6000" b="1" dirty="0">
              <a:solidFill>
                <a:srgbClr val="0099FF"/>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0"/>
            <a:ext cx="9144000" cy="769441"/>
          </a:xfrm>
          <a:prstGeom prst="rect">
            <a:avLst/>
          </a:prstGeom>
          <a:noFill/>
          <a:ln>
            <a:solidFill>
              <a:srgbClr val="00B0F0"/>
            </a:solidFill>
          </a:ln>
        </p:spPr>
        <p:txBody>
          <a:bodyPr wrap="square" rtlCol="0">
            <a:spAutoFit/>
          </a:bodyPr>
          <a:lstStyle/>
          <a:p>
            <a:pPr algn="ctr"/>
            <a:r>
              <a:rPr lang="ru-RU" sz="4400" b="1" dirty="0" smtClean="0">
                <a:solidFill>
                  <a:srgbClr val="0099FF"/>
                </a:solidFill>
              </a:rPr>
              <a:t>Цели и задачи урока:</a:t>
            </a:r>
            <a:endParaRPr lang="ru-RU" sz="4400" b="1" dirty="0">
              <a:solidFill>
                <a:srgbClr val="0099FF"/>
              </a:solidFill>
            </a:endParaRPr>
          </a:p>
        </p:txBody>
      </p:sp>
      <p:sp>
        <p:nvSpPr>
          <p:cNvPr id="3" name="Прямоугольник 2"/>
          <p:cNvSpPr/>
          <p:nvPr/>
        </p:nvSpPr>
        <p:spPr>
          <a:xfrm>
            <a:off x="359024" y="692696"/>
            <a:ext cx="8784976" cy="2380332"/>
          </a:xfrm>
          <a:prstGeom prst="rect">
            <a:avLst/>
          </a:prstGeom>
        </p:spPr>
        <p:txBody>
          <a:bodyPr wrap="square">
            <a:spAutoFit/>
          </a:bodyPr>
          <a:lstStyle/>
          <a:p>
            <a:pPr algn="just"/>
            <a:r>
              <a:rPr lang="ru-RU" b="1" dirty="0" smtClean="0"/>
              <a:t>1.Образовательная цель:</a:t>
            </a:r>
            <a:r>
              <a:rPr lang="ru-RU" dirty="0" smtClean="0"/>
              <a:t> сформировать  умение решать задачи с помощью квадратных уравнений, закрепить  умение  решать  квадратные уравнения. </a:t>
            </a:r>
          </a:p>
          <a:p>
            <a:pPr algn="just"/>
            <a:r>
              <a:rPr lang="ru-RU" b="1" dirty="0" smtClean="0"/>
              <a:t>2.Деятельностная цель: </a:t>
            </a:r>
            <a:r>
              <a:rPr lang="ru-RU" dirty="0" smtClean="0"/>
              <a:t>формирование у учащихся способностей к рефлексии коррекционно-контрольного типа и реализации коррекционной нормы.</a:t>
            </a:r>
          </a:p>
          <a:p>
            <a:pPr algn="just"/>
            <a:r>
              <a:rPr lang="ru-RU" b="1" dirty="0" smtClean="0"/>
              <a:t>3.Воспитательная цель: </a:t>
            </a:r>
            <a:r>
              <a:rPr lang="ru-RU" dirty="0" smtClean="0"/>
              <a:t>способствовать формированию ответственного отношения к учению, готовности и мобилизации усилий на выполнение заданий; воспитывать культуру учебного труда, навыков самоконтроля и экономного расходования времени; развивать коммуникативные навыки.</a:t>
            </a:r>
            <a:endParaRPr lang="ru-RU" dirty="0"/>
          </a:p>
        </p:txBody>
      </p:sp>
      <p:graphicFrame>
        <p:nvGraphicFramePr>
          <p:cNvPr id="4" name="Таблица 3"/>
          <p:cNvGraphicFramePr>
            <a:graphicFrameLocks noGrp="1"/>
          </p:cNvGraphicFramePr>
          <p:nvPr/>
        </p:nvGraphicFramePr>
        <p:xfrm>
          <a:off x="0" y="2996952"/>
          <a:ext cx="9144001" cy="3600400"/>
        </p:xfrm>
        <a:graphic>
          <a:graphicData uri="http://schemas.openxmlformats.org/drawingml/2006/table">
            <a:tbl>
              <a:tblPr/>
              <a:tblGrid>
                <a:gridCol w="2843093"/>
                <a:gridCol w="2458891"/>
                <a:gridCol w="1997849"/>
                <a:gridCol w="1844168"/>
              </a:tblGrid>
              <a:tr h="514343">
                <a:tc>
                  <a:txBody>
                    <a:bodyPr/>
                    <a:lstStyle/>
                    <a:p>
                      <a:pPr algn="ctr">
                        <a:spcAft>
                          <a:spcPts val="0"/>
                        </a:spcAft>
                      </a:pPr>
                      <a:r>
                        <a:rPr lang="ru-RU" sz="1600" i="1" dirty="0">
                          <a:latin typeface="+mn-lt"/>
                          <a:ea typeface="Times New Roman"/>
                          <a:cs typeface="Times New Roman"/>
                        </a:rPr>
                        <a:t>Образовательные</a:t>
                      </a:r>
                      <a:endParaRPr lang="ru-RU" sz="1600" dirty="0">
                        <a:latin typeface="+mn-lt"/>
                        <a:ea typeface="Times New Roman"/>
                        <a:cs typeface="Times New Roman"/>
                      </a:endParaRPr>
                    </a:p>
                  </a:txBody>
                  <a:tcPr marL="51119" marR="51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600" i="1">
                          <a:latin typeface="+mn-lt"/>
                          <a:ea typeface="Times New Roman"/>
                          <a:cs typeface="Times New Roman"/>
                        </a:rPr>
                        <a:t>Развивающие</a:t>
                      </a:r>
                      <a:endParaRPr lang="ru-RU" sz="1600">
                        <a:latin typeface="+mn-lt"/>
                        <a:ea typeface="Times New Roman"/>
                        <a:cs typeface="Times New Roman"/>
                      </a:endParaRPr>
                    </a:p>
                  </a:txBody>
                  <a:tcPr marL="51119" marR="51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600" i="1" dirty="0">
                          <a:latin typeface="+mn-lt"/>
                          <a:ea typeface="Times New Roman"/>
                          <a:cs typeface="Times New Roman"/>
                        </a:rPr>
                        <a:t>Воспитательные</a:t>
                      </a:r>
                      <a:endParaRPr lang="ru-RU" sz="1600" dirty="0">
                        <a:latin typeface="+mn-lt"/>
                        <a:ea typeface="Times New Roman"/>
                        <a:cs typeface="Times New Roman"/>
                      </a:endParaRPr>
                    </a:p>
                  </a:txBody>
                  <a:tcPr marL="51119" marR="51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600" i="1">
                          <a:latin typeface="+mn-lt"/>
                          <a:ea typeface="Times New Roman"/>
                          <a:cs typeface="Times New Roman"/>
                        </a:rPr>
                        <a:t>Здоровьесберегающие</a:t>
                      </a:r>
                      <a:endParaRPr lang="ru-RU" sz="1600">
                        <a:latin typeface="+mn-lt"/>
                        <a:ea typeface="Times New Roman"/>
                        <a:cs typeface="Times New Roman"/>
                      </a:endParaRPr>
                    </a:p>
                  </a:txBody>
                  <a:tcPr marL="51119" marR="51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6057">
                <a:tc>
                  <a:txBody>
                    <a:bodyPr/>
                    <a:lstStyle/>
                    <a:p>
                      <a:pPr marL="0" lvl="0" indent="269875" algn="just">
                        <a:spcAft>
                          <a:spcPts val="0"/>
                        </a:spcAft>
                        <a:buFont typeface="+mj-lt"/>
                        <a:buAutoNum type="arabicPeriod"/>
                        <a:tabLst>
                          <a:tab pos="179388" algn="l"/>
                        </a:tabLst>
                      </a:pPr>
                      <a:r>
                        <a:rPr lang="ru-RU" sz="1600" dirty="0">
                          <a:latin typeface="+mn-lt"/>
                          <a:ea typeface="Times New Roman"/>
                          <a:cs typeface="Times New Roman"/>
                        </a:rPr>
                        <a:t>знать алгоритм для решения задачи с помощью квадратного уравнения;</a:t>
                      </a:r>
                    </a:p>
                    <a:p>
                      <a:pPr marL="0" lvl="0" indent="269875" algn="just">
                        <a:spcAft>
                          <a:spcPts val="0"/>
                        </a:spcAft>
                        <a:buFont typeface="+mj-lt"/>
                        <a:buAutoNum type="arabicPeriod"/>
                        <a:tabLst>
                          <a:tab pos="179388" algn="l"/>
                        </a:tabLst>
                      </a:pPr>
                      <a:r>
                        <a:rPr lang="ru-RU" sz="1600" dirty="0">
                          <a:latin typeface="+mn-lt"/>
                          <a:ea typeface="Times New Roman"/>
                          <a:cs typeface="Times New Roman"/>
                        </a:rPr>
                        <a:t>научиться сопоставлять уравнение с соответствующим текстом задачи;</a:t>
                      </a:r>
                    </a:p>
                    <a:p>
                      <a:pPr marL="0" lvl="0" indent="269875" algn="just">
                        <a:spcAft>
                          <a:spcPts val="0"/>
                        </a:spcAft>
                        <a:buFont typeface="+mj-lt"/>
                        <a:buAutoNum type="arabicPeriod"/>
                        <a:tabLst>
                          <a:tab pos="179388" algn="l"/>
                        </a:tabLst>
                      </a:pPr>
                      <a:r>
                        <a:rPr lang="ru-RU" sz="1600" dirty="0">
                          <a:latin typeface="+mn-lt"/>
                          <a:ea typeface="Times New Roman"/>
                          <a:cs typeface="Times New Roman"/>
                        </a:rPr>
                        <a:t>уметь составить модель задачи, зная уравнение.</a:t>
                      </a:r>
                    </a:p>
                  </a:txBody>
                  <a:tcPr marL="51119" marR="51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Font typeface="+mj-lt"/>
                        <a:buAutoNum type="arabicPeriod"/>
                        <a:tabLst>
                          <a:tab pos="276860" algn="l"/>
                        </a:tabLst>
                      </a:pPr>
                      <a:r>
                        <a:rPr lang="ru-RU" sz="1600" dirty="0">
                          <a:latin typeface="+mn-lt"/>
                          <a:ea typeface="Times New Roman"/>
                          <a:cs typeface="Times New Roman"/>
                        </a:rPr>
                        <a:t>уметь обрабатывать информацию, </a:t>
                      </a:r>
                    </a:p>
                    <a:p>
                      <a:pPr marL="342900" lvl="0" indent="-342900" algn="just">
                        <a:spcAft>
                          <a:spcPts val="0"/>
                        </a:spcAft>
                        <a:buFont typeface="+mj-lt"/>
                        <a:buAutoNum type="arabicPeriod"/>
                        <a:tabLst>
                          <a:tab pos="276860" algn="l"/>
                        </a:tabLst>
                      </a:pPr>
                      <a:r>
                        <a:rPr lang="ru-RU" sz="1600" dirty="0">
                          <a:latin typeface="+mn-lt"/>
                          <a:ea typeface="Times New Roman"/>
                          <a:cs typeface="Times New Roman"/>
                        </a:rPr>
                        <a:t>уметь работать по алгоритму, </a:t>
                      </a:r>
                    </a:p>
                    <a:p>
                      <a:pPr marL="342900" lvl="0" indent="-342900" algn="just">
                        <a:spcAft>
                          <a:spcPts val="0"/>
                        </a:spcAft>
                        <a:buFont typeface="+mj-lt"/>
                        <a:buAutoNum type="arabicPeriod"/>
                        <a:tabLst>
                          <a:tab pos="276860" algn="l"/>
                        </a:tabLst>
                      </a:pPr>
                      <a:r>
                        <a:rPr lang="ru-RU" sz="1600" dirty="0">
                          <a:latin typeface="+mn-lt"/>
                          <a:ea typeface="Times New Roman"/>
                          <a:cs typeface="Times New Roman"/>
                        </a:rPr>
                        <a:t>выбирать способы решения задач; </a:t>
                      </a:r>
                    </a:p>
                    <a:p>
                      <a:pPr marL="342900" lvl="0" indent="-342900" algn="just">
                        <a:spcAft>
                          <a:spcPts val="0"/>
                        </a:spcAft>
                        <a:buFont typeface="+mj-lt"/>
                        <a:buAutoNum type="arabicPeriod"/>
                        <a:tabLst>
                          <a:tab pos="276860" algn="l"/>
                        </a:tabLst>
                      </a:pPr>
                      <a:r>
                        <a:rPr lang="ru-RU" sz="1600" dirty="0">
                          <a:latin typeface="+mn-lt"/>
                          <a:ea typeface="Times New Roman"/>
                          <a:cs typeface="Times New Roman"/>
                        </a:rPr>
                        <a:t>рефлексия способов и условий действия, </a:t>
                      </a:r>
                    </a:p>
                    <a:p>
                      <a:pPr marL="342900" lvl="0" indent="-342900" algn="just">
                        <a:spcAft>
                          <a:spcPts val="0"/>
                        </a:spcAft>
                        <a:buFont typeface="+mj-lt"/>
                        <a:buAutoNum type="arabicPeriod"/>
                        <a:tabLst>
                          <a:tab pos="276860" algn="l"/>
                        </a:tabLst>
                      </a:pPr>
                      <a:r>
                        <a:rPr lang="ru-RU" sz="1600" dirty="0">
                          <a:latin typeface="+mn-lt"/>
                          <a:ea typeface="Times New Roman"/>
                          <a:cs typeface="Times New Roman"/>
                        </a:rPr>
                        <a:t>контроль и оценка процесса и результатов деятельности. </a:t>
                      </a:r>
                    </a:p>
                  </a:txBody>
                  <a:tcPr marL="51119" marR="51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600" dirty="0">
                          <a:latin typeface="+mn-lt"/>
                          <a:ea typeface="Times New Roman"/>
                          <a:cs typeface="Times New Roman"/>
                        </a:rPr>
                        <a:t>1. формировать умение работать в коллективе,</a:t>
                      </a:r>
                    </a:p>
                    <a:p>
                      <a:pPr>
                        <a:spcAft>
                          <a:spcPts val="0"/>
                        </a:spcAft>
                      </a:pPr>
                      <a:r>
                        <a:rPr lang="ru-RU" sz="1600" dirty="0">
                          <a:latin typeface="+mn-lt"/>
                          <a:ea typeface="Times New Roman"/>
                          <a:cs typeface="Times New Roman"/>
                        </a:rPr>
                        <a:t>2. осуществлять самоконтроль, </a:t>
                      </a:r>
                    </a:p>
                    <a:p>
                      <a:pPr>
                        <a:spcAft>
                          <a:spcPts val="0"/>
                        </a:spcAft>
                      </a:pPr>
                      <a:r>
                        <a:rPr lang="ru-RU" sz="1600" dirty="0">
                          <a:latin typeface="+mn-lt"/>
                          <a:ea typeface="Times New Roman"/>
                          <a:cs typeface="Times New Roman"/>
                        </a:rPr>
                        <a:t>3. прилагать волевые усилия в преодолении трудностей.  </a:t>
                      </a:r>
                    </a:p>
                  </a:txBody>
                  <a:tcPr marL="51119" marR="51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ru-RU" sz="1600" dirty="0">
                          <a:latin typeface="+mn-lt"/>
                          <a:ea typeface="Times New Roman"/>
                          <a:cs typeface="Times New Roman"/>
                        </a:rPr>
                        <a:t>Профилактика переутомления с помощью смены видов умственной деятельности и подвижности на уроке; </a:t>
                      </a:r>
                    </a:p>
                  </a:txBody>
                  <a:tcPr marL="51119" marR="5111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0"/>
            <a:ext cx="2843808" cy="707886"/>
          </a:xfrm>
          <a:prstGeom prst="rect">
            <a:avLst/>
          </a:prstGeom>
          <a:noFill/>
          <a:ln>
            <a:solidFill>
              <a:srgbClr val="00B0F0"/>
            </a:solidFill>
          </a:ln>
        </p:spPr>
        <p:txBody>
          <a:bodyPr wrap="square" rtlCol="0">
            <a:spAutoFit/>
          </a:bodyPr>
          <a:lstStyle/>
          <a:p>
            <a:pPr algn="ctr"/>
            <a:r>
              <a:rPr lang="ru-RU" sz="4000" b="1" dirty="0" smtClean="0">
                <a:solidFill>
                  <a:srgbClr val="0099FF"/>
                </a:solidFill>
              </a:rPr>
              <a:t>Задача: </a:t>
            </a:r>
            <a:endParaRPr lang="ru-RU" sz="4000" b="1" dirty="0">
              <a:solidFill>
                <a:srgbClr val="0099FF"/>
              </a:solidFill>
            </a:endParaRPr>
          </a:p>
        </p:txBody>
      </p:sp>
      <p:sp>
        <p:nvSpPr>
          <p:cNvPr id="3" name="TextBox 2"/>
          <p:cNvSpPr txBox="1"/>
          <p:nvPr/>
        </p:nvSpPr>
        <p:spPr>
          <a:xfrm>
            <a:off x="2843808" y="0"/>
            <a:ext cx="6300192" cy="3170099"/>
          </a:xfrm>
          <a:prstGeom prst="rect">
            <a:avLst/>
          </a:prstGeom>
          <a:noFill/>
          <a:ln>
            <a:solidFill>
              <a:srgbClr val="00B0F0"/>
            </a:solidFill>
          </a:ln>
        </p:spPr>
        <p:txBody>
          <a:bodyPr wrap="square" rtlCol="0">
            <a:spAutoFit/>
          </a:bodyPr>
          <a:lstStyle/>
          <a:p>
            <a:pPr algn="just"/>
            <a:r>
              <a:rPr lang="ru-RU" sz="2000" b="1" dirty="0" smtClean="0"/>
              <a:t>Семья Петровых обставляет новый дом. На семейном совете было решено приобрести телевизоры. </a:t>
            </a:r>
            <a:r>
              <a:rPr lang="ru-RU" sz="2000" i="1" dirty="0" smtClean="0"/>
              <a:t>Глава семьи, Алексей Петров, офтальмолог. Он считает, что телевизор должен соответствовать размерам комнаты, то есть существуют нормы соответствия размера экрана, чтобы зрение человека не ухудшалось. Помогите семье Петровых выбрать нужные по размеру телевизоры и установить их в комнатах так, чтобы было комфортно их смотреть, без вреда зрению.</a:t>
            </a:r>
            <a:endParaRPr lang="ru-RU" sz="2000" b="1" dirty="0">
              <a:solidFill>
                <a:srgbClr val="0099FF"/>
              </a:solidFill>
            </a:endParaRPr>
          </a:p>
        </p:txBody>
      </p:sp>
      <p:graphicFrame>
        <p:nvGraphicFramePr>
          <p:cNvPr id="4" name="Таблица 3"/>
          <p:cNvGraphicFramePr>
            <a:graphicFrameLocks noGrp="1"/>
          </p:cNvGraphicFramePr>
          <p:nvPr/>
        </p:nvGraphicFramePr>
        <p:xfrm>
          <a:off x="0" y="692694"/>
          <a:ext cx="2843808" cy="2952331"/>
        </p:xfrm>
        <a:graphic>
          <a:graphicData uri="http://schemas.openxmlformats.org/drawingml/2006/table">
            <a:tbl>
              <a:tblPr/>
              <a:tblGrid>
                <a:gridCol w="366943"/>
                <a:gridCol w="1260602"/>
                <a:gridCol w="1216263"/>
              </a:tblGrid>
              <a:tr h="1312146">
                <a:tc>
                  <a:txBody>
                    <a:bodyPr/>
                    <a:lstStyle/>
                    <a:p>
                      <a:pPr algn="ctr">
                        <a:lnSpc>
                          <a:spcPct val="107000"/>
                        </a:lnSpc>
                        <a:spcAft>
                          <a:spcPts val="800"/>
                        </a:spcAft>
                      </a:pPr>
                      <a:r>
                        <a:rPr lang="ru-RU" sz="1400" b="1" dirty="0">
                          <a:solidFill>
                            <a:schemeClr val="tx1"/>
                          </a:solidFill>
                          <a:latin typeface="Times New Roman"/>
                          <a:ea typeface="Times New Roman"/>
                          <a:cs typeface="Times New Roman"/>
                        </a:rPr>
                        <a:t>№</a:t>
                      </a:r>
                      <a:endParaRPr lang="ru-RU" sz="1400" dirty="0">
                        <a:solidFill>
                          <a:schemeClr val="tx1"/>
                        </a:solidFill>
                        <a:latin typeface="Times New Roman"/>
                        <a:ea typeface="Times New Roman"/>
                        <a:cs typeface="Times New Roman"/>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ru-RU" sz="1400" b="1" dirty="0">
                          <a:solidFill>
                            <a:schemeClr val="tx1"/>
                          </a:solidFill>
                          <a:latin typeface="Times New Roman"/>
                          <a:ea typeface="Times New Roman"/>
                          <a:cs typeface="Times New Roman"/>
                        </a:rPr>
                        <a:t>Размеры комнаты м2</a:t>
                      </a:r>
                      <a:endParaRPr lang="ru-RU" sz="1400" dirty="0">
                        <a:solidFill>
                          <a:schemeClr val="tx1"/>
                        </a:solidFill>
                        <a:latin typeface="Times New Roman"/>
                        <a:ea typeface="Times New Roman"/>
                        <a:cs typeface="Times New Roman"/>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ru-RU" sz="1400" b="1" dirty="0">
                          <a:solidFill>
                            <a:schemeClr val="tx1"/>
                          </a:solidFill>
                          <a:latin typeface="Times New Roman"/>
                          <a:ea typeface="Times New Roman"/>
                          <a:cs typeface="Times New Roman"/>
                        </a:rPr>
                        <a:t>Площадь экрана телевизора в дюймах2</a:t>
                      </a:r>
                      <a:endParaRPr lang="ru-RU" sz="1400" dirty="0">
                        <a:solidFill>
                          <a:schemeClr val="tx1"/>
                        </a:solidFill>
                        <a:latin typeface="Times New Roman"/>
                        <a:ea typeface="Times New Roman"/>
                        <a:cs typeface="Times New Roman"/>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8037">
                <a:tc>
                  <a:txBody>
                    <a:bodyPr/>
                    <a:lstStyle/>
                    <a:p>
                      <a:pPr algn="ctr">
                        <a:lnSpc>
                          <a:spcPct val="107000"/>
                        </a:lnSpc>
                        <a:spcAft>
                          <a:spcPts val="0"/>
                        </a:spcAft>
                      </a:pPr>
                      <a:r>
                        <a:rPr lang="ru-RU" sz="1400">
                          <a:latin typeface="Times New Roman"/>
                          <a:ea typeface="Times New Roman"/>
                          <a:cs typeface="Times New Roman"/>
                        </a:rPr>
                        <a:t>1</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latin typeface="Times New Roman"/>
                          <a:ea typeface="Times New Roman"/>
                          <a:cs typeface="Times New Roman"/>
                        </a:rPr>
                        <a:t>От 15 до 18</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latin typeface="Times New Roman"/>
                          <a:ea typeface="Times New Roman"/>
                          <a:cs typeface="Times New Roman"/>
                        </a:rPr>
                        <a:t>До  1250</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8037">
                <a:tc>
                  <a:txBody>
                    <a:bodyPr/>
                    <a:lstStyle/>
                    <a:p>
                      <a:pPr algn="ctr">
                        <a:lnSpc>
                          <a:spcPct val="107000"/>
                        </a:lnSpc>
                        <a:spcAft>
                          <a:spcPts val="0"/>
                        </a:spcAft>
                      </a:pPr>
                      <a:r>
                        <a:rPr lang="ru-RU" sz="1400">
                          <a:latin typeface="Times New Roman"/>
                          <a:ea typeface="Times New Roman"/>
                          <a:cs typeface="Times New Roman"/>
                        </a:rPr>
                        <a:t>2</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US" sz="1400">
                          <a:latin typeface="Times New Roman"/>
                          <a:ea typeface="Times New Roman"/>
                          <a:cs typeface="Times New Roman"/>
                        </a:rPr>
                        <a:t>От 18 </a:t>
                      </a:r>
                      <a:r>
                        <a:rPr lang="ru-RU" sz="1400">
                          <a:latin typeface="Times New Roman"/>
                          <a:ea typeface="Times New Roman"/>
                          <a:cs typeface="Times New Roman"/>
                        </a:rPr>
                        <a:t>до 25</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latin typeface="Times New Roman"/>
                          <a:ea typeface="Times New Roman"/>
                          <a:cs typeface="Times New Roman"/>
                        </a:rPr>
                        <a:t>До  1300</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8037">
                <a:tc>
                  <a:txBody>
                    <a:bodyPr/>
                    <a:lstStyle/>
                    <a:p>
                      <a:pPr algn="ctr">
                        <a:lnSpc>
                          <a:spcPct val="107000"/>
                        </a:lnSpc>
                        <a:spcAft>
                          <a:spcPts val="0"/>
                        </a:spcAft>
                      </a:pPr>
                      <a:r>
                        <a:rPr lang="ru-RU" sz="1400">
                          <a:latin typeface="Times New Roman"/>
                          <a:ea typeface="Times New Roman"/>
                          <a:cs typeface="Times New Roman"/>
                        </a:rPr>
                        <a:t>3</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latin typeface="Times New Roman"/>
                          <a:ea typeface="Times New Roman"/>
                          <a:cs typeface="Times New Roman"/>
                        </a:rPr>
                        <a:t>От 25 до 32</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latin typeface="Times New Roman"/>
                          <a:ea typeface="Times New Roman"/>
                          <a:cs typeface="Times New Roman"/>
                        </a:rPr>
                        <a:t>До  2000</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8037">
                <a:tc>
                  <a:txBody>
                    <a:bodyPr/>
                    <a:lstStyle/>
                    <a:p>
                      <a:pPr algn="ctr">
                        <a:lnSpc>
                          <a:spcPct val="107000"/>
                        </a:lnSpc>
                        <a:spcAft>
                          <a:spcPts val="0"/>
                        </a:spcAft>
                      </a:pPr>
                      <a:r>
                        <a:rPr lang="ru-RU" sz="1400">
                          <a:latin typeface="Times New Roman"/>
                          <a:ea typeface="Times New Roman"/>
                          <a:cs typeface="Times New Roman"/>
                        </a:rPr>
                        <a:t>4</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latin typeface="Times New Roman"/>
                          <a:ea typeface="Times New Roman"/>
                          <a:cs typeface="Times New Roman"/>
                        </a:rPr>
                        <a:t>От 32 до 37</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latin typeface="Times New Roman"/>
                          <a:ea typeface="Times New Roman"/>
                          <a:cs typeface="Times New Roman"/>
                        </a:rPr>
                        <a:t>До  3000</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28037">
                <a:tc>
                  <a:txBody>
                    <a:bodyPr/>
                    <a:lstStyle/>
                    <a:p>
                      <a:pPr algn="ctr">
                        <a:lnSpc>
                          <a:spcPct val="107000"/>
                        </a:lnSpc>
                        <a:spcAft>
                          <a:spcPts val="0"/>
                        </a:spcAft>
                      </a:pPr>
                      <a:r>
                        <a:rPr lang="ru-RU" sz="1400">
                          <a:latin typeface="Times New Roman"/>
                          <a:ea typeface="Times New Roman"/>
                          <a:cs typeface="Times New Roman"/>
                        </a:rPr>
                        <a:t>5</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a:latin typeface="Times New Roman"/>
                          <a:ea typeface="Times New Roman"/>
                          <a:cs typeface="Times New Roman"/>
                        </a:rPr>
                        <a:t>От 37 до 45</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400" dirty="0">
                          <a:latin typeface="Times New Roman"/>
                          <a:ea typeface="Times New Roman"/>
                          <a:cs typeface="Times New Roman"/>
                        </a:rPr>
                        <a:t>До  5000</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pic>
        <p:nvPicPr>
          <p:cNvPr id="21505" name="Picture 1"/>
          <p:cNvPicPr>
            <a:picLocks noChangeAspect="1" noChangeArrowheads="1"/>
          </p:cNvPicPr>
          <p:nvPr/>
        </p:nvPicPr>
        <p:blipFill>
          <a:blip r:embed="rId3" cstate="print"/>
          <a:srcRect/>
          <a:stretch>
            <a:fillRect/>
          </a:stretch>
        </p:blipFill>
        <p:spPr bwMode="auto">
          <a:xfrm>
            <a:off x="0" y="3861048"/>
            <a:ext cx="3347864" cy="2835729"/>
          </a:xfrm>
          <a:prstGeom prst="rect">
            <a:avLst/>
          </a:prstGeom>
          <a:noFill/>
          <a:ln w="9525">
            <a:noFill/>
            <a:miter lim="800000"/>
            <a:headEnd/>
            <a:tailEnd/>
          </a:ln>
        </p:spPr>
      </p:pic>
      <p:graphicFrame>
        <p:nvGraphicFramePr>
          <p:cNvPr id="6" name="Таблица 5"/>
          <p:cNvGraphicFramePr>
            <a:graphicFrameLocks noGrp="1"/>
          </p:cNvGraphicFramePr>
          <p:nvPr/>
        </p:nvGraphicFramePr>
        <p:xfrm>
          <a:off x="3275857" y="3197892"/>
          <a:ext cx="5868143" cy="3399460"/>
        </p:xfrm>
        <a:graphic>
          <a:graphicData uri="http://schemas.openxmlformats.org/drawingml/2006/table">
            <a:tbl>
              <a:tblPr/>
              <a:tblGrid>
                <a:gridCol w="360040"/>
                <a:gridCol w="3096343"/>
                <a:gridCol w="1008112"/>
                <a:gridCol w="1403648"/>
              </a:tblGrid>
              <a:tr h="1602402">
                <a:tc>
                  <a:txBody>
                    <a:bodyPr/>
                    <a:lstStyle/>
                    <a:p>
                      <a:pPr algn="ctr">
                        <a:lnSpc>
                          <a:spcPct val="107000"/>
                        </a:lnSpc>
                        <a:spcAft>
                          <a:spcPts val="800"/>
                        </a:spcAft>
                      </a:pPr>
                      <a:r>
                        <a:rPr lang="ru-RU" sz="1600" b="1" dirty="0">
                          <a:solidFill>
                            <a:schemeClr val="tx1"/>
                          </a:solidFill>
                          <a:latin typeface="Times New Roman"/>
                          <a:ea typeface="Times New Roman"/>
                          <a:cs typeface="Times New Roman"/>
                        </a:rPr>
                        <a:t>№</a:t>
                      </a:r>
                      <a:endParaRPr lang="ru-RU" sz="1600" dirty="0">
                        <a:solidFill>
                          <a:schemeClr val="tx1"/>
                        </a:solidFill>
                        <a:latin typeface="Times New Roman"/>
                        <a:ea typeface="Times New Roman"/>
                        <a:cs typeface="Times New Roman"/>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ru-RU" sz="1600" b="1" dirty="0">
                          <a:solidFill>
                            <a:schemeClr val="tx1"/>
                          </a:solidFill>
                          <a:latin typeface="Times New Roman"/>
                          <a:ea typeface="Times New Roman"/>
                          <a:cs typeface="Times New Roman"/>
                        </a:rPr>
                        <a:t>Условие</a:t>
                      </a:r>
                      <a:endParaRPr lang="ru-RU" sz="1600" dirty="0">
                        <a:solidFill>
                          <a:schemeClr val="tx1"/>
                        </a:solidFill>
                        <a:latin typeface="Times New Roman"/>
                        <a:ea typeface="Times New Roman"/>
                        <a:cs typeface="Times New Roman"/>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600" b="1" dirty="0" smtClean="0">
                          <a:solidFill>
                            <a:schemeClr val="tx1"/>
                          </a:solidFill>
                          <a:latin typeface="Times New Roman"/>
                          <a:ea typeface="Times New Roman"/>
                          <a:cs typeface="Times New Roman"/>
                        </a:rPr>
                        <a:t>S </a:t>
                      </a:r>
                      <a:r>
                        <a:rPr lang="ru-RU" sz="1600" b="1" dirty="0" smtClean="0">
                          <a:solidFill>
                            <a:schemeClr val="tx1"/>
                          </a:solidFill>
                          <a:latin typeface="Times New Roman"/>
                          <a:ea typeface="Times New Roman"/>
                          <a:cs typeface="Times New Roman"/>
                        </a:rPr>
                        <a:t>монитора,</a:t>
                      </a:r>
                      <a:r>
                        <a:rPr lang="ru-RU" sz="1600" b="1" baseline="0" dirty="0" smtClean="0">
                          <a:solidFill>
                            <a:schemeClr val="tx1"/>
                          </a:solidFill>
                          <a:latin typeface="Times New Roman"/>
                          <a:ea typeface="Times New Roman"/>
                          <a:cs typeface="Times New Roman"/>
                        </a:rPr>
                        <a:t> </a:t>
                      </a:r>
                      <a:endParaRPr lang="ru-RU" sz="1600" dirty="0">
                        <a:solidFill>
                          <a:schemeClr val="tx1"/>
                        </a:solidFill>
                        <a:latin typeface="Times New Roman"/>
                        <a:ea typeface="Times New Roman"/>
                        <a:cs typeface="Times New Roman"/>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ru-RU" sz="1600" b="1" dirty="0">
                          <a:solidFill>
                            <a:schemeClr val="tx1"/>
                          </a:solidFill>
                          <a:latin typeface="Times New Roman"/>
                          <a:ea typeface="Times New Roman"/>
                          <a:cs typeface="Times New Roman"/>
                        </a:rPr>
                        <a:t>Комната, в которую можно поставить телевизор</a:t>
                      </a:r>
                      <a:endParaRPr lang="ru-RU" sz="1600" dirty="0">
                        <a:solidFill>
                          <a:schemeClr val="tx1"/>
                        </a:solidFill>
                        <a:latin typeface="Times New Roman"/>
                        <a:ea typeface="Times New Roman"/>
                        <a:cs typeface="Times New Roman"/>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898529">
                <a:tc>
                  <a:txBody>
                    <a:bodyPr/>
                    <a:lstStyle/>
                    <a:p>
                      <a:pPr>
                        <a:lnSpc>
                          <a:spcPct val="107000"/>
                        </a:lnSpc>
                        <a:spcAft>
                          <a:spcPts val="0"/>
                        </a:spcAft>
                      </a:pPr>
                      <a:r>
                        <a:rPr lang="ru-RU" sz="1600" dirty="0">
                          <a:latin typeface="Times New Roman"/>
                          <a:ea typeface="Times New Roman"/>
                          <a:cs typeface="Times New Roman"/>
                        </a:rPr>
                        <a:t>1</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dirty="0">
                          <a:latin typeface="Times New Roman"/>
                          <a:ea typeface="Times New Roman"/>
                          <a:cs typeface="Times New Roman"/>
                        </a:rPr>
                        <a:t>Длина диагонали монитора 50 дюймов. Ширина монитора на10 дюймов меньше длины.</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endParaRPr lang="ru-RU" sz="1600" b="1" i="1" dirty="0">
                        <a:solidFill>
                          <a:srgbClr val="FF0000"/>
                        </a:solidFill>
                        <a:latin typeface="Times New Roman"/>
                        <a:ea typeface="Times New Roman"/>
                        <a:cs typeface="Times New Roman"/>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endParaRPr lang="ru-RU" sz="1600" dirty="0">
                        <a:latin typeface="Times New Roman"/>
                        <a:ea typeface="Times New Roman"/>
                        <a:cs typeface="Times New Roman"/>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898529">
                <a:tc>
                  <a:txBody>
                    <a:bodyPr/>
                    <a:lstStyle/>
                    <a:p>
                      <a:pPr>
                        <a:lnSpc>
                          <a:spcPct val="107000"/>
                        </a:lnSpc>
                        <a:spcAft>
                          <a:spcPts val="0"/>
                        </a:spcAft>
                      </a:pPr>
                      <a:r>
                        <a:rPr lang="ru-RU" sz="1600">
                          <a:latin typeface="Times New Roman"/>
                          <a:ea typeface="Times New Roman"/>
                          <a:cs typeface="Times New Roman"/>
                        </a:rPr>
                        <a:t>2</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600" dirty="0">
                          <a:latin typeface="Times New Roman"/>
                          <a:ea typeface="Times New Roman"/>
                          <a:cs typeface="Times New Roman"/>
                        </a:rPr>
                        <a:t>Длина диагонали монитора 65 дюймов. Длина монитора на 23 дюйма больше ширины.</a:t>
                      </a: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endParaRPr lang="ru-RU" sz="1600" b="1" i="1" dirty="0">
                        <a:solidFill>
                          <a:srgbClr val="FF0000"/>
                        </a:solidFill>
                        <a:latin typeface="Times New Roman"/>
                        <a:ea typeface="Times New Roman"/>
                        <a:cs typeface="Times New Roman"/>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endParaRPr lang="ru-RU" sz="1600" dirty="0">
                        <a:latin typeface="Times New Roman"/>
                        <a:ea typeface="Times New Roman"/>
                        <a:cs typeface="Times New Roman"/>
                      </a:endParaRPr>
                    </a:p>
                  </a:txBody>
                  <a:tcPr marL="0" marR="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7" name="Прямоугольник 6"/>
          <p:cNvSpPr/>
          <p:nvPr/>
        </p:nvSpPr>
        <p:spPr>
          <a:xfrm>
            <a:off x="6804248" y="5013176"/>
            <a:ext cx="864096" cy="4320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b="1" i="1" dirty="0" smtClean="0">
                <a:solidFill>
                  <a:srgbClr val="FF0000"/>
                </a:solidFill>
                <a:latin typeface="Times New Roman"/>
                <a:ea typeface="Times New Roman"/>
                <a:cs typeface="Times New Roman"/>
              </a:rPr>
              <a:t>1200</a:t>
            </a:r>
            <a:endParaRPr lang="ru-RU" b="1" i="1" dirty="0" smtClean="0">
              <a:solidFill>
                <a:srgbClr val="FF0000"/>
              </a:solidFill>
              <a:latin typeface="Times New Roman"/>
              <a:ea typeface="Times New Roman"/>
              <a:cs typeface="Times New Roman"/>
            </a:endParaRPr>
          </a:p>
        </p:txBody>
      </p:sp>
      <p:sp>
        <p:nvSpPr>
          <p:cNvPr id="8" name="Прямоугольник 7"/>
          <p:cNvSpPr/>
          <p:nvPr/>
        </p:nvSpPr>
        <p:spPr>
          <a:xfrm>
            <a:off x="7812360" y="4869160"/>
            <a:ext cx="1115616" cy="7200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ct val="107000"/>
              </a:lnSpc>
              <a:spcAft>
                <a:spcPts val="800"/>
              </a:spcAft>
            </a:pPr>
            <a:r>
              <a:rPr lang="ru-RU" sz="1600" dirty="0" smtClean="0">
                <a:latin typeface="Times New Roman"/>
                <a:ea typeface="Times New Roman"/>
                <a:cs typeface="Times New Roman"/>
              </a:rPr>
              <a:t>Спальня (розовая), детская </a:t>
            </a:r>
            <a:endParaRPr lang="ru-RU" sz="1600" dirty="0">
              <a:latin typeface="Times New Roman"/>
              <a:ea typeface="Times New Roman"/>
              <a:cs typeface="Times New Roman"/>
            </a:endParaRPr>
          </a:p>
        </p:txBody>
      </p:sp>
      <p:sp>
        <p:nvSpPr>
          <p:cNvPr id="9" name="Прямоугольник 8"/>
          <p:cNvSpPr/>
          <p:nvPr/>
        </p:nvSpPr>
        <p:spPr>
          <a:xfrm>
            <a:off x="6804248" y="5877272"/>
            <a:ext cx="864096" cy="4320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i="1" dirty="0" smtClean="0">
                <a:solidFill>
                  <a:srgbClr val="FF0000"/>
                </a:solidFill>
                <a:latin typeface="Times New Roman"/>
                <a:ea typeface="Times New Roman"/>
                <a:cs typeface="Times New Roman"/>
              </a:rPr>
              <a:t>1848</a:t>
            </a:r>
          </a:p>
        </p:txBody>
      </p:sp>
      <p:sp>
        <p:nvSpPr>
          <p:cNvPr id="10" name="Прямоугольник 9"/>
          <p:cNvSpPr/>
          <p:nvPr/>
        </p:nvSpPr>
        <p:spPr>
          <a:xfrm>
            <a:off x="7884368" y="5805264"/>
            <a:ext cx="1043608" cy="6480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ct val="107000"/>
              </a:lnSpc>
              <a:spcAft>
                <a:spcPts val="800"/>
              </a:spcAft>
            </a:pPr>
            <a:r>
              <a:rPr lang="ru-RU" sz="1600" dirty="0" smtClean="0">
                <a:latin typeface="Times New Roman"/>
                <a:ea typeface="Times New Roman"/>
                <a:cs typeface="Times New Roman"/>
              </a:rPr>
              <a:t>Спальня (синяя) </a:t>
            </a:r>
            <a:endParaRPr lang="ru-RU" sz="1600" dirty="0">
              <a:latin typeface="Times New Roman"/>
              <a:ea typeface="Times New Roman"/>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83568" y="1052736"/>
            <a:ext cx="8136903" cy="1015663"/>
          </a:xfrm>
          <a:prstGeom prst="rect">
            <a:avLst/>
          </a:prstGeom>
          <a:noFill/>
          <a:ln>
            <a:solidFill>
              <a:srgbClr val="00B0F0"/>
            </a:solidFill>
          </a:ln>
        </p:spPr>
        <p:txBody>
          <a:bodyPr wrap="square" rtlCol="0">
            <a:spAutoFit/>
          </a:bodyPr>
          <a:lstStyle/>
          <a:p>
            <a:pPr algn="ctr"/>
            <a:r>
              <a:rPr lang="ru-RU" sz="6000" b="1" dirty="0" smtClean="0">
                <a:solidFill>
                  <a:srgbClr val="0099FF"/>
                </a:solidFill>
              </a:rPr>
              <a:t>Физкультминутка</a:t>
            </a:r>
            <a:endParaRPr lang="ru-RU" sz="6000" b="1" dirty="0">
              <a:solidFill>
                <a:srgbClr val="0099FF"/>
              </a:solidFill>
            </a:endParaRPr>
          </a:p>
        </p:txBody>
      </p:sp>
      <p:pic>
        <p:nvPicPr>
          <p:cNvPr id="6" name="Фиксики-Без слов.mp3">
            <a:hlinkClick r:id="" action="ppaction://media"/>
          </p:cNvPr>
          <p:cNvPicPr>
            <a:picLocks noRot="1" noChangeAspect="1"/>
          </p:cNvPicPr>
          <p:nvPr>
            <a:audioFile r:link="rId1"/>
          </p:nvPr>
        </p:nvPicPr>
        <p:blipFill>
          <a:blip r:embed="rId4" cstate="print"/>
          <a:stretch>
            <a:fillRect/>
          </a:stretch>
        </p:blipFill>
        <p:spPr>
          <a:xfrm>
            <a:off x="8604448" y="594928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939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475656" y="1"/>
            <a:ext cx="5970032" cy="1015663"/>
          </a:xfrm>
          <a:prstGeom prst="rect">
            <a:avLst/>
          </a:prstGeom>
          <a:noFill/>
          <a:ln>
            <a:solidFill>
              <a:srgbClr val="00B0F0"/>
            </a:solidFill>
          </a:ln>
        </p:spPr>
        <p:txBody>
          <a:bodyPr wrap="square" rtlCol="0">
            <a:spAutoFit/>
          </a:bodyPr>
          <a:lstStyle/>
          <a:p>
            <a:r>
              <a:rPr lang="ru-RU" sz="6000" b="1" dirty="0" smtClean="0">
                <a:solidFill>
                  <a:srgbClr val="0099FF"/>
                </a:solidFill>
              </a:rPr>
              <a:t>Работа в группах </a:t>
            </a:r>
            <a:endParaRPr lang="ru-RU" sz="6000" b="1" dirty="0">
              <a:solidFill>
                <a:srgbClr val="0099FF"/>
              </a:solidFill>
            </a:endParaRPr>
          </a:p>
        </p:txBody>
      </p:sp>
      <p:sp>
        <p:nvSpPr>
          <p:cNvPr id="5" name="TextBox 4"/>
          <p:cNvSpPr txBox="1"/>
          <p:nvPr/>
        </p:nvSpPr>
        <p:spPr>
          <a:xfrm>
            <a:off x="251520" y="980729"/>
            <a:ext cx="8892480" cy="1400383"/>
          </a:xfrm>
          <a:prstGeom prst="rect">
            <a:avLst/>
          </a:prstGeom>
          <a:noFill/>
          <a:ln>
            <a:solidFill>
              <a:srgbClr val="00B0F0"/>
            </a:solidFill>
          </a:ln>
        </p:spPr>
        <p:txBody>
          <a:bodyPr wrap="square" rtlCol="0">
            <a:spAutoFit/>
          </a:bodyPr>
          <a:lstStyle/>
          <a:p>
            <a:pPr algn="just"/>
            <a:r>
              <a:rPr lang="ru-RU" sz="1700" b="1" i="1" dirty="0" smtClean="0"/>
              <a:t>Группа 1:  </a:t>
            </a:r>
            <a:r>
              <a:rPr lang="ru-RU" sz="1700" i="1" dirty="0" smtClean="0"/>
              <a:t>Автомобиль, движущийся в начальный момент времени со скоростью 20м/с, начал торможение с постоянным ускорением 5 м/с</a:t>
            </a:r>
            <a:r>
              <a:rPr lang="ru-RU" sz="1700" i="1" baseline="30000" dirty="0" smtClean="0"/>
              <a:t>2</a:t>
            </a:r>
            <a:r>
              <a:rPr lang="ru-RU" sz="1700" i="1" dirty="0" smtClean="0"/>
              <a:t>. За </a:t>
            </a:r>
            <a:r>
              <a:rPr lang="ru-RU" sz="1700" i="1" dirty="0" err="1" smtClean="0"/>
              <a:t>t</a:t>
            </a:r>
            <a:r>
              <a:rPr lang="ru-RU" sz="1700" i="1" dirty="0" smtClean="0"/>
              <a:t> секунд после начала торможения он прошёл путь  S=                  </a:t>
            </a:r>
            <a:r>
              <a:rPr lang="ru-RU" sz="1700" dirty="0" smtClean="0"/>
              <a:t> </a:t>
            </a:r>
            <a:r>
              <a:rPr lang="ru-RU" sz="1700" i="1" dirty="0" smtClean="0"/>
              <a:t>(м). Определите время, прошедшее от момента начала торможения, если известно, что за это время автомобиль проехал 30 метров. Ответ выразите в секундах.</a:t>
            </a:r>
            <a:endParaRPr lang="ru-RU" sz="1700" dirty="0"/>
          </a:p>
        </p:txBody>
      </p:sp>
      <p:sp>
        <p:nvSpPr>
          <p:cNvPr id="6" name="TextBox 5"/>
          <p:cNvSpPr txBox="1"/>
          <p:nvPr/>
        </p:nvSpPr>
        <p:spPr>
          <a:xfrm>
            <a:off x="251520" y="2348880"/>
            <a:ext cx="8892480" cy="1923604"/>
          </a:xfrm>
          <a:prstGeom prst="rect">
            <a:avLst/>
          </a:prstGeom>
          <a:noFill/>
          <a:ln>
            <a:solidFill>
              <a:srgbClr val="00B0F0"/>
            </a:solidFill>
          </a:ln>
        </p:spPr>
        <p:txBody>
          <a:bodyPr wrap="square" rtlCol="0">
            <a:spAutoFit/>
          </a:bodyPr>
          <a:lstStyle/>
          <a:p>
            <a:pPr algn="just"/>
            <a:r>
              <a:rPr lang="ru-RU" sz="1700" b="1" i="1" dirty="0" smtClean="0"/>
              <a:t>Группа 2: </a:t>
            </a:r>
            <a:r>
              <a:rPr lang="ru-RU" sz="1700" i="1" dirty="0" smtClean="0"/>
              <a:t>Для сматывания кабеля на заводе используют </a:t>
            </a:r>
            <a:r>
              <a:rPr lang="ru-RU" sz="1700" i="1" dirty="0" err="1" smtClean="0"/>
              <a:t>лебeдку</a:t>
            </a:r>
            <a:r>
              <a:rPr lang="ru-RU" sz="1700" i="1" dirty="0" smtClean="0"/>
              <a:t>, которая равноускоренно наматывает кабель на катушку. Угол, на который поворачивается катушка, изменяется со временем по закону                       , где </a:t>
            </a:r>
            <a:r>
              <a:rPr lang="ru-RU" sz="1700" i="1" dirty="0" err="1" smtClean="0"/>
              <a:t>t</a:t>
            </a:r>
            <a:r>
              <a:rPr lang="ru-RU" sz="1700" i="1" dirty="0" smtClean="0"/>
              <a:t> — время в минутах,  </a:t>
            </a:r>
            <a:r>
              <a:rPr lang="ru-RU" sz="1700" i="1" dirty="0" err="1" smtClean="0"/>
              <a:t>ω=20</a:t>
            </a:r>
            <a:r>
              <a:rPr lang="ru-RU" sz="1700" i="1" baseline="30000" dirty="0" err="1" smtClean="0"/>
              <a:t>0</a:t>
            </a:r>
            <a:r>
              <a:rPr lang="ru-RU" sz="1700" i="1" dirty="0" err="1" smtClean="0"/>
              <a:t>/мин </a:t>
            </a:r>
            <a:r>
              <a:rPr lang="ru-RU" sz="1700" i="1" dirty="0" smtClean="0"/>
              <a:t>— начальная угловая скорость вращения катушки, а  </a:t>
            </a:r>
            <a:r>
              <a:rPr lang="ru-RU" sz="1700" i="1" dirty="0" err="1" smtClean="0"/>
              <a:t>β</a:t>
            </a:r>
            <a:r>
              <a:rPr lang="ru-RU" sz="1700" i="1" dirty="0" smtClean="0"/>
              <a:t>=4</a:t>
            </a:r>
            <a:r>
              <a:rPr lang="ru-RU" sz="1700" i="1" baseline="30000" dirty="0" smtClean="0"/>
              <a:t>0</a:t>
            </a:r>
            <a:r>
              <a:rPr lang="ru-RU" sz="1700" i="1" dirty="0" smtClean="0"/>
              <a:t>/мин</a:t>
            </a:r>
            <a:r>
              <a:rPr lang="ru-RU" sz="1700" i="1" baseline="30000" dirty="0" smtClean="0"/>
              <a:t>2</a:t>
            </a:r>
            <a:r>
              <a:rPr lang="ru-RU" sz="1700" i="1" dirty="0" smtClean="0"/>
              <a:t> — угловое ускорение, с которым наматывается кабель. Рабочий должен проверить ход его намотки в момент, когда угол намотки   достигнет 1200</a:t>
            </a:r>
            <a:r>
              <a:rPr lang="ru-RU" sz="1700" i="1" baseline="30000" dirty="0" smtClean="0"/>
              <a:t>0.</a:t>
            </a:r>
            <a:r>
              <a:rPr lang="ru-RU" sz="1700" i="1" dirty="0" smtClean="0"/>
              <a:t> Определите время работы </a:t>
            </a:r>
            <a:r>
              <a:rPr lang="ru-RU" sz="1700" i="1" dirty="0" err="1" smtClean="0"/>
              <a:t>лебeдки</a:t>
            </a:r>
            <a:r>
              <a:rPr lang="ru-RU" sz="1700" i="1" dirty="0" smtClean="0"/>
              <a:t>. Ответ выразите в минутах.</a:t>
            </a:r>
            <a:endParaRPr lang="ru-RU" sz="1700" dirty="0"/>
          </a:p>
        </p:txBody>
      </p:sp>
      <p:sp>
        <p:nvSpPr>
          <p:cNvPr id="7" name="TextBox 6"/>
          <p:cNvSpPr txBox="1"/>
          <p:nvPr/>
        </p:nvSpPr>
        <p:spPr>
          <a:xfrm>
            <a:off x="1691680" y="4293096"/>
            <a:ext cx="7452320" cy="1923604"/>
          </a:xfrm>
          <a:prstGeom prst="rect">
            <a:avLst/>
          </a:prstGeom>
          <a:noFill/>
          <a:ln>
            <a:solidFill>
              <a:srgbClr val="00B0F0"/>
            </a:solidFill>
          </a:ln>
        </p:spPr>
        <p:txBody>
          <a:bodyPr wrap="square" rtlCol="0">
            <a:spAutoFit/>
          </a:bodyPr>
          <a:lstStyle/>
          <a:p>
            <a:pPr lvl="0" algn="just"/>
            <a:r>
              <a:rPr lang="ru-RU" sz="1700" b="1" i="1" dirty="0" smtClean="0"/>
              <a:t>Группа3: </a:t>
            </a:r>
            <a:r>
              <a:rPr lang="ru-RU" sz="1700" i="1" dirty="0" smtClean="0"/>
              <a:t>Для нагревательного элемента некоторого прибора экспериментально была получена зависимость температуры (в кельвинах) от времени работы: T=T</a:t>
            </a:r>
            <a:r>
              <a:rPr lang="ru-RU" sz="1700" i="1" baseline="-25000" dirty="0" smtClean="0"/>
              <a:t>0</a:t>
            </a:r>
            <a:r>
              <a:rPr lang="ru-RU" sz="1700" i="1" dirty="0" smtClean="0"/>
              <a:t>+bt+at</a:t>
            </a:r>
            <a:r>
              <a:rPr lang="ru-RU" sz="1700" i="1" baseline="30000" dirty="0" smtClean="0"/>
              <a:t>2</a:t>
            </a:r>
            <a:r>
              <a:rPr lang="ru-RU" sz="1700" i="1" dirty="0" smtClean="0"/>
              <a:t>, где </a:t>
            </a:r>
            <a:r>
              <a:rPr lang="ru-RU" sz="1700" i="1" dirty="0" err="1" smtClean="0"/>
              <a:t>t</a:t>
            </a:r>
            <a:r>
              <a:rPr lang="ru-RU" sz="1700" i="1" dirty="0" smtClean="0"/>
              <a:t> – время в минутах, T</a:t>
            </a:r>
            <a:r>
              <a:rPr lang="ru-RU" sz="1700" i="1" baseline="-25000" dirty="0" smtClean="0"/>
              <a:t>0</a:t>
            </a:r>
            <a:r>
              <a:rPr lang="ru-RU" sz="1700" i="1" dirty="0" smtClean="0"/>
              <a:t>= 1400К, </a:t>
            </a:r>
          </a:p>
          <a:p>
            <a:pPr lvl="0" algn="just"/>
            <a:r>
              <a:rPr lang="ru-RU" sz="1700" i="1" dirty="0" smtClean="0"/>
              <a:t>a=-10К/мин</a:t>
            </a:r>
            <a:r>
              <a:rPr lang="ru-RU" sz="1700" i="1" baseline="30000" dirty="0" smtClean="0"/>
              <a:t>2</a:t>
            </a:r>
            <a:r>
              <a:rPr lang="ru-RU" sz="1700" i="1" dirty="0" smtClean="0"/>
              <a:t>, b=200К/мин. Известно, что при температуре нагревателя свыше 1760 К прибор может испортиться, поэтому его нужно отключить. Определите, через какое наибольшее время после начала работы нужно отключить прибор. Ответ выразите в минутах.</a:t>
            </a:r>
            <a:endParaRPr lang="ru-RU" sz="1700" dirty="0"/>
          </a:p>
        </p:txBody>
      </p:sp>
      <p:sp>
        <p:nvSpPr>
          <p:cNvPr id="8" name="TextBox 7"/>
          <p:cNvSpPr txBox="1"/>
          <p:nvPr/>
        </p:nvSpPr>
        <p:spPr>
          <a:xfrm>
            <a:off x="1691680" y="6237312"/>
            <a:ext cx="6876256" cy="369332"/>
          </a:xfrm>
          <a:prstGeom prst="rect">
            <a:avLst/>
          </a:prstGeom>
          <a:noFill/>
          <a:ln>
            <a:solidFill>
              <a:srgbClr val="00B0F0"/>
            </a:solidFill>
          </a:ln>
        </p:spPr>
        <p:txBody>
          <a:bodyPr wrap="square" rtlCol="0">
            <a:spAutoFit/>
          </a:bodyPr>
          <a:lstStyle/>
          <a:p>
            <a:pPr lvl="0"/>
            <a:r>
              <a:rPr lang="ru-RU" b="1" i="1" dirty="0" smtClean="0"/>
              <a:t>Группа 4:  </a:t>
            </a:r>
            <a:r>
              <a:rPr lang="ru-RU" i="1" dirty="0" smtClean="0"/>
              <a:t>Работа на сайте </a:t>
            </a:r>
            <a:r>
              <a:rPr lang="ru-RU" i="1" dirty="0" err="1" smtClean="0"/>
              <a:t>Якласс</a:t>
            </a:r>
            <a:endParaRPr lang="ru-RU" dirty="0"/>
          </a:p>
        </p:txBody>
      </p:sp>
      <p:pic>
        <p:nvPicPr>
          <p:cNvPr id="22530" name="Picture 2"/>
          <p:cNvPicPr>
            <a:picLocks noChangeAspect="1" noChangeArrowheads="1"/>
          </p:cNvPicPr>
          <p:nvPr/>
        </p:nvPicPr>
        <p:blipFill>
          <a:blip r:embed="rId3" cstate="print"/>
          <a:srcRect/>
          <a:stretch>
            <a:fillRect/>
          </a:stretch>
        </p:blipFill>
        <p:spPr bwMode="auto">
          <a:xfrm>
            <a:off x="2843808" y="2852936"/>
            <a:ext cx="936104" cy="406634"/>
          </a:xfrm>
          <a:prstGeom prst="rect">
            <a:avLst/>
          </a:prstGeom>
          <a:noFill/>
          <a:ln w="9525">
            <a:noFill/>
            <a:miter lim="800000"/>
            <a:headEnd/>
            <a:tailEnd/>
          </a:ln>
        </p:spPr>
      </p:pic>
      <p:pic>
        <p:nvPicPr>
          <p:cNvPr id="22532" name="Picture 4"/>
          <p:cNvPicPr>
            <a:picLocks noChangeAspect="1" noChangeArrowheads="1"/>
          </p:cNvPicPr>
          <p:nvPr/>
        </p:nvPicPr>
        <p:blipFill>
          <a:blip r:embed="rId4" cstate="print"/>
          <a:srcRect/>
          <a:stretch>
            <a:fillRect/>
          </a:stretch>
        </p:blipFill>
        <p:spPr bwMode="auto">
          <a:xfrm>
            <a:off x="2411760" y="1484784"/>
            <a:ext cx="864096" cy="360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0" y="620688"/>
            <a:ext cx="9144000" cy="1323439"/>
          </a:xfrm>
          <a:prstGeom prst="rect">
            <a:avLst/>
          </a:prstGeom>
          <a:noFill/>
          <a:ln>
            <a:solidFill>
              <a:srgbClr val="00B0F0"/>
            </a:solidFill>
          </a:ln>
        </p:spPr>
        <p:txBody>
          <a:bodyPr wrap="square" rtlCol="0">
            <a:spAutoFit/>
          </a:bodyPr>
          <a:lstStyle/>
          <a:p>
            <a:pPr algn="ctr"/>
            <a:r>
              <a:rPr lang="ru-RU" sz="4000" b="1" dirty="0" smtClean="0">
                <a:solidFill>
                  <a:srgbClr val="0099FF"/>
                </a:solidFill>
              </a:rPr>
              <a:t>Выполнение </a:t>
            </a:r>
            <a:r>
              <a:rPr lang="ru-RU" sz="4000" b="1" dirty="0" smtClean="0">
                <a:solidFill>
                  <a:srgbClr val="0099FF"/>
                </a:solidFill>
              </a:rPr>
              <a:t>теста </a:t>
            </a:r>
            <a:endParaRPr lang="ru-RU" sz="4000" b="1" dirty="0" smtClean="0">
              <a:solidFill>
                <a:srgbClr val="0099FF"/>
              </a:solidFill>
            </a:endParaRPr>
          </a:p>
          <a:p>
            <a:pPr algn="ctr"/>
            <a:r>
              <a:rPr lang="ru-RU" sz="4000" b="1" dirty="0" smtClean="0">
                <a:solidFill>
                  <a:srgbClr val="0099FF"/>
                </a:solidFill>
              </a:rPr>
              <a:t>в системе </a:t>
            </a:r>
            <a:r>
              <a:rPr lang="ru-RU" sz="4000" b="1" dirty="0" err="1" smtClean="0">
                <a:solidFill>
                  <a:srgbClr val="0099FF"/>
                </a:solidFill>
              </a:rPr>
              <a:t>Дневник.ру</a:t>
            </a:r>
            <a:r>
              <a:rPr lang="ru-RU" sz="4000" b="1" dirty="0" smtClean="0">
                <a:solidFill>
                  <a:srgbClr val="0099FF"/>
                </a:solidFill>
              </a:rPr>
              <a:t>  </a:t>
            </a:r>
            <a:endParaRPr lang="ru-RU" sz="4000" b="1" dirty="0">
              <a:solidFill>
                <a:srgbClr val="0099FF"/>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1"/>
            <a:ext cx="9144000" cy="1015663"/>
          </a:xfrm>
          <a:prstGeom prst="rect">
            <a:avLst/>
          </a:prstGeom>
          <a:noFill/>
          <a:ln>
            <a:solidFill>
              <a:srgbClr val="00B0F0"/>
            </a:solidFill>
          </a:ln>
        </p:spPr>
        <p:txBody>
          <a:bodyPr wrap="square" rtlCol="0">
            <a:spAutoFit/>
          </a:bodyPr>
          <a:lstStyle/>
          <a:p>
            <a:pPr algn="ctr"/>
            <a:r>
              <a:rPr lang="ru-RU" sz="6000" b="1" dirty="0" smtClean="0">
                <a:solidFill>
                  <a:srgbClr val="0099FF"/>
                </a:solidFill>
              </a:rPr>
              <a:t>Рефлексия</a:t>
            </a:r>
            <a:endParaRPr lang="ru-RU" sz="6000" b="1" dirty="0">
              <a:solidFill>
                <a:srgbClr val="0099FF"/>
              </a:solidFill>
            </a:endParaRPr>
          </a:p>
        </p:txBody>
      </p:sp>
      <p:sp>
        <p:nvSpPr>
          <p:cNvPr id="9" name="Прямоугольник 8"/>
          <p:cNvSpPr/>
          <p:nvPr/>
        </p:nvSpPr>
        <p:spPr>
          <a:xfrm>
            <a:off x="251520" y="2780928"/>
            <a:ext cx="8604447" cy="646331"/>
          </a:xfrm>
          <a:prstGeom prst="rect">
            <a:avLst/>
          </a:prstGeom>
        </p:spPr>
        <p:txBody>
          <a:bodyPr wrap="square">
            <a:spAutoFit/>
          </a:bodyPr>
          <a:lstStyle/>
          <a:p>
            <a:pPr algn="ctr"/>
            <a:r>
              <a:rPr lang="ru-RU" sz="3600" u="sng" dirty="0" smtClean="0">
                <a:hlinkClick r:id="rId3"/>
              </a:rPr>
              <a:t>https://forms.gle/dR9qUgJVaidVXCzR7</a:t>
            </a:r>
            <a:r>
              <a:rPr lang="ru-RU" sz="3600" u="sng" dirty="0" smtClean="0"/>
              <a:t>  </a:t>
            </a:r>
            <a:r>
              <a:rPr lang="ru-RU" sz="3600" dirty="0" smtClean="0"/>
              <a:t>  </a:t>
            </a:r>
            <a:endParaRPr lang="ru-RU" sz="3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0" y="1"/>
            <a:ext cx="9144000" cy="1015663"/>
          </a:xfrm>
          <a:prstGeom prst="rect">
            <a:avLst/>
          </a:prstGeom>
          <a:noFill/>
          <a:ln>
            <a:solidFill>
              <a:srgbClr val="00B0F0"/>
            </a:solidFill>
          </a:ln>
        </p:spPr>
        <p:txBody>
          <a:bodyPr wrap="square" rtlCol="0">
            <a:spAutoFit/>
          </a:bodyPr>
          <a:lstStyle/>
          <a:p>
            <a:pPr algn="ctr"/>
            <a:r>
              <a:rPr lang="ru-RU" sz="6000" b="1" dirty="0" smtClean="0">
                <a:solidFill>
                  <a:srgbClr val="0099FF"/>
                </a:solidFill>
              </a:rPr>
              <a:t>Домашнее задание </a:t>
            </a:r>
            <a:endParaRPr lang="ru-RU" sz="6000" b="1" dirty="0">
              <a:solidFill>
                <a:srgbClr val="0099FF"/>
              </a:solidFill>
            </a:endParaRPr>
          </a:p>
        </p:txBody>
      </p:sp>
      <p:sp>
        <p:nvSpPr>
          <p:cNvPr id="19458" name="Rectangle 2"/>
          <p:cNvSpPr>
            <a:spLocks noChangeArrowheads="1"/>
          </p:cNvSpPr>
          <p:nvPr/>
        </p:nvSpPr>
        <p:spPr bwMode="auto">
          <a:xfrm>
            <a:off x="0" y="1988840"/>
            <a:ext cx="9088064"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1" u="none" strike="noStrike" cap="none" normalizeH="0" baseline="0" dirty="0" smtClean="0">
                <a:ln>
                  <a:noFill/>
                </a:ln>
                <a:solidFill>
                  <a:schemeClr val="tx1"/>
                </a:solidFill>
                <a:effectLst/>
                <a:latin typeface="+mj-lt"/>
                <a:ea typeface="Times New Roman" pitchFamily="18" charset="0"/>
                <a:cs typeface="Arial" pitchFamily="34" charset="0"/>
              </a:rPr>
              <a:t>Зависимость объёма спроса </a:t>
            </a:r>
            <a:r>
              <a:rPr kumimoji="0" lang="ru-RU" sz="2400" b="0" i="1" u="none" strike="noStrike" cap="none" normalizeH="0" baseline="0" dirty="0" err="1" smtClean="0">
                <a:ln>
                  <a:noFill/>
                </a:ln>
                <a:solidFill>
                  <a:schemeClr val="tx1"/>
                </a:solidFill>
                <a:effectLst/>
                <a:latin typeface="+mj-lt"/>
                <a:ea typeface="Times New Roman" pitchFamily="18" charset="0"/>
                <a:cs typeface="Arial" pitchFamily="34" charset="0"/>
              </a:rPr>
              <a:t>q</a:t>
            </a:r>
            <a:r>
              <a:rPr kumimoji="0" lang="ru-RU" sz="2400" b="0" i="1" u="none" strike="noStrike" cap="none" normalizeH="0" baseline="0" dirty="0" smtClean="0">
                <a:ln>
                  <a:noFill/>
                </a:ln>
                <a:solidFill>
                  <a:schemeClr val="tx1"/>
                </a:solidFill>
                <a:effectLst/>
                <a:latin typeface="+mj-lt"/>
                <a:ea typeface="Times New Roman" pitchFamily="18" charset="0"/>
                <a:cs typeface="Arial" pitchFamily="34" charset="0"/>
              </a:rPr>
              <a:t> (единиц в месяц) на продукцию предприятия-монополиста от цены </a:t>
            </a:r>
            <a:r>
              <a:rPr kumimoji="0" lang="ru-RU" sz="2400" b="0" i="1" u="none" strike="noStrike" cap="none" normalizeH="0" baseline="0" dirty="0" err="1" smtClean="0">
                <a:ln>
                  <a:noFill/>
                </a:ln>
                <a:solidFill>
                  <a:schemeClr val="tx1"/>
                </a:solidFill>
                <a:effectLst/>
                <a:latin typeface="+mj-lt"/>
                <a:ea typeface="Times New Roman" pitchFamily="18" charset="0"/>
                <a:cs typeface="Arial" pitchFamily="34" charset="0"/>
              </a:rPr>
              <a:t>p</a:t>
            </a:r>
            <a:r>
              <a:rPr kumimoji="0" lang="ru-RU" sz="2400" b="0" i="1" u="none" strike="noStrike" cap="none" normalizeH="0" baseline="0" dirty="0" smtClean="0">
                <a:ln>
                  <a:noFill/>
                </a:ln>
                <a:solidFill>
                  <a:schemeClr val="tx1"/>
                </a:solidFill>
                <a:effectLst/>
                <a:latin typeface="+mj-lt"/>
                <a:ea typeface="Times New Roman" pitchFamily="18" charset="0"/>
                <a:cs typeface="Arial" pitchFamily="34" charset="0"/>
              </a:rPr>
              <a:t> (тыс.руб.) задаётся формулой q=85-5p. Выручка предприятия за месяц </a:t>
            </a:r>
            <a:r>
              <a:rPr kumimoji="0" lang="ru-RU" sz="2400" b="0" i="1" u="none" strike="noStrike" cap="none" normalizeH="0" baseline="0" dirty="0" err="1" smtClean="0">
                <a:ln>
                  <a:noFill/>
                </a:ln>
                <a:solidFill>
                  <a:schemeClr val="tx1"/>
                </a:solidFill>
                <a:effectLst/>
                <a:latin typeface="+mj-lt"/>
                <a:ea typeface="Times New Roman" pitchFamily="18" charset="0"/>
                <a:cs typeface="Arial" pitchFamily="34" charset="0"/>
              </a:rPr>
              <a:t>r</a:t>
            </a:r>
            <a:r>
              <a:rPr kumimoji="0" lang="ru-RU" sz="2400" b="0" i="1" u="none" strike="noStrike" cap="none" normalizeH="0" baseline="0" dirty="0" smtClean="0">
                <a:ln>
                  <a:noFill/>
                </a:ln>
                <a:solidFill>
                  <a:schemeClr val="tx1"/>
                </a:solidFill>
                <a:effectLst/>
                <a:latin typeface="+mj-lt"/>
                <a:ea typeface="Times New Roman" pitchFamily="18" charset="0"/>
                <a:cs typeface="Arial" pitchFamily="34" charset="0"/>
              </a:rPr>
              <a:t>(в тыс.руб.) вычисляется по формуле </a:t>
            </a:r>
            <a:r>
              <a:rPr kumimoji="0" lang="ru-RU" sz="2400" b="0" i="1" u="none" strike="noStrike" cap="none" normalizeH="0" baseline="0" dirty="0" err="1" smtClean="0">
                <a:ln>
                  <a:noFill/>
                </a:ln>
                <a:solidFill>
                  <a:schemeClr val="tx1"/>
                </a:solidFill>
                <a:effectLst/>
                <a:latin typeface="+mj-lt"/>
                <a:ea typeface="Times New Roman" pitchFamily="18" charset="0"/>
                <a:cs typeface="Arial" pitchFamily="34" charset="0"/>
              </a:rPr>
              <a:t>r</a:t>
            </a:r>
            <a:r>
              <a:rPr kumimoji="0" lang="ru-RU" sz="2400" b="0" i="1" u="none" strike="noStrike" cap="none" normalizeH="0" baseline="0" dirty="0" smtClean="0">
                <a:ln>
                  <a:noFill/>
                </a:ln>
                <a:solidFill>
                  <a:schemeClr val="tx1"/>
                </a:solidFill>
                <a:effectLst/>
                <a:latin typeface="+mj-lt"/>
                <a:ea typeface="Times New Roman" pitchFamily="18" charset="0"/>
                <a:cs typeface="Arial" pitchFamily="34" charset="0"/>
              </a:rPr>
              <a:t>(</a:t>
            </a:r>
            <a:r>
              <a:rPr kumimoji="0" lang="ru-RU" sz="2400" b="0" i="1" u="none" strike="noStrike" cap="none" normalizeH="0" baseline="0" dirty="0" err="1" smtClean="0">
                <a:ln>
                  <a:noFill/>
                </a:ln>
                <a:solidFill>
                  <a:schemeClr val="tx1"/>
                </a:solidFill>
                <a:effectLst/>
                <a:latin typeface="+mj-lt"/>
                <a:ea typeface="Times New Roman" pitchFamily="18" charset="0"/>
                <a:cs typeface="Arial" pitchFamily="34" charset="0"/>
              </a:rPr>
              <a:t>p</a:t>
            </a:r>
            <a:r>
              <a:rPr kumimoji="0" lang="ru-RU" sz="2400" b="0" i="1" u="none" strike="noStrike" cap="none" normalizeH="0" baseline="0" dirty="0" smtClean="0">
                <a:ln>
                  <a:noFill/>
                </a:ln>
                <a:solidFill>
                  <a:schemeClr val="tx1"/>
                </a:solidFill>
                <a:effectLst/>
                <a:latin typeface="+mj-lt"/>
                <a:ea typeface="Times New Roman" pitchFamily="18" charset="0"/>
                <a:cs typeface="Arial" pitchFamily="34" charset="0"/>
              </a:rPr>
              <a:t>)</a:t>
            </a:r>
            <a:r>
              <a:rPr kumimoji="0" lang="ru-RU" sz="2400" b="0" i="1" u="none" strike="noStrike" cap="none" normalizeH="0" baseline="0" dirty="0" err="1" smtClean="0">
                <a:ln>
                  <a:noFill/>
                </a:ln>
                <a:solidFill>
                  <a:schemeClr val="tx1"/>
                </a:solidFill>
                <a:effectLst/>
                <a:latin typeface="+mj-lt"/>
                <a:ea typeface="Times New Roman" pitchFamily="18" charset="0"/>
                <a:cs typeface="Arial" pitchFamily="34" charset="0"/>
              </a:rPr>
              <a:t>=qp</a:t>
            </a:r>
            <a:r>
              <a:rPr kumimoji="0" lang="ru-RU" sz="2400" b="0" i="1" u="none" strike="noStrike" cap="none" normalizeH="0" baseline="0" dirty="0" smtClean="0">
                <a:ln>
                  <a:noFill/>
                </a:ln>
                <a:solidFill>
                  <a:schemeClr val="tx1"/>
                </a:solidFill>
                <a:effectLst/>
                <a:latin typeface="+mj-lt"/>
                <a:ea typeface="Times New Roman" pitchFamily="18" charset="0"/>
                <a:cs typeface="Arial" pitchFamily="34" charset="0"/>
              </a:rPr>
              <a:t>. Определите наибольшую цену </a:t>
            </a:r>
            <a:r>
              <a:rPr kumimoji="0" lang="ru-RU" sz="2400" b="0" i="1" u="none" strike="noStrike" cap="none" normalizeH="0" baseline="0" dirty="0" err="1" smtClean="0">
                <a:ln>
                  <a:noFill/>
                </a:ln>
                <a:solidFill>
                  <a:schemeClr val="tx1"/>
                </a:solidFill>
                <a:effectLst/>
                <a:latin typeface="+mj-lt"/>
                <a:ea typeface="Times New Roman" pitchFamily="18" charset="0"/>
                <a:cs typeface="Arial" pitchFamily="34" charset="0"/>
              </a:rPr>
              <a:t>p</a:t>
            </a:r>
            <a:r>
              <a:rPr kumimoji="0" lang="ru-RU" sz="2400" b="0" i="1" u="none" strike="noStrike" cap="none" normalizeH="0" baseline="0" dirty="0" smtClean="0">
                <a:ln>
                  <a:noFill/>
                </a:ln>
                <a:solidFill>
                  <a:schemeClr val="tx1"/>
                </a:solidFill>
                <a:effectLst/>
                <a:latin typeface="+mj-lt"/>
                <a:ea typeface="Times New Roman" pitchFamily="18" charset="0"/>
                <a:cs typeface="Arial" pitchFamily="34" charset="0"/>
              </a:rPr>
              <a:t>, при которой месячная выручка </a:t>
            </a:r>
            <a:r>
              <a:rPr kumimoji="0" lang="ru-RU" sz="2400" b="0" i="1" u="none" strike="noStrike" cap="none" normalizeH="0" baseline="0" dirty="0" err="1" smtClean="0">
                <a:ln>
                  <a:noFill/>
                </a:ln>
                <a:solidFill>
                  <a:schemeClr val="tx1"/>
                </a:solidFill>
                <a:effectLst/>
                <a:latin typeface="+mj-lt"/>
                <a:ea typeface="Times New Roman" pitchFamily="18" charset="0"/>
                <a:cs typeface="Arial" pitchFamily="34" charset="0"/>
              </a:rPr>
              <a:t>r</a:t>
            </a:r>
            <a:r>
              <a:rPr kumimoji="0" lang="ru-RU" sz="2400" b="0" i="1" u="none" strike="noStrike" cap="none" normalizeH="0" baseline="0" dirty="0" smtClean="0">
                <a:ln>
                  <a:noFill/>
                </a:ln>
                <a:solidFill>
                  <a:schemeClr val="tx1"/>
                </a:solidFill>
                <a:effectLst/>
                <a:latin typeface="+mj-lt"/>
                <a:ea typeface="Times New Roman" pitchFamily="18" charset="0"/>
                <a:cs typeface="Arial" pitchFamily="34" charset="0"/>
              </a:rPr>
              <a:t>(</a:t>
            </a:r>
            <a:r>
              <a:rPr kumimoji="0" lang="ru-RU" sz="2400" b="0" i="1" u="none" strike="noStrike" cap="none" normalizeH="0" baseline="0" dirty="0" err="1" smtClean="0">
                <a:ln>
                  <a:noFill/>
                </a:ln>
                <a:solidFill>
                  <a:schemeClr val="tx1"/>
                </a:solidFill>
                <a:effectLst/>
                <a:latin typeface="+mj-lt"/>
                <a:ea typeface="Times New Roman" pitchFamily="18" charset="0"/>
                <a:cs typeface="Arial" pitchFamily="34" charset="0"/>
              </a:rPr>
              <a:t>p</a:t>
            </a:r>
            <a:r>
              <a:rPr kumimoji="0" lang="ru-RU" sz="2400" b="0" i="1" u="none" strike="noStrike" cap="none" normalizeH="0" baseline="0" dirty="0" smtClean="0">
                <a:ln>
                  <a:noFill/>
                </a:ln>
                <a:solidFill>
                  <a:schemeClr val="tx1"/>
                </a:solidFill>
                <a:effectLst/>
                <a:latin typeface="+mj-lt"/>
                <a:ea typeface="Times New Roman" pitchFamily="18" charset="0"/>
                <a:cs typeface="Arial" pitchFamily="34" charset="0"/>
              </a:rPr>
              <a:t>) составит 210 тыс.руб. Ответ приведите в тыс.руб.</a:t>
            </a:r>
            <a:endParaRPr kumimoji="0" lang="ru-RU" sz="2400"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ea7bc8609a44b317d94ec88b52dccb9fbfbe"/>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366</TotalTime>
  <Words>365</Words>
  <Application>Microsoft Office PowerPoint</Application>
  <PresentationFormat>Экран (4:3)</PresentationFormat>
  <Paragraphs>71</Paragraphs>
  <Slides>9</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PC</dc:creator>
  <cp:lastModifiedBy>Муравлёвы</cp:lastModifiedBy>
  <cp:revision>54</cp:revision>
  <dcterms:created xsi:type="dcterms:W3CDTF">2014-04-07T07:24:44Z</dcterms:created>
  <dcterms:modified xsi:type="dcterms:W3CDTF">2020-02-23T18:59:06Z</dcterms:modified>
</cp:coreProperties>
</file>