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3" r:id="rId2"/>
    <p:sldId id="256" r:id="rId3"/>
    <p:sldId id="269" r:id="rId4"/>
    <p:sldId id="274" r:id="rId5"/>
    <p:sldId id="262" r:id="rId6"/>
    <p:sldId id="277" r:id="rId7"/>
    <p:sldId id="267" r:id="rId8"/>
    <p:sldId id="258" r:id="rId9"/>
    <p:sldId id="259" r:id="rId10"/>
    <p:sldId id="282" r:id="rId11"/>
    <p:sldId id="273" r:id="rId12"/>
    <p:sldId id="278" r:id="rId13"/>
    <p:sldId id="257" r:id="rId14"/>
    <p:sldId id="279" r:id="rId15"/>
    <p:sldId id="264" r:id="rId16"/>
    <p:sldId id="26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941280-24E0-4C29-B451-74E04E7A2A57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374D5E19-7BFE-4281-B05E-EC69020D1F7F}">
      <dgm:prSet custT="1"/>
      <dgm:spPr/>
      <dgm:t>
        <a:bodyPr/>
        <a:lstStyle/>
        <a:p>
          <a:r>
            <a:rPr lang="ru-RU" sz="2800" b="1" dirty="0" smtClean="0"/>
            <a:t>Повторим способы кодирования информации</a:t>
          </a:r>
          <a:endParaRPr lang="ru-RU" sz="2800" b="1" dirty="0"/>
        </a:p>
      </dgm:t>
    </dgm:pt>
    <dgm:pt modelId="{EF0EC014-2423-4088-95D9-4F1B7633867F}" type="parTrans" cxnId="{CF60BDED-D01F-4472-B271-902B70736280}">
      <dgm:prSet/>
      <dgm:spPr/>
      <dgm:t>
        <a:bodyPr/>
        <a:lstStyle/>
        <a:p>
          <a:endParaRPr lang="ru-RU"/>
        </a:p>
      </dgm:t>
    </dgm:pt>
    <dgm:pt modelId="{015795E3-EA85-49CC-AF77-751A9B9A7C44}" type="sibTrans" cxnId="{CF60BDED-D01F-4472-B271-902B70736280}">
      <dgm:prSet/>
      <dgm:spPr/>
      <dgm:t>
        <a:bodyPr/>
        <a:lstStyle/>
        <a:p>
          <a:endParaRPr lang="ru-RU"/>
        </a:p>
      </dgm:t>
    </dgm:pt>
    <dgm:pt modelId="{988C2014-94D9-46D1-9A85-1256EF0C09B8}" type="pres">
      <dgm:prSet presAssocID="{22941280-24E0-4C29-B451-74E04E7A2A57}" presName="compositeShape" presStyleCnt="0">
        <dgm:presLayoutVars>
          <dgm:dir/>
          <dgm:resizeHandles/>
        </dgm:presLayoutVars>
      </dgm:prSet>
      <dgm:spPr/>
    </dgm:pt>
    <dgm:pt modelId="{38CB2856-9A27-4874-BDC7-42A09D1734C9}" type="pres">
      <dgm:prSet presAssocID="{22941280-24E0-4C29-B451-74E04E7A2A57}" presName="pyramid" presStyleLbl="node1" presStyleIdx="0" presStyleCnt="1" custLinFactNeighborX="-23105" custLinFactNeighborY="17381"/>
      <dgm:spPr/>
    </dgm:pt>
    <dgm:pt modelId="{F7F5BDFD-53E5-4F3C-A315-4B59BE6C0237}" type="pres">
      <dgm:prSet presAssocID="{22941280-24E0-4C29-B451-74E04E7A2A57}" presName="theList" presStyleCnt="0"/>
      <dgm:spPr/>
    </dgm:pt>
    <dgm:pt modelId="{2A8A752D-B255-484D-B4DD-1A3430DAF1FA}" type="pres">
      <dgm:prSet presAssocID="{374D5E19-7BFE-4281-B05E-EC69020D1F7F}" presName="aNode" presStyleLbl="fgAcc1" presStyleIdx="0" presStyleCnt="1" custScaleX="215816" custScaleY="140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BDAECC-8D9C-45E2-8499-AC7C33340383}" type="pres">
      <dgm:prSet presAssocID="{374D5E19-7BFE-4281-B05E-EC69020D1F7F}" presName="aSpace" presStyleCnt="0"/>
      <dgm:spPr/>
    </dgm:pt>
  </dgm:ptLst>
  <dgm:cxnLst>
    <dgm:cxn modelId="{B22B4545-4D3B-43FD-86BC-B5A605E8706C}" type="presOf" srcId="{374D5E19-7BFE-4281-B05E-EC69020D1F7F}" destId="{2A8A752D-B255-484D-B4DD-1A3430DAF1FA}" srcOrd="0" destOrd="0" presId="urn:microsoft.com/office/officeart/2005/8/layout/pyramid2"/>
    <dgm:cxn modelId="{94ACA2A1-F7C6-4DE4-B9C5-0C964BD3BC5E}" type="presOf" srcId="{22941280-24E0-4C29-B451-74E04E7A2A57}" destId="{988C2014-94D9-46D1-9A85-1256EF0C09B8}" srcOrd="0" destOrd="0" presId="urn:microsoft.com/office/officeart/2005/8/layout/pyramid2"/>
    <dgm:cxn modelId="{CF60BDED-D01F-4472-B271-902B70736280}" srcId="{22941280-24E0-4C29-B451-74E04E7A2A57}" destId="{374D5E19-7BFE-4281-B05E-EC69020D1F7F}" srcOrd="0" destOrd="0" parTransId="{EF0EC014-2423-4088-95D9-4F1B7633867F}" sibTransId="{015795E3-EA85-49CC-AF77-751A9B9A7C44}"/>
    <dgm:cxn modelId="{4FDC1C91-6B2E-4D1D-A3CC-3A7DE697522B}" type="presParOf" srcId="{988C2014-94D9-46D1-9A85-1256EF0C09B8}" destId="{38CB2856-9A27-4874-BDC7-42A09D1734C9}" srcOrd="0" destOrd="0" presId="urn:microsoft.com/office/officeart/2005/8/layout/pyramid2"/>
    <dgm:cxn modelId="{652867F8-2EB6-4A5B-A6EE-EE2934A0C2D1}" type="presParOf" srcId="{988C2014-94D9-46D1-9A85-1256EF0C09B8}" destId="{F7F5BDFD-53E5-4F3C-A315-4B59BE6C0237}" srcOrd="1" destOrd="0" presId="urn:microsoft.com/office/officeart/2005/8/layout/pyramid2"/>
    <dgm:cxn modelId="{75052767-51FD-4091-A8F1-7CA54A6F5C8F}" type="presParOf" srcId="{F7F5BDFD-53E5-4F3C-A315-4B59BE6C0237}" destId="{2A8A752D-B255-484D-B4DD-1A3430DAF1FA}" srcOrd="0" destOrd="0" presId="urn:microsoft.com/office/officeart/2005/8/layout/pyramid2"/>
    <dgm:cxn modelId="{FD7717FF-191F-4C2D-BC91-BEC7CE8F70D0}" type="presParOf" srcId="{F7F5BDFD-53E5-4F3C-A315-4B59BE6C0237}" destId="{22BDAECC-8D9C-45E2-8499-AC7C33340383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CB2856-9A27-4874-BDC7-42A09D1734C9}">
      <dsp:nvSpPr>
        <dsp:cNvPr id="0" name=""/>
        <dsp:cNvSpPr/>
      </dsp:nvSpPr>
      <dsp:spPr>
        <a:xfrm>
          <a:off x="0" y="0"/>
          <a:ext cx="2357453" cy="235745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8A752D-B255-484D-B4DD-1A3430DAF1FA}">
      <dsp:nvSpPr>
        <dsp:cNvPr id="0" name=""/>
        <dsp:cNvSpPr/>
      </dsp:nvSpPr>
      <dsp:spPr>
        <a:xfrm>
          <a:off x="349553" y="236572"/>
          <a:ext cx="3307044" cy="17305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Повторим способы кодирования информации</a:t>
          </a:r>
          <a:endParaRPr lang="ru-RU" sz="2800" b="1" kern="1200" dirty="0"/>
        </a:p>
      </dsp:txBody>
      <dsp:txXfrm>
        <a:off x="434030" y="321049"/>
        <a:ext cx="3138090" cy="15615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859371-8B40-429F-AAEF-DCBD1C980491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C8B4EF-F15F-4826-AC9D-E023F2338C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6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662B-0115-409E-B5A5-C75A9E517077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D6B8-6D53-47DC-8038-B9DC7F38D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662B-0115-409E-B5A5-C75A9E517077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D6B8-6D53-47DC-8038-B9DC7F38D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662B-0115-409E-B5A5-C75A9E517077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D6B8-6D53-47DC-8038-B9DC7F38D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662B-0115-409E-B5A5-C75A9E517077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D6B8-6D53-47DC-8038-B9DC7F38D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662B-0115-409E-B5A5-C75A9E517077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D6B8-6D53-47DC-8038-B9DC7F38D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662B-0115-409E-B5A5-C75A9E517077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D6B8-6D53-47DC-8038-B9DC7F38D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662B-0115-409E-B5A5-C75A9E517077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D6B8-6D53-47DC-8038-B9DC7F38D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662B-0115-409E-B5A5-C75A9E517077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D6B8-6D53-47DC-8038-B9DC7F38D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662B-0115-409E-B5A5-C75A9E517077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D6B8-6D53-47DC-8038-B9DC7F38D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662B-0115-409E-B5A5-C75A9E517077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D6B8-6D53-47DC-8038-B9DC7F38D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662B-0115-409E-B5A5-C75A9E517077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5D6B8-6D53-47DC-8038-B9DC7F38D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DF662B-0115-409E-B5A5-C75A9E517077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5D6B8-6D53-47DC-8038-B9DC7F38D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6679029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Муниципальное </a:t>
            </a:r>
            <a:r>
              <a:rPr lang="ru-RU" sz="1800" dirty="0"/>
              <a:t>автономное учреждение дополнительного образования </a:t>
            </a:r>
            <a:br>
              <a:rPr lang="ru-RU" sz="1800" dirty="0"/>
            </a:br>
            <a:r>
              <a:rPr lang="ru-RU" sz="1800" dirty="0"/>
              <a:t>«Центр дополнительного образования детей» </a:t>
            </a:r>
            <a:r>
              <a:rPr lang="ru-RU" sz="1800" dirty="0" err="1"/>
              <a:t>г.Усинска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b="1" dirty="0"/>
              <a:t> 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dirty="0" smtClean="0"/>
              <a:t>Конспект </a:t>
            </a:r>
            <a:r>
              <a:rPr lang="ru-RU" sz="4000" dirty="0"/>
              <a:t>занятия по программе «Информатика </a:t>
            </a:r>
            <a:r>
              <a:rPr lang="en-US" sz="4000" dirty="0"/>
              <a:t>PLUS</a:t>
            </a:r>
            <a:r>
              <a:rPr lang="ru-RU" sz="4000" dirty="0"/>
              <a:t>» </a:t>
            </a:r>
            <a:r>
              <a:rPr lang="ru-RU" sz="4000" dirty="0" smtClean="0"/>
              <a:t>в </a:t>
            </a:r>
            <a:r>
              <a:rPr lang="ru-RU" sz="4000" dirty="0"/>
              <a:t>3 классе</a:t>
            </a:r>
            <a:br>
              <a:rPr lang="ru-RU" sz="4000" dirty="0"/>
            </a:br>
            <a:r>
              <a:rPr lang="ru-RU" sz="4000" b="1" dirty="0" smtClean="0"/>
              <a:t>«Алёша Попов в Лукоморье»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100" dirty="0" smtClean="0"/>
              <a:t>(Декодирование информации)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1600" dirty="0" err="1" smtClean="0"/>
              <a:t>г.Усинск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2019г</a:t>
            </a:r>
            <a:r>
              <a:rPr lang="ru-RU" sz="1600" dirty="0" smtClean="0"/>
              <a:t>.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99592" y="4653136"/>
            <a:ext cx="4896544" cy="1423762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ru-RU" b="1" i="1" dirty="0">
                <a:solidFill>
                  <a:schemeClr val="tx1"/>
                </a:solidFill>
              </a:rPr>
              <a:t>Составитель: Лузина Валентина Николаевна, 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b="1" i="1" dirty="0">
                <a:solidFill>
                  <a:schemeClr val="tx1"/>
                </a:solidFill>
              </a:rPr>
              <a:t>педагог дополнительного образования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2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43636" y="3714752"/>
            <a:ext cx="2006800" cy="2894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6077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5680"/>
            <a:ext cx="9127740" cy="68523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482022" y="-174049"/>
            <a:ext cx="10108044" cy="72060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-499552" y="-174049"/>
            <a:ext cx="10050877" cy="74194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-499552" y="-174050"/>
            <a:ext cx="10050877" cy="75331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-574249" y="-209420"/>
            <a:ext cx="10125574" cy="75976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-648946" y="-287725"/>
            <a:ext cx="10236879" cy="767592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-643604" y="-233994"/>
            <a:ext cx="10338980" cy="775423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-704717" y="-181530"/>
            <a:ext cx="10260602" cy="76954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-658435" y="-215739"/>
            <a:ext cx="10390969" cy="7789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4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485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ьная выноска 4"/>
          <p:cNvSpPr/>
          <p:nvPr/>
        </p:nvSpPr>
        <p:spPr>
          <a:xfrm>
            <a:off x="3857620" y="0"/>
            <a:ext cx="4643470" cy="2214578"/>
          </a:xfrm>
          <a:prstGeom prst="wedgeEllipseCallout">
            <a:avLst>
              <a:gd name="adj1" fmla="val -67875"/>
              <a:gd name="adj2" fmla="val 326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Помогите  расшифровать сказку .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на карточке№2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8318529"/>
              </p:ext>
            </p:extLst>
          </p:nvPr>
        </p:nvGraphicFramePr>
        <p:xfrm>
          <a:off x="714348" y="1428736"/>
          <a:ext cx="7972450" cy="4736567"/>
        </p:xfrm>
        <a:graphic>
          <a:graphicData uri="http://schemas.openxmlformats.org/drawingml/2006/table">
            <a:tbl>
              <a:tblPr/>
              <a:tblGrid>
                <a:gridCol w="668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0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54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16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7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05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599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30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4005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8167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6142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 dirty="0">
                          <a:latin typeface="Calibri"/>
                          <a:ea typeface="Times New Roman"/>
                        </a:rPr>
                        <a:t>А-01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Б-0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В-03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Г-04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Д-05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Е-06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Ё-07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Ж-08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З-09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И-10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Й-11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42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К-12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Л-13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М-14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Н-15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О-16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П-17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Р-18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С-19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Т-20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У-21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Ф-22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42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Х-23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Ц-24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Ч-25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Щ-26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Ш-27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Ъ-28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Ы-09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Ь-30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Э-31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Ю-32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>
                          <a:latin typeface="Calibri"/>
                          <a:ea typeface="Times New Roman"/>
                        </a:rPr>
                        <a:t>Я-33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3937">
                <a:tc gridSpan="1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Жили – были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05 06 05 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________и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02 01 02 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01_____.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Во дворе у них жили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 07 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08____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и 08 01 02 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01______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Приходит однажды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 02 01 02 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01____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и взволнованно говорит: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 «02 06 05 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01_____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» 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! 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Я вижу только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06 08 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01_____.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Ты не знаешь,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04 05 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06_____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9525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08 01 02 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01______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? 05 06 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05______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отвечает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05 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01___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знаю – она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03 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 03 01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09 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06________.</a:t>
                      </a:r>
                      <a:r>
                        <a:rPr lang="ru-RU" sz="2000" i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Но там же была морская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09 03 06 09 05 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01____________.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Где она? Я подарил её внучке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</a:rPr>
                        <a:t>01 05 06 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_______.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/>
              <a:t>Жили – были </a:t>
            </a:r>
            <a:r>
              <a:rPr lang="ru-RU" sz="3600" b="1" i="1" dirty="0" smtClean="0"/>
              <a:t>05 06 05 (дед) и 02 01 02 01(баба). </a:t>
            </a:r>
            <a:r>
              <a:rPr lang="ru-RU" sz="3600" i="1" dirty="0" smtClean="0"/>
              <a:t>Во дворе у них жили</a:t>
            </a:r>
            <a:r>
              <a:rPr lang="ru-RU" sz="3600" b="1" i="1" dirty="0" smtClean="0"/>
              <a:t> 07 08(ёж) и 08 01 02 01(жаба) . </a:t>
            </a:r>
            <a:r>
              <a:rPr lang="ru-RU" sz="3600" i="1" dirty="0" smtClean="0"/>
              <a:t>Приходит однажды</a:t>
            </a:r>
            <a:r>
              <a:rPr lang="ru-RU" sz="3600" b="1" i="1" dirty="0" smtClean="0"/>
              <a:t> 02 01 02 01(баба) </a:t>
            </a:r>
            <a:r>
              <a:rPr lang="ru-RU" sz="3600" i="1" dirty="0" smtClean="0"/>
              <a:t>и взволнованно говорит:</a:t>
            </a:r>
            <a:r>
              <a:rPr lang="ru-RU" sz="3600" b="1" i="1" dirty="0" smtClean="0"/>
              <a:t> «02 06 05 01 » (беда)!  </a:t>
            </a:r>
            <a:r>
              <a:rPr lang="ru-RU" sz="3600" i="1" dirty="0" smtClean="0"/>
              <a:t>Я вижу только </a:t>
            </a:r>
            <a:r>
              <a:rPr lang="ru-RU" sz="3600" b="1" i="1" dirty="0" smtClean="0"/>
              <a:t>06 08 01(ежа). </a:t>
            </a:r>
            <a:r>
              <a:rPr lang="ru-RU" sz="3600" i="1" dirty="0" smtClean="0"/>
              <a:t>Ты не знаешь, </a:t>
            </a:r>
            <a:r>
              <a:rPr lang="ru-RU" sz="3600" b="1" i="1" dirty="0" smtClean="0"/>
              <a:t>04 05 06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i="1" dirty="0" smtClean="0"/>
              <a:t>08 01 02 01( где жаба) ? 05 06 05(дед) </a:t>
            </a:r>
            <a:r>
              <a:rPr lang="ru-RU" sz="3600" i="1" dirty="0" smtClean="0"/>
              <a:t>отвечает </a:t>
            </a:r>
            <a:r>
              <a:rPr lang="ru-RU" sz="3600" b="1" i="1" dirty="0" smtClean="0"/>
              <a:t>05 01(да) </a:t>
            </a:r>
            <a:r>
              <a:rPr lang="ru-RU" sz="3600" i="1" dirty="0" smtClean="0"/>
              <a:t>знаю – она </a:t>
            </a:r>
            <a:r>
              <a:rPr lang="ru-RU" sz="3600" b="1" i="1" dirty="0" smtClean="0"/>
              <a:t>03 03  01 09 06( в вазе).</a:t>
            </a:r>
            <a:r>
              <a:rPr lang="ru-RU" sz="3600" i="1" dirty="0" smtClean="0"/>
              <a:t> Но там же была морская </a:t>
            </a:r>
            <a:r>
              <a:rPr lang="ru-RU" sz="3600" b="1" i="1" dirty="0" smtClean="0"/>
              <a:t>09 03 06 09 05 01(звезда). </a:t>
            </a:r>
            <a:r>
              <a:rPr lang="ru-RU" sz="3600" i="1" dirty="0" smtClean="0"/>
              <a:t>Где она? Я подарил её внучке </a:t>
            </a:r>
            <a:r>
              <a:rPr lang="ru-RU" sz="3600" b="1" i="1" dirty="0" smtClean="0"/>
              <a:t>01 05 06 (Аде).</a:t>
            </a:r>
            <a:r>
              <a:rPr lang="ru-RU" sz="36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5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7504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90864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Шифр Цезаря</a:t>
            </a:r>
            <a:endParaRPr lang="ru-RU" sz="32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9953649"/>
              </p:ext>
            </p:extLst>
          </p:nvPr>
        </p:nvGraphicFramePr>
        <p:xfrm>
          <a:off x="323528" y="4077072"/>
          <a:ext cx="5400675" cy="12083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90395">
                  <a:extLst>
                    <a:ext uri="{9D8B030D-6E8A-4147-A177-3AD203B41FA5}">
                      <a16:colId xmlns:a16="http://schemas.microsoft.com/office/drawing/2014/main" val="1734551910"/>
                    </a:ext>
                  </a:extLst>
                </a:gridCol>
                <a:gridCol w="1710055">
                  <a:extLst>
                    <a:ext uri="{9D8B030D-6E8A-4147-A177-3AD203B41FA5}">
                      <a16:colId xmlns:a16="http://schemas.microsoft.com/office/drawing/2014/main" val="310372146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199141929"/>
                    </a:ext>
                  </a:extLst>
                </a:gridCol>
              </a:tblGrid>
              <a:tr h="580082">
                <a:tc>
                  <a:txBody>
                    <a:bodyPr/>
                    <a:lstStyle/>
                    <a:p>
                      <a:pPr marL="180340" marR="2686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effectLst/>
                        </a:rPr>
                        <a:t>И    Г   Ф   Л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180340" marR="2686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</a:rPr>
                        <a:t>И    О   Б   Л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180340" marR="2686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effectLst/>
                        </a:rPr>
                        <a:t>Н    Ь   Щ   Э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966251684"/>
                  </a:ext>
                </a:extLst>
              </a:tr>
              <a:tr h="628224">
                <a:tc>
                  <a:txBody>
                    <a:bodyPr/>
                    <a:lstStyle/>
                    <a:p>
                      <a:pPr marL="180340" marR="268605">
                        <a:lnSpc>
                          <a:spcPts val="192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</a:rPr>
                        <a:t>  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</a:rPr>
                        <a:t>З   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</a:rPr>
                        <a:t>В    У   К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180340" marR="268605">
                        <a:lnSpc>
                          <a:spcPts val="1945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</a:rPr>
                        <a:t>      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180340" marR="268605">
                        <a:lnSpc>
                          <a:spcPts val="1705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</a:rPr>
                        <a:t>   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3419262780"/>
                  </a:ext>
                </a:extLst>
              </a:tr>
            </a:tbl>
          </a:graphicData>
        </a:graphic>
      </p:graphicFrame>
      <p:pic>
        <p:nvPicPr>
          <p:cNvPr id="1026" name="Picture 2" descr="http://900igr.net/up/datai/91616/0019-006-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7638"/>
            <a:ext cx="5184576" cy="2239596"/>
          </a:xfrm>
          <a:prstGeom prst="rect">
            <a:avLst/>
          </a:prstGeom>
          <a:noFill/>
          <a:ln w="571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fs01.infourok.ru/images/doc/72/87352/img8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12160" y="476672"/>
            <a:ext cx="2649412" cy="257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77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Рисунок 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-1000156"/>
            <a:ext cx="9429784" cy="9061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Рисунок 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78" y="-857280"/>
            <a:ext cx="9358378" cy="895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Рисунок 16"/>
          <p:cNvPicPr>
            <a:picLocks noChangeAspect="1" noChangeArrowheads="1"/>
          </p:cNvPicPr>
          <p:nvPr/>
        </p:nvPicPr>
        <p:blipFill>
          <a:blip r:embed="rId2"/>
          <a:srcRect t="20123" r="-12280"/>
          <a:stretch>
            <a:fillRect/>
          </a:stretch>
        </p:blipFill>
        <p:spPr bwMode="auto">
          <a:xfrm>
            <a:off x="0" y="-857280"/>
            <a:ext cx="10644230" cy="8135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29190" y="2130425"/>
            <a:ext cx="4000528" cy="1470025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Алешу  по волшебному мобильному телефону вызывают из Лукоморья. </a:t>
            </a:r>
            <a:br>
              <a:rPr lang="ru-RU" sz="2800" dirty="0" smtClean="0"/>
            </a:br>
            <a:r>
              <a:rPr lang="ru-RU" sz="2800" dirty="0" smtClean="0"/>
              <a:t>По телефону разговор вести нельзя. Но получив вызов, он понимает, что произошло что-то, требующее его присутствия.</a:t>
            </a:r>
            <a:endParaRPr lang="ru-RU" sz="2800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4214810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100727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2643182"/>
            <a:ext cx="2847975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Овальная выноска 5"/>
          <p:cNvSpPr/>
          <p:nvPr/>
        </p:nvSpPr>
        <p:spPr>
          <a:xfrm>
            <a:off x="4286248" y="500042"/>
            <a:ext cx="4286280" cy="2214578"/>
          </a:xfrm>
          <a:prstGeom prst="wedgeEllipseCallout">
            <a:avLst>
              <a:gd name="adj1" fmla="val -62572"/>
              <a:gd name="adj2" fmla="val 694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Вызов  на волшебный мобильник  послан был с этой опушки</a:t>
            </a:r>
            <a:r>
              <a:rPr lang="ru-RU" sz="3200" b="1" dirty="0" smtClean="0"/>
              <a:t>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4492" y="1253250"/>
            <a:ext cx="3251274" cy="3868742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же произошло и куда идти?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Вижу печку.    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Заодно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 пообедаю.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3786190"/>
            <a:ext cx="3829048" cy="26257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3600" b="1" dirty="0" smtClean="0"/>
              <a:t>   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852" y="476672"/>
            <a:ext cx="420951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Рисунок 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38475"/>
            <a:ext cx="2847975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2565571" y="313378"/>
            <a:ext cx="6286544" cy="3357586"/>
          </a:xfrm>
          <a:prstGeom prst="wedgeRoundRectCallout">
            <a:avLst>
              <a:gd name="adj1" fmla="val -53762"/>
              <a:gd name="adj2" fmla="val 59096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получили: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Найти на рабочем столе папку «ТЕСТ»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Выбрать правильные ответы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Отметить на листочке номер правильного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ответа.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Восстановим  сведения о видах </a:t>
            </a:r>
            <a:r>
              <a:rPr lang="ru-RU" sz="28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информации.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2840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28596" y="428604"/>
            <a:ext cx="8286808" cy="857256"/>
          </a:xfrm>
          <a:prstGeom prst="roundRect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smtClean="0">
                <a:latin typeface="+mj-lt"/>
              </a:rPr>
              <a:t> </a:t>
            </a:r>
            <a:r>
              <a:rPr lang="ru-RU" sz="3600" dirty="0">
                <a:latin typeface="+mj-lt"/>
              </a:rPr>
              <a:t>Укажи соответствие: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625" y="1428750"/>
          <a:ext cx="8286808" cy="50421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49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18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4939"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/>
                        <a:t>Вид информации</a:t>
                      </a:r>
                      <a:endParaRPr lang="ru-RU" sz="2400" b="0" dirty="0"/>
                    </a:p>
                  </a:txBody>
                  <a:tcPr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/>
                        <a:t>Форма представления</a:t>
                      </a:r>
                      <a:endParaRPr lang="ru-RU" sz="2400" b="0" dirty="0"/>
                    </a:p>
                  </a:txBody>
                  <a:tcPr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69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1. Количественные характеристики объектов окружающего мира - возраст, вес, рост человека, и т.д.</a:t>
                      </a:r>
                      <a:endParaRPr lang="ru-RU" sz="2000" dirty="0"/>
                    </a:p>
                  </a:txBody>
                  <a:tcPr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1. Видеоинформация</a:t>
                      </a:r>
                      <a:endParaRPr lang="ru-RU" sz="2000" dirty="0"/>
                    </a:p>
                  </a:txBody>
                  <a:tcPr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865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2. Всё, что напечатано или написано на любом из существующих языков</a:t>
                      </a:r>
                      <a:endParaRPr lang="ru-RU" sz="2000" dirty="0"/>
                    </a:p>
                  </a:txBody>
                  <a:tcPr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2.  Звуковая информация</a:t>
                      </a:r>
                      <a:endParaRPr lang="ru-RU" sz="2000" dirty="0"/>
                    </a:p>
                  </a:txBody>
                  <a:tcPr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3674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3. Рисунки, картинки, чертежи, схемы, карты, фотографии </a:t>
                      </a:r>
                      <a:endParaRPr lang="ru-RU" sz="2000" dirty="0"/>
                    </a:p>
                  </a:txBody>
                  <a:tcPr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3. Числовая информация</a:t>
                      </a:r>
                      <a:endParaRPr lang="ru-RU" sz="2000" dirty="0"/>
                    </a:p>
                  </a:txBody>
                  <a:tcPr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789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4. Все, что мы слышим, - человеческая речь, музыка, пение птиц, шелест листвы, сигналы машин</a:t>
                      </a:r>
                      <a:endParaRPr lang="ru-RU" sz="2000" dirty="0"/>
                    </a:p>
                  </a:txBody>
                  <a:tcPr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4. Текстовая информация</a:t>
                      </a:r>
                      <a:endParaRPr lang="ru-RU" sz="2000" dirty="0"/>
                    </a:p>
                  </a:txBody>
                  <a:tcPr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691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5. Последовательности изображений - фильмы, мультфильмы и т.д.</a:t>
                      </a:r>
                      <a:endParaRPr lang="ru-RU" sz="2000" dirty="0"/>
                    </a:p>
                  </a:txBody>
                  <a:tcPr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5.</a:t>
                      </a:r>
                      <a:r>
                        <a:rPr lang="ru-RU" sz="2000" baseline="0" dirty="0" smtClean="0"/>
                        <a:t> Графическая информация</a:t>
                      </a:r>
                      <a:endParaRPr lang="ru-RU" sz="2000" dirty="0"/>
                    </a:p>
                  </a:txBody>
                  <a:tcPr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5" name="Прямая со стрелкой 14"/>
          <p:cNvCxnSpPr/>
          <p:nvPr/>
        </p:nvCxnSpPr>
        <p:spPr>
          <a:xfrm>
            <a:off x="5072063" y="2714625"/>
            <a:ext cx="2071687" cy="1714500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4500563" y="3571875"/>
            <a:ext cx="1714500" cy="1571625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000500" y="4429125"/>
            <a:ext cx="1928813" cy="17859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4000500" y="3714750"/>
            <a:ext cx="3571875" cy="15716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 flipH="1" flipV="1">
            <a:off x="3929063" y="3214688"/>
            <a:ext cx="3429000" cy="257175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339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857884" y="-3382955"/>
            <a:ext cx="3951333" cy="3382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3613324"/>
            <a:ext cx="2419347" cy="3244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285 0.2632 C -0.5342 0.41736 -0.85556 0.57153 -0.9816 0.7132 C -1.10764 0.85486 -1.08212 1.0382 -0.9691 1.1132 C -0.85608 1.1882 -0.51962 1.25556 -0.30347 1.1632 C -0.08733 1.07084 0.28507 0.70209 0.32778 0.55903 C 0.37048 0.41597 0.05017 0.24722 -0.04722 0.30486 C -0.14462 0.3625 -0.22118 0.79861 -0.2566 0.90486 C -0.29202 1.01111 -0.27587 0.97662 -0.25972 0.94213 " pathEditMode="relative" ptsTypes="aaaaaaaA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42852"/>
            <a:ext cx="4714876" cy="5983311"/>
          </a:xfrm>
        </p:spPr>
        <p:txBody>
          <a:bodyPr/>
          <a:lstStyle/>
          <a:p>
            <a:r>
              <a:rPr lang="ru-RU" b="1" dirty="0" smtClean="0"/>
              <a:t>- Здравствуй, бабушка. Ты как раз вовремя.</a:t>
            </a:r>
            <a:br>
              <a:rPr lang="ru-RU" b="1" dirty="0" smtClean="0"/>
            </a:br>
            <a:r>
              <a:rPr lang="ru-RU" b="1" dirty="0" smtClean="0"/>
              <a:t>- Я то вовремя. Но и ты постарайся. Осталось самое сложное. Восстановить понятия: кодирование и декодирование. </a:t>
            </a:r>
            <a:endParaRPr lang="ru-RU" dirty="0"/>
          </a:p>
        </p:txBody>
      </p:sp>
      <p:pic>
        <p:nvPicPr>
          <p:cNvPr id="2050" name="Рисунок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0"/>
            <a:ext cx="5286412" cy="7211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4907695"/>
              </p:ext>
            </p:extLst>
          </p:nvPr>
        </p:nvGraphicFramePr>
        <p:xfrm>
          <a:off x="4714876" y="285729"/>
          <a:ext cx="3714776" cy="23574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Рисунок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642917"/>
            <a:ext cx="4214842" cy="585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5500701" y="2996952"/>
            <a:ext cx="2928951" cy="3293937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426</Words>
  <Application>Microsoft Office PowerPoint</Application>
  <PresentationFormat>Экран (4:3)</PresentationFormat>
  <Paragraphs>72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Муниципальное автономное учреждение дополнительного образования  «Центр дополнительного образования детей» г.Усинска   Конспект занятия по программе «Информатика PLUS» в 3 классе «Алёша Попов в Лукоморье»  (Декодирование информации)      г.Усинск 2019г.</vt:lpstr>
      <vt:lpstr>Алешу  по волшебному мобильному телефону вызывают из Лукоморья.  По телефону разговор вести нельзя. Но получив вызов, он понимает, что произошло что-то, требующее его присутствия.</vt:lpstr>
      <vt:lpstr>Презентация PowerPoint</vt:lpstr>
      <vt:lpstr>Что же произошло и куда идти? Вижу печку.     Заодно и  пообедаю.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на карточке№2</vt:lpstr>
      <vt:lpstr>Жили – были 05 06 05 (дед) и 02 01 02 01(баба). Во дворе у них жили 07 08(ёж) и 08 01 02 01(жаба) . Приходит однажды 02 01 02 01(баба) и взволнованно говорит: «02 06 05 01 » (беда)!  Я вижу только 06 08 01(ежа). Ты не знаешь, 04 05 06 08 01 02 01( где жаба) ? 05 06 05(дед) отвечает 05 01(да) знаю – она 03 03  01 09 06( в вазе). Но там же была морская 09 03 06 09 05 01(звезда). Где она? Я подарил её внучке 01 05 06 (Аде).    </vt:lpstr>
      <vt:lpstr>Шифр Цезаря</vt:lpstr>
      <vt:lpstr>Презентация PowerPoint</vt:lpstr>
      <vt:lpstr>Презентация PowerPoint</vt:lpstr>
    </vt:vector>
  </TitlesOfParts>
  <Company>ESP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303-8</dc:creator>
  <cp:lastModifiedBy>RePack by Diakov</cp:lastModifiedBy>
  <cp:revision>73</cp:revision>
  <dcterms:created xsi:type="dcterms:W3CDTF">2014-01-18T09:21:18Z</dcterms:created>
  <dcterms:modified xsi:type="dcterms:W3CDTF">2019-05-07T07:14:56Z</dcterms:modified>
</cp:coreProperties>
</file>