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9" r:id="rId1"/>
  </p:sldMasterIdLst>
  <p:sldIdLst>
    <p:sldId id="331" r:id="rId2"/>
    <p:sldId id="332" r:id="rId3"/>
    <p:sldId id="256" r:id="rId4"/>
    <p:sldId id="276" r:id="rId5"/>
    <p:sldId id="313" r:id="rId6"/>
    <p:sldId id="330" r:id="rId7"/>
    <p:sldId id="258" r:id="rId8"/>
    <p:sldId id="282" r:id="rId9"/>
    <p:sldId id="292" r:id="rId10"/>
    <p:sldId id="326" r:id="rId11"/>
    <p:sldId id="327" r:id="rId12"/>
    <p:sldId id="328" r:id="rId13"/>
    <p:sldId id="329" r:id="rId14"/>
    <p:sldId id="315" r:id="rId15"/>
    <p:sldId id="318" r:id="rId16"/>
    <p:sldId id="273" r:id="rId17"/>
    <p:sldId id="322" r:id="rId18"/>
    <p:sldId id="317" r:id="rId19"/>
    <p:sldId id="316" r:id="rId20"/>
    <p:sldId id="319" r:id="rId21"/>
    <p:sldId id="321" r:id="rId22"/>
    <p:sldId id="324" r:id="rId23"/>
    <p:sldId id="325" r:id="rId24"/>
    <p:sldId id="284" r:id="rId25"/>
    <p:sldId id="285" r:id="rId26"/>
    <p:sldId id="286" r:id="rId27"/>
    <p:sldId id="299" r:id="rId28"/>
    <p:sldId id="283" r:id="rId29"/>
    <p:sldId id="300" r:id="rId30"/>
    <p:sldId id="333" r:id="rId31"/>
    <p:sldId id="334" r:id="rId32"/>
    <p:sldId id="297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00"/>
    <a:srgbClr val="800000"/>
    <a:srgbClr val="FF9900"/>
    <a:srgbClr val="3366CC"/>
    <a:srgbClr val="3399FF"/>
    <a:srgbClr val="00FFFF"/>
    <a:srgbClr val="F8FDE7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98" autoAdjust="0"/>
    <p:restoredTop sz="94662" autoAdjust="0"/>
  </p:normalViewPr>
  <p:slideViewPr>
    <p:cSldViewPr>
      <p:cViewPr varScale="1">
        <p:scale>
          <a:sx n="100" d="100"/>
          <a:sy n="100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7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9357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93572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935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935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493714B-D938-405E-A9C4-3E7620EADA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984F6A-03D1-449B-AD2E-4D65ADFC4A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903B3E-0AB0-44EF-8FD3-3CF746EDE0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1431AFE-82DD-483C-9C61-46B87216BE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1148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6042ECD-5EE8-4006-974D-1FCEBC0A9E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FF2E63-5BC2-4234-A32B-6102FB2C57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DD3343-43A2-42EC-A338-D1003DF93B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D2F328-7477-4F4F-B8D9-E9F0401C84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827CA3-20F8-4BD3-98A5-9F051DFD58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035DC5-CB26-4B90-963D-11428BBCB0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CC860-678E-45B4-82B7-5F8B44B11A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57C4D0-11D3-4031-BD20-1ED0DDC9BB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526261-729A-4A99-9854-E450576B9B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925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925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925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925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87F782D8-8FD8-43DF-9FBB-B80B7667E842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  <p:sldLayoutId id="2147483911" r:id="rId12"/>
    <p:sldLayoutId id="2147483912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4.jpeg"/><Relationship Id="rId7" Type="http://schemas.openxmlformats.org/officeDocument/2006/relationships/slide" Target="slide9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3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5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Relationship Id="rId4" Type="http://schemas.openxmlformats.org/officeDocument/2006/relationships/slide" Target="slide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Relationship Id="rId4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6.jpeg"/><Relationship Id="rId10" Type="http://schemas.openxmlformats.org/officeDocument/2006/relationships/slide" Target="slide14.xml"/><Relationship Id="rId4" Type="http://schemas.openxmlformats.org/officeDocument/2006/relationships/image" Target="../media/image39.jpeg"/><Relationship Id="rId9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8.jpeg"/><Relationship Id="rId7" Type="http://schemas.openxmlformats.org/officeDocument/2006/relationships/image" Target="../media/image29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6.jpeg"/><Relationship Id="rId10" Type="http://schemas.openxmlformats.org/officeDocument/2006/relationships/slide" Target="slide14.xml"/><Relationship Id="rId4" Type="http://schemas.openxmlformats.org/officeDocument/2006/relationships/image" Target="../media/image23.jpeg"/><Relationship Id="rId9" Type="http://schemas.openxmlformats.org/officeDocument/2006/relationships/image" Target="../media/image2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860" name="Text Box 4"/>
          <p:cNvSpPr txBox="1">
            <a:spLocks noChangeArrowheads="1"/>
          </p:cNvSpPr>
          <p:nvPr/>
        </p:nvSpPr>
        <p:spPr bwMode="auto">
          <a:xfrm>
            <a:off x="900113" y="476250"/>
            <a:ext cx="71882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i="1">
                <a:solidFill>
                  <a:srgbClr val="000000"/>
                </a:solidFill>
              </a:rPr>
              <a:t>МОУ ИЕГЛ </a:t>
            </a:r>
            <a:r>
              <a:rPr lang="en-US" sz="3600" i="1">
                <a:solidFill>
                  <a:srgbClr val="000000"/>
                </a:solidFill>
              </a:rPr>
              <a:t>“</a:t>
            </a:r>
            <a:r>
              <a:rPr lang="ru-RU" sz="3600" i="1">
                <a:solidFill>
                  <a:srgbClr val="000000"/>
                </a:solidFill>
              </a:rPr>
              <a:t>школа -30</a:t>
            </a:r>
            <a:r>
              <a:rPr lang="en-US" sz="3600" i="1">
                <a:solidFill>
                  <a:srgbClr val="000000"/>
                </a:solidFill>
              </a:rPr>
              <a:t>”</a:t>
            </a:r>
            <a:r>
              <a:rPr lang="ru-RU" sz="3600" i="1">
                <a:solidFill>
                  <a:srgbClr val="000000"/>
                </a:solidFill>
              </a:rPr>
              <a:t> г. Ижевск</a:t>
            </a:r>
          </a:p>
        </p:txBody>
      </p:sp>
      <p:sp>
        <p:nvSpPr>
          <p:cNvPr id="505861" name="Text Box 5"/>
          <p:cNvSpPr txBox="1">
            <a:spLocks noChangeArrowheads="1"/>
          </p:cNvSpPr>
          <p:nvPr/>
        </p:nvSpPr>
        <p:spPr bwMode="auto">
          <a:xfrm>
            <a:off x="1258888" y="1916113"/>
            <a:ext cx="7042312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i="1" dirty="0">
                <a:solidFill>
                  <a:srgbClr val="000000"/>
                </a:solidFill>
              </a:rPr>
              <a:t>Урок английского </a:t>
            </a:r>
            <a:r>
              <a:rPr lang="ru-RU" sz="4800" i="1" dirty="0" smtClean="0">
                <a:solidFill>
                  <a:srgbClr val="000000"/>
                </a:solidFill>
              </a:rPr>
              <a:t>языка</a:t>
            </a:r>
            <a:endParaRPr lang="en-US" sz="4800" i="1" dirty="0" smtClean="0">
              <a:solidFill>
                <a:srgbClr val="000000"/>
              </a:solidFill>
            </a:endParaRPr>
          </a:p>
          <a:p>
            <a:pPr algn="ctr"/>
            <a:r>
              <a:rPr lang="ru-RU" sz="4800" i="1" dirty="0" smtClean="0">
                <a:solidFill>
                  <a:srgbClr val="000000"/>
                </a:solidFill>
              </a:rPr>
              <a:t>«Парки Лондона»</a:t>
            </a:r>
            <a:endParaRPr lang="ru-RU" sz="4800" i="1" dirty="0">
              <a:solidFill>
                <a:srgbClr val="000000"/>
              </a:solidFill>
            </a:endParaRPr>
          </a:p>
        </p:txBody>
      </p:sp>
      <p:sp>
        <p:nvSpPr>
          <p:cNvPr id="505863" name="Text Box 7"/>
          <p:cNvSpPr txBox="1">
            <a:spLocks noChangeArrowheads="1"/>
          </p:cNvSpPr>
          <p:nvPr/>
        </p:nvSpPr>
        <p:spPr bwMode="auto">
          <a:xfrm>
            <a:off x="3563938" y="3951461"/>
            <a:ext cx="18923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i="1" dirty="0">
                <a:solidFill>
                  <a:srgbClr val="000000"/>
                </a:solidFill>
              </a:rPr>
              <a:t>6</a:t>
            </a:r>
            <a:r>
              <a:rPr lang="ru-RU" sz="4000" i="1" dirty="0">
                <a:solidFill>
                  <a:srgbClr val="000000"/>
                </a:solidFill>
              </a:rPr>
              <a:t> класс</a:t>
            </a:r>
          </a:p>
        </p:txBody>
      </p:sp>
      <p:sp>
        <p:nvSpPr>
          <p:cNvPr id="505864" name="Text Box 8"/>
          <p:cNvSpPr txBox="1">
            <a:spLocks noChangeArrowheads="1"/>
          </p:cNvSpPr>
          <p:nvPr/>
        </p:nvSpPr>
        <p:spPr bwMode="auto">
          <a:xfrm>
            <a:off x="4716463" y="5574183"/>
            <a:ext cx="4081462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srgbClr val="000000"/>
                </a:solidFill>
                <a:latin typeface="Times New Roman" pitchFamily="18" charset="0"/>
              </a:rPr>
              <a:t>Учитель: </a:t>
            </a:r>
            <a:r>
              <a:rPr lang="ru-RU" sz="2800" i="1" dirty="0" err="1">
                <a:solidFill>
                  <a:srgbClr val="000000"/>
                </a:solidFill>
                <a:latin typeface="Times New Roman" pitchFamily="18" charset="0"/>
              </a:rPr>
              <a:t>Эдлинская</a:t>
            </a:r>
            <a:r>
              <a:rPr lang="ru-RU" sz="2800" i="1" dirty="0">
                <a:solidFill>
                  <a:srgbClr val="000000"/>
                </a:solidFill>
                <a:latin typeface="Times New Roman" pitchFamily="18" charset="0"/>
              </a:rPr>
              <a:t> Н.О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5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5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5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5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5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5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5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5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5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5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5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5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58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58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58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6645" name="Picture 5" descr="gates_james_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96646" name="Text Box 6"/>
          <p:cNvSpPr txBox="1">
            <a:spLocks noChangeArrowheads="1"/>
          </p:cNvSpPr>
          <p:nvPr/>
        </p:nvSpPr>
        <p:spPr bwMode="auto">
          <a:xfrm>
            <a:off x="2824163" y="1211263"/>
            <a:ext cx="184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96647" name="Text Box 7"/>
          <p:cNvSpPr txBox="1">
            <a:spLocks noChangeArrowheads="1"/>
          </p:cNvSpPr>
          <p:nvPr/>
        </p:nvSpPr>
        <p:spPr bwMode="auto">
          <a:xfrm>
            <a:off x="1331913" y="836613"/>
            <a:ext cx="6891337" cy="1555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i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St James's Park</a:t>
            </a:r>
            <a:endParaRPr lang="ru-RU" sz="9600" i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6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6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66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8" name="Text Box 4"/>
          <p:cNvSpPr txBox="1">
            <a:spLocks noChangeArrowheads="1"/>
          </p:cNvSpPr>
          <p:nvPr/>
        </p:nvSpPr>
        <p:spPr bwMode="auto">
          <a:xfrm>
            <a:off x="2916238" y="260350"/>
            <a:ext cx="3260725" cy="3879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sz="2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St James’s Park   </a:t>
            </a:r>
            <a:r>
              <a:rPr lang="en-US" i="1" dirty="0">
                <a:solidFill>
                  <a:srgbClr val="F8FDE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is the oldest Royal park. It’s in the heart of London near Westminster Palace and Buckingham  Palace.</a:t>
            </a:r>
          </a:p>
          <a:p>
            <a:pPr>
              <a:lnSpc>
                <a:spcPct val="110000"/>
              </a:lnSpc>
            </a:pPr>
            <a:r>
              <a:rPr lang="en-US" i="1" dirty="0">
                <a:solidFill>
                  <a:srgbClr val="F8FDE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You can see the famous London Eye from the park.</a:t>
            </a:r>
          </a:p>
          <a:p>
            <a:pPr>
              <a:lnSpc>
                <a:spcPct val="110000"/>
              </a:lnSpc>
            </a:pPr>
            <a:r>
              <a:rPr lang="en-US" i="1" dirty="0">
                <a:solidFill>
                  <a:srgbClr val="F8FDE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People like to walk in St James’s Park. You can see wild geese, ducks and pelicans on the park’s lake. Squirrels are very friendly to people too.</a:t>
            </a:r>
            <a:endParaRPr lang="ru-RU" i="1" dirty="0">
              <a:solidFill>
                <a:srgbClr val="F8FDE7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497674" name="Picture 10" descr="buck_james_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404813"/>
            <a:ext cx="2735262" cy="1800225"/>
          </a:xfrm>
          <a:prstGeom prst="rect">
            <a:avLst/>
          </a:prstGeom>
          <a:noFill/>
        </p:spPr>
      </p:pic>
      <p:pic>
        <p:nvPicPr>
          <p:cNvPr id="497675" name="Picture 11" descr="back_james_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404813"/>
            <a:ext cx="2736850" cy="1871662"/>
          </a:xfrm>
          <a:prstGeom prst="rect">
            <a:avLst/>
          </a:prstGeom>
          <a:noFill/>
        </p:spPr>
      </p:pic>
      <p:pic>
        <p:nvPicPr>
          <p:cNvPr id="497676" name="Picture 12" descr="st_james_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4418013"/>
            <a:ext cx="2736850" cy="2106612"/>
          </a:xfrm>
          <a:prstGeom prst="rect">
            <a:avLst/>
          </a:prstGeom>
          <a:noFill/>
        </p:spPr>
      </p:pic>
      <p:pic>
        <p:nvPicPr>
          <p:cNvPr id="497677" name="Picture 13" descr="buck_james_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2327275"/>
            <a:ext cx="2736850" cy="1965325"/>
          </a:xfrm>
          <a:prstGeom prst="rect">
            <a:avLst/>
          </a:prstGeom>
          <a:noFill/>
        </p:spPr>
      </p:pic>
      <p:pic>
        <p:nvPicPr>
          <p:cNvPr id="497678" name="Picture 14" descr="pelican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325" y="2349500"/>
            <a:ext cx="2736850" cy="2016125"/>
          </a:xfrm>
          <a:prstGeom prst="rect">
            <a:avLst/>
          </a:prstGeom>
          <a:noFill/>
        </p:spPr>
      </p:pic>
      <p:pic>
        <p:nvPicPr>
          <p:cNvPr id="497679" name="Picture 15" descr="pelicans_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675" y="4437063"/>
            <a:ext cx="3067050" cy="2093912"/>
          </a:xfrm>
          <a:prstGeom prst="rect">
            <a:avLst/>
          </a:prstGeom>
          <a:noFill/>
        </p:spPr>
      </p:pic>
      <p:pic>
        <p:nvPicPr>
          <p:cNvPr id="497680" name="Picture 16" descr="squirrels_james_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325" y="4437063"/>
            <a:ext cx="2779713" cy="2055812"/>
          </a:xfrm>
          <a:prstGeom prst="rect">
            <a:avLst/>
          </a:prstGeom>
          <a:noFill/>
        </p:spPr>
      </p:pic>
      <p:sp>
        <p:nvSpPr>
          <p:cNvPr id="497681" name="Text Box 17"/>
          <p:cNvSpPr txBox="1">
            <a:spLocks noChangeArrowheads="1"/>
          </p:cNvSpPr>
          <p:nvPr/>
        </p:nvSpPr>
        <p:spPr bwMode="auto">
          <a:xfrm>
            <a:off x="539750" y="1844675"/>
            <a:ext cx="20764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Buckingham  Palace</a:t>
            </a:r>
            <a:endParaRPr lang="ru-RU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97682" name="Text Box 18"/>
          <p:cNvSpPr txBox="1">
            <a:spLocks noChangeArrowheads="1"/>
          </p:cNvSpPr>
          <p:nvPr/>
        </p:nvSpPr>
        <p:spPr bwMode="auto">
          <a:xfrm>
            <a:off x="6372225" y="1844675"/>
            <a:ext cx="12827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London Eye</a:t>
            </a:r>
            <a:endParaRPr lang="ru-RU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97683" name="AutoShape 19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 flipH="1">
            <a:off x="8028384" y="6165304"/>
            <a:ext cx="935409" cy="576064"/>
          </a:xfrm>
          <a:prstGeom prst="actionButtonBackPrevious">
            <a:avLst/>
          </a:prstGeom>
          <a:solidFill>
            <a:srgbClr val="33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4976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4976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4976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7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4976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4976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4976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7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7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668" grpId="0"/>
      <p:bldP spid="497681" grpId="0"/>
      <p:bldP spid="49768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8692" name="Picture 4" descr="gates_regent_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98693" name="Text Box 5"/>
          <p:cNvSpPr txBox="1">
            <a:spLocks noChangeArrowheads="1"/>
          </p:cNvSpPr>
          <p:nvPr/>
        </p:nvSpPr>
        <p:spPr bwMode="auto">
          <a:xfrm>
            <a:off x="1743075" y="2579688"/>
            <a:ext cx="184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98694" name="Text Box 6"/>
          <p:cNvSpPr txBox="1">
            <a:spLocks noChangeArrowheads="1"/>
          </p:cNvSpPr>
          <p:nvPr/>
        </p:nvSpPr>
        <p:spPr bwMode="auto">
          <a:xfrm>
            <a:off x="1547813" y="2420938"/>
            <a:ext cx="5205412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8000" i="1">
                <a:solidFill>
                  <a:srgbClr val="FFFF00"/>
                </a:solidFill>
                <a:latin typeface="Monotype Corsiva" pitchFamily="66" charset="0"/>
              </a:rPr>
              <a:t>Regent’s Park</a:t>
            </a:r>
            <a:endParaRPr lang="ru-RU" sz="8000" i="1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8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8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86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717" name="Rectangle 5"/>
          <p:cNvSpPr>
            <a:spLocks noChangeArrowheads="1"/>
          </p:cNvSpPr>
          <p:nvPr/>
        </p:nvSpPr>
        <p:spPr bwMode="auto">
          <a:xfrm>
            <a:off x="3132138" y="0"/>
            <a:ext cx="3095625" cy="4110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None/>
            </a:pPr>
            <a:r>
              <a:rPr lang="en-US" sz="2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Regent’s park</a:t>
            </a:r>
            <a:r>
              <a:rPr lang="en-US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</a:t>
            </a:r>
            <a:r>
              <a:rPr lang="en-US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is popular with Londoners. You can see many beautiful flowers here.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None/>
            </a:pPr>
            <a:r>
              <a:rPr lang="ru-RU" i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The</a:t>
            </a:r>
            <a:r>
              <a:rPr lang="ru-RU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i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Open</a:t>
            </a:r>
            <a:r>
              <a:rPr lang="ru-RU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i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Air</a:t>
            </a:r>
            <a:r>
              <a:rPr lang="ru-RU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i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Theatre</a:t>
            </a:r>
            <a:r>
              <a:rPr lang="ru-RU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i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in</a:t>
            </a:r>
            <a:r>
              <a:rPr lang="ru-RU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i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Regent’s</a:t>
            </a:r>
            <a:r>
              <a:rPr lang="ru-RU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i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Park</a:t>
            </a:r>
            <a:r>
              <a:rPr lang="ru-RU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i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is</a:t>
            </a:r>
            <a:r>
              <a:rPr lang="ru-RU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i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always</a:t>
            </a:r>
            <a:r>
              <a:rPr lang="ru-RU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i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full</a:t>
            </a:r>
            <a:r>
              <a:rPr lang="ru-RU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i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of</a:t>
            </a:r>
            <a:r>
              <a:rPr lang="ru-RU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i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people</a:t>
            </a:r>
            <a:r>
              <a:rPr lang="ru-RU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i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in</a:t>
            </a:r>
            <a:r>
              <a:rPr lang="ru-RU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i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summer</a:t>
            </a:r>
            <a:r>
              <a:rPr lang="ru-RU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.</a:t>
            </a:r>
          </a:p>
          <a:p>
            <a:pPr>
              <a:lnSpc>
                <a:spcPct val="125000"/>
              </a:lnSpc>
            </a:pPr>
            <a:r>
              <a:rPr lang="en-US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London’s famous Zoo is in Regent’s Park. </a:t>
            </a:r>
          </a:p>
          <a:p>
            <a:pPr>
              <a:lnSpc>
                <a:spcPct val="125000"/>
              </a:lnSpc>
            </a:pPr>
            <a:r>
              <a:rPr lang="en-US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In the Zoo there are animals from Africa,  Asia, America and from Europe.</a:t>
            </a:r>
            <a:endParaRPr lang="ru-RU" i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499718" name="Picture 6" descr="alley_regent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2736850" cy="1800225"/>
          </a:xfrm>
          <a:prstGeom prst="rect">
            <a:avLst/>
          </a:prstGeom>
          <a:noFill/>
        </p:spPr>
      </p:pic>
      <p:pic>
        <p:nvPicPr>
          <p:cNvPr id="499719" name="Picture 7" descr="alley_regent_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188913"/>
            <a:ext cx="2670175" cy="1871662"/>
          </a:xfrm>
          <a:prstGeom prst="rect">
            <a:avLst/>
          </a:prstGeom>
          <a:noFill/>
        </p:spPr>
      </p:pic>
      <p:pic>
        <p:nvPicPr>
          <p:cNvPr id="499721" name="Picture 9" descr="zoo_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4221163"/>
            <a:ext cx="2736850" cy="2273300"/>
          </a:xfrm>
          <a:prstGeom prst="rect">
            <a:avLst/>
          </a:prstGeom>
          <a:noFill/>
        </p:spPr>
      </p:pic>
      <p:pic>
        <p:nvPicPr>
          <p:cNvPr id="499722" name="Picture 10" descr="open_theatr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7763" y="2133600"/>
            <a:ext cx="2670175" cy="2003425"/>
          </a:xfrm>
          <a:prstGeom prst="rect">
            <a:avLst/>
          </a:prstGeom>
          <a:noFill/>
        </p:spPr>
      </p:pic>
      <p:pic>
        <p:nvPicPr>
          <p:cNvPr id="499726" name="Picture 14" descr="zoo_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7763" y="4221163"/>
            <a:ext cx="2730500" cy="2303462"/>
          </a:xfrm>
          <a:prstGeom prst="rect">
            <a:avLst/>
          </a:prstGeom>
          <a:noFill/>
        </p:spPr>
      </p:pic>
      <p:sp>
        <p:nvSpPr>
          <p:cNvPr id="499730" name="Text Box 18"/>
          <p:cNvSpPr txBox="1">
            <a:spLocks noChangeArrowheads="1"/>
          </p:cNvSpPr>
          <p:nvPr/>
        </p:nvSpPr>
        <p:spPr bwMode="auto">
          <a:xfrm>
            <a:off x="1476375" y="5949950"/>
            <a:ext cx="12954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>
                <a:latin typeface="Times New Roman" pitchFamily="18" charset="0"/>
              </a:rPr>
              <a:t>London Zoo</a:t>
            </a:r>
            <a:endParaRPr lang="ru-RU" i="1">
              <a:latin typeface="Times New Roman" pitchFamily="18" charset="0"/>
            </a:endParaRPr>
          </a:p>
        </p:txBody>
      </p:sp>
      <p:sp>
        <p:nvSpPr>
          <p:cNvPr id="499732" name="Text Box 20"/>
          <p:cNvSpPr txBox="1">
            <a:spLocks noChangeArrowheads="1"/>
          </p:cNvSpPr>
          <p:nvPr/>
        </p:nvSpPr>
        <p:spPr bwMode="auto">
          <a:xfrm>
            <a:off x="7524750" y="4292600"/>
            <a:ext cx="12954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>
                <a:latin typeface="Times New Roman" pitchFamily="18" charset="0"/>
              </a:rPr>
              <a:t>London Zoo</a:t>
            </a:r>
            <a:endParaRPr lang="ru-RU" i="1">
              <a:latin typeface="Times New Roman" pitchFamily="18" charset="0"/>
            </a:endParaRPr>
          </a:p>
        </p:txBody>
      </p:sp>
      <p:sp>
        <p:nvSpPr>
          <p:cNvPr id="499733" name="Text Box 21"/>
          <p:cNvSpPr txBox="1">
            <a:spLocks noChangeArrowheads="1"/>
          </p:cNvSpPr>
          <p:nvPr/>
        </p:nvSpPr>
        <p:spPr bwMode="auto">
          <a:xfrm>
            <a:off x="6443663" y="2133600"/>
            <a:ext cx="21971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>
                <a:latin typeface="Times New Roman" pitchFamily="18" charset="0"/>
              </a:rPr>
              <a:t>The Open Air Theatre</a:t>
            </a:r>
            <a:endParaRPr lang="ru-RU" i="1">
              <a:latin typeface="Times New Roman" pitchFamily="18" charset="0"/>
            </a:endParaRPr>
          </a:p>
        </p:txBody>
      </p:sp>
      <p:sp>
        <p:nvSpPr>
          <p:cNvPr id="499734" name="AutoShape 22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 flipH="1">
            <a:off x="8028384" y="6165304"/>
            <a:ext cx="936426" cy="576064"/>
          </a:xfrm>
          <a:prstGeom prst="actionButtonBackPrevious">
            <a:avLst/>
          </a:prstGeom>
          <a:solidFill>
            <a:srgbClr val="33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99735" name="Picture 23" descr="alley_regent_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825" y="2106613"/>
            <a:ext cx="2736850" cy="1970087"/>
          </a:xfrm>
          <a:prstGeom prst="rect">
            <a:avLst/>
          </a:prstGeom>
          <a:noFill/>
        </p:spPr>
      </p:pic>
      <p:pic>
        <p:nvPicPr>
          <p:cNvPr id="499738" name="Picture 26" descr="zoo_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113" y="4221163"/>
            <a:ext cx="3097212" cy="2303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9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4997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997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4997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9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4997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4997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4997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997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997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997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9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9717" grpId="0"/>
      <p:bldP spid="499730" grpId="0"/>
      <p:bldP spid="499732" grpId="0"/>
      <p:bldP spid="4997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527050"/>
          </a:xfrm>
        </p:spPr>
        <p:txBody>
          <a:bodyPr/>
          <a:lstStyle/>
          <a:p>
            <a:r>
              <a:rPr lang="en-US" sz="4000" i="1" u="sng">
                <a:solidFill>
                  <a:srgbClr val="6600CC"/>
                </a:solidFill>
                <a:latin typeface="Times New Roman" pitchFamily="18" charset="0"/>
              </a:rPr>
              <a:t>Answer the questions</a:t>
            </a:r>
            <a:r>
              <a:rPr lang="en-US" sz="4000" i="1">
                <a:solidFill>
                  <a:srgbClr val="6600CC"/>
                </a:solidFill>
                <a:latin typeface="Times New Roman" pitchFamily="18" charset="0"/>
              </a:rPr>
              <a:t>.</a:t>
            </a:r>
            <a:endParaRPr lang="ru-RU" sz="4000" i="1">
              <a:solidFill>
                <a:srgbClr val="6600CC"/>
              </a:solidFill>
              <a:latin typeface="Times New Roman" pitchFamily="18" charset="0"/>
            </a:endParaRPr>
          </a:p>
        </p:txBody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836613"/>
            <a:ext cx="8507412" cy="50434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i="1">
                <a:solidFill>
                  <a:srgbClr val="00FFFF"/>
                </a:solidFill>
              </a:rPr>
              <a:t>1. Is the park popular with Londoners?</a:t>
            </a:r>
          </a:p>
          <a:p>
            <a:pPr>
              <a:buFont typeface="Wingdings" pitchFamily="2" charset="2"/>
              <a:buNone/>
            </a:pPr>
            <a:r>
              <a:rPr lang="en-US" i="1">
                <a:solidFill>
                  <a:srgbClr val="00FFFF"/>
                </a:solidFill>
              </a:rPr>
              <a:t>2. Is it the oldest Royal Park? </a:t>
            </a:r>
          </a:p>
          <a:p>
            <a:pPr>
              <a:buFont typeface="Wingdings" pitchFamily="2" charset="2"/>
              <a:buNone/>
            </a:pPr>
            <a:r>
              <a:rPr lang="en-US" i="1">
                <a:solidFill>
                  <a:srgbClr val="00FFFF"/>
                </a:solidFill>
              </a:rPr>
              <a:t>3. Are there palaces around the park?</a:t>
            </a:r>
          </a:p>
          <a:p>
            <a:pPr>
              <a:buFont typeface="Wingdings" pitchFamily="2" charset="2"/>
              <a:buNone/>
            </a:pPr>
            <a:r>
              <a:rPr lang="en-US" i="1">
                <a:solidFill>
                  <a:srgbClr val="00FFFF"/>
                </a:solidFill>
              </a:rPr>
              <a:t>4. Is it the largest London park?</a:t>
            </a:r>
          </a:p>
          <a:p>
            <a:pPr>
              <a:buFont typeface="Wingdings" pitchFamily="2" charset="2"/>
              <a:buNone/>
            </a:pPr>
            <a:r>
              <a:rPr lang="en-US" i="1">
                <a:solidFill>
                  <a:srgbClr val="00FFFF"/>
                </a:solidFill>
              </a:rPr>
              <a:t>5. What places of interest can you find in the park? </a:t>
            </a:r>
          </a:p>
          <a:p>
            <a:pPr>
              <a:buFont typeface="Wingdings" pitchFamily="2" charset="2"/>
              <a:buNone/>
            </a:pPr>
            <a:r>
              <a:rPr lang="en-US" i="1">
                <a:solidFill>
                  <a:srgbClr val="00FFFF"/>
                </a:solidFill>
              </a:rPr>
              <a:t>6. Is there a lake in the park?</a:t>
            </a:r>
          </a:p>
          <a:p>
            <a:pPr>
              <a:buFont typeface="Wingdings" pitchFamily="2" charset="2"/>
              <a:buNone/>
            </a:pPr>
            <a:r>
              <a:rPr lang="en-US" i="1">
                <a:solidFill>
                  <a:srgbClr val="00FFFF"/>
                </a:solidFill>
              </a:rPr>
              <a:t>7. What do people do in the park?</a:t>
            </a:r>
          </a:p>
          <a:p>
            <a:pPr>
              <a:buFont typeface="Wingdings" pitchFamily="2" charset="2"/>
              <a:buNone/>
            </a:pPr>
            <a:r>
              <a:rPr lang="en-US" i="1">
                <a:solidFill>
                  <a:srgbClr val="00FFFF"/>
                </a:solidFill>
              </a:rPr>
              <a:t>8. What animals can you see in the park?</a:t>
            </a:r>
            <a:endParaRPr lang="ru-RU" i="1">
              <a:solidFill>
                <a:srgbClr val="00FFFF"/>
              </a:solidFill>
            </a:endParaRPr>
          </a:p>
        </p:txBody>
      </p:sp>
      <p:sp>
        <p:nvSpPr>
          <p:cNvPr id="44851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732588" y="6021388"/>
            <a:ext cx="1943100" cy="576262"/>
          </a:xfrm>
          <a:prstGeom prst="actionButtonForwardNex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 b="1" i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48518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6092825"/>
            <a:ext cx="2087563" cy="504825"/>
          </a:xfrm>
          <a:prstGeom prst="actionButtonBackPrevious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 i="1" dirty="0">
                <a:solidFill>
                  <a:srgbClr val="000000"/>
                </a:solidFill>
                <a:latin typeface="Times New Roman" pitchFamily="18" charset="0"/>
              </a:rPr>
              <a:t>St James's Park</a:t>
            </a:r>
            <a:endParaRPr lang="ru-RU" sz="24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48519" name="Text Box 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732588" y="6021388"/>
            <a:ext cx="197008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000000"/>
                </a:solidFill>
                <a:latin typeface="Times New Roman" pitchFamily="18" charset="0"/>
              </a:rPr>
              <a:t>Regent’s Park</a:t>
            </a:r>
            <a:endParaRPr lang="ru-RU" sz="2400" b="1" i="1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8229600" cy="583565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endParaRPr lang="en-US" sz="1000"/>
          </a:p>
          <a:p>
            <a:pPr algn="ctr">
              <a:buFont typeface="Wingdings" pitchFamily="2" charset="2"/>
              <a:buNone/>
            </a:pPr>
            <a:r>
              <a:rPr lang="en-US" sz="8000" i="1">
                <a:solidFill>
                  <a:srgbClr val="00FFFF"/>
                </a:solidFill>
              </a:rPr>
              <a:t>Quiz:</a:t>
            </a:r>
          </a:p>
          <a:p>
            <a:pPr algn="ctr">
              <a:buFont typeface="Wingdings" pitchFamily="2" charset="2"/>
              <a:buNone/>
            </a:pPr>
            <a:endParaRPr lang="en-US" sz="2800" i="1">
              <a:solidFill>
                <a:srgbClr val="00FFFF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8000" i="1">
                <a:solidFill>
                  <a:srgbClr val="00FFFF"/>
                </a:solidFill>
              </a:rPr>
              <a:t>“How observant are you?”</a:t>
            </a:r>
            <a:endParaRPr lang="ru-RU" sz="8000" i="1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3300" name="Rectangle 4" descr="18"/>
          <p:cNvSpPr>
            <a:spLocks noGrp="1" noChangeAspect="1" noChangeArrowheads="1"/>
          </p:cNvSpPr>
          <p:nvPr isPhoto="1">
            <p:ph type="body" idx="1"/>
          </p:nvPr>
        </p:nvSpPr>
        <p:spPr>
          <a:xfrm>
            <a:off x="0" y="0"/>
            <a:ext cx="9144000" cy="6858000"/>
          </a:xfrm>
          <a:blipFill dpi="0" rotWithShape="1">
            <a:blip r:embed="rId2" cstate="print"/>
            <a:srcRect/>
            <a:stretch>
              <a:fillRect r="-418"/>
            </a:stretch>
          </a:blip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 typeface="Wingdings" pitchFamily="2" charset="2"/>
              <a:buNone/>
            </a:pPr>
            <a:endParaRPr lang="ru-RU" sz="120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83302" name="Text Box 6"/>
          <p:cNvSpPr txBox="1">
            <a:spLocks noChangeArrowheads="1"/>
          </p:cNvSpPr>
          <p:nvPr/>
        </p:nvSpPr>
        <p:spPr bwMode="auto">
          <a:xfrm>
            <a:off x="2195513" y="4076700"/>
            <a:ext cx="5205412" cy="253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0" i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London ZOO</a:t>
            </a:r>
          </a:p>
          <a:p>
            <a:pPr algn="ctr"/>
            <a:r>
              <a:rPr lang="en-US" sz="8000" i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Regent’s Park</a:t>
            </a:r>
            <a:endParaRPr lang="ru-RU" sz="8000" i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0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6708" name="Picture 4" descr="serp_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56709" name="Text Box 5"/>
          <p:cNvSpPr txBox="1">
            <a:spLocks noChangeArrowheads="1"/>
          </p:cNvSpPr>
          <p:nvPr/>
        </p:nvSpPr>
        <p:spPr bwMode="auto">
          <a:xfrm>
            <a:off x="930275" y="260350"/>
            <a:ext cx="7502525" cy="253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The Serpentine Lake</a:t>
            </a:r>
          </a:p>
          <a:p>
            <a:pPr algn="ctr"/>
            <a:r>
              <a:rPr lang="en-US" sz="8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Hyde Park</a:t>
            </a:r>
            <a:endParaRPr lang="ru-RU" sz="80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6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6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670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8" name="Rectangle 4" descr="london_eye_st_james_3"/>
          <p:cNvSpPr>
            <a:spLocks noGrp="1" noChangeAspect="1" noChangeArrowheads="1"/>
          </p:cNvSpPr>
          <p:nvPr isPhoto="1">
            <p:ph type="body" idx="1"/>
          </p:nvPr>
        </p:nvSpPr>
        <p:spPr>
          <a:xfrm>
            <a:off x="0" y="0"/>
            <a:ext cx="9144000" cy="6858000"/>
          </a:xfrm>
          <a:blipFill dpi="0" rotWithShape="1">
            <a:blip r:embed="rId2" cstate="print"/>
            <a:srcRect/>
            <a:stretch>
              <a:fillRect b="-1867"/>
            </a:stretch>
          </a:blipFill>
          <a:ln>
            <a:solidFill>
              <a:schemeClr val="tx1"/>
            </a:solidFill>
          </a:ln>
        </p:spPr>
        <p:txBody>
          <a:bodyPr/>
          <a:lstStyle/>
          <a:p>
            <a:endParaRPr lang="ru-RU"/>
          </a:p>
        </p:txBody>
      </p:sp>
      <p:sp>
        <p:nvSpPr>
          <p:cNvPr id="451589" name="Text Box 5"/>
          <p:cNvSpPr txBox="1">
            <a:spLocks noChangeArrowheads="1"/>
          </p:cNvSpPr>
          <p:nvPr/>
        </p:nvSpPr>
        <p:spPr bwMode="auto">
          <a:xfrm>
            <a:off x="1547813" y="4292600"/>
            <a:ext cx="5754687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0">
                <a:solidFill>
                  <a:srgbClr val="FFFF00"/>
                </a:solidFill>
                <a:latin typeface="Monotype Corsiva" pitchFamily="66" charset="0"/>
              </a:rPr>
              <a:t>St James’s park</a:t>
            </a:r>
            <a:endParaRPr lang="ru-RU" sz="800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1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1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58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4" name="Rectangle 4" descr="speakers_4"/>
          <p:cNvSpPr>
            <a:spLocks noGrp="1" noChangeAspect="1" noChangeArrowheads="1"/>
          </p:cNvSpPr>
          <p:nvPr isPhoto="1">
            <p:ph type="body" idx="1"/>
          </p:nvPr>
        </p:nvSpPr>
        <p:spPr>
          <a:xfrm>
            <a:off x="0" y="0"/>
            <a:ext cx="9144000" cy="6858000"/>
          </a:xfrm>
          <a:blipFill dpi="0" rotWithShape="1">
            <a:blip r:embed="rId2" cstate="print"/>
            <a:srcRect/>
            <a:stretch>
              <a:fillRect r="-12500"/>
            </a:stretch>
          </a:blipFill>
          <a:ln>
            <a:solidFill>
              <a:schemeClr val="tx1"/>
            </a:solidFill>
          </a:ln>
        </p:spPr>
        <p:txBody>
          <a:bodyPr/>
          <a:lstStyle/>
          <a:p>
            <a:endParaRPr lang="ru-RU"/>
          </a:p>
        </p:txBody>
      </p:sp>
      <p:sp>
        <p:nvSpPr>
          <p:cNvPr id="450565" name="Text Box 5"/>
          <p:cNvSpPr txBox="1">
            <a:spLocks noChangeArrowheads="1"/>
          </p:cNvSpPr>
          <p:nvPr/>
        </p:nvSpPr>
        <p:spPr bwMode="auto">
          <a:xfrm>
            <a:off x="2195513" y="4076700"/>
            <a:ext cx="6119812" cy="253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Speakers’ Corner</a:t>
            </a:r>
          </a:p>
          <a:p>
            <a:pPr algn="ctr"/>
            <a:r>
              <a:rPr lang="en-US" sz="8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Hyde Park</a:t>
            </a:r>
            <a:endParaRPr lang="ru-RU" sz="80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6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40" name="Text Box 4"/>
          <p:cNvSpPr txBox="1">
            <a:spLocks noChangeArrowheads="1"/>
          </p:cNvSpPr>
          <p:nvPr/>
        </p:nvSpPr>
        <p:spPr bwMode="auto">
          <a:xfrm>
            <a:off x="971550" y="465138"/>
            <a:ext cx="6037263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i="1" u="sng">
                <a:solidFill>
                  <a:srgbClr val="000000"/>
                </a:solidFill>
              </a:rPr>
              <a:t>Тема урока:</a:t>
            </a:r>
            <a:r>
              <a:rPr lang="ru-RU" sz="3200" i="1">
                <a:solidFill>
                  <a:srgbClr val="000000"/>
                </a:solidFill>
              </a:rPr>
              <a:t>  </a:t>
            </a:r>
            <a:r>
              <a:rPr lang="en-US" sz="3200">
                <a:solidFill>
                  <a:srgbClr val="000000"/>
                </a:solidFill>
              </a:rPr>
              <a:t>“</a:t>
            </a:r>
            <a:r>
              <a:rPr lang="ru-RU" sz="3200">
                <a:solidFill>
                  <a:srgbClr val="000000"/>
                </a:solidFill>
              </a:rPr>
              <a:t>Парки Лондона</a:t>
            </a:r>
            <a:r>
              <a:rPr lang="en-US" sz="3200">
                <a:solidFill>
                  <a:srgbClr val="000000"/>
                </a:solidFill>
              </a:rPr>
              <a:t>”</a:t>
            </a:r>
            <a:r>
              <a:rPr lang="ru-RU" sz="320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526341" name="Text Box 5"/>
          <p:cNvSpPr txBox="1">
            <a:spLocks noChangeArrowheads="1"/>
          </p:cNvSpPr>
          <p:nvPr/>
        </p:nvSpPr>
        <p:spPr bwMode="auto">
          <a:xfrm>
            <a:off x="684213" y="1341438"/>
            <a:ext cx="8064500" cy="5132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lnSpc>
                <a:spcPct val="145000"/>
              </a:lnSpc>
            </a:pPr>
            <a:r>
              <a:rPr lang="ru-RU" sz="3200" i="1" u="sng">
                <a:solidFill>
                  <a:srgbClr val="000000"/>
                </a:solidFill>
              </a:rPr>
              <a:t>Цели урока:</a:t>
            </a:r>
            <a:r>
              <a:rPr lang="ru-RU" sz="2800" i="1">
                <a:solidFill>
                  <a:srgbClr val="000000"/>
                </a:solidFill>
              </a:rPr>
              <a:t> </a:t>
            </a:r>
            <a:endParaRPr lang="ru-RU" sz="2800">
              <a:solidFill>
                <a:srgbClr val="000000"/>
              </a:solidFill>
            </a:endParaRPr>
          </a:p>
          <a:p>
            <a:pPr marL="342900" indent="-342900">
              <a:lnSpc>
                <a:spcPct val="145000"/>
              </a:lnSpc>
            </a:pPr>
            <a:r>
              <a:rPr lang="ru-RU" sz="2800">
                <a:solidFill>
                  <a:srgbClr val="000000"/>
                </a:solidFill>
              </a:rPr>
              <a:t>1) Обобщить лингвострановедческий материал по теме, углубить и расширить знания по теме.</a:t>
            </a:r>
          </a:p>
          <a:p>
            <a:pPr marL="342900" indent="-342900">
              <a:lnSpc>
                <a:spcPct val="145000"/>
              </a:lnSpc>
            </a:pPr>
            <a:r>
              <a:rPr lang="ru-RU" sz="2800">
                <a:solidFill>
                  <a:srgbClr val="000000"/>
                </a:solidFill>
              </a:rPr>
              <a:t>2) Развивать умения и навыки практического владения языком по видам речевой деятельности: чтение, аудирование, говорение.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6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26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63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6" name="Rectangle 4" descr="alley_regent_1"/>
          <p:cNvSpPr>
            <a:spLocks noGrp="1" noChangeAspect="1" noChangeArrowheads="1"/>
          </p:cNvSpPr>
          <p:nvPr isPhoto="1">
            <p:ph type="body" idx="1"/>
          </p:nvPr>
        </p:nvSpPr>
        <p:spPr>
          <a:xfrm>
            <a:off x="0" y="0"/>
            <a:ext cx="9144000" cy="6858000"/>
          </a:xfrm>
          <a:blipFill dpi="0" rotWithShape="1">
            <a:blip r:embed="rId2" cstate="print"/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txBody>
          <a:bodyPr/>
          <a:lstStyle/>
          <a:p>
            <a:endParaRPr lang="ru-RU"/>
          </a:p>
        </p:txBody>
      </p:sp>
      <p:sp>
        <p:nvSpPr>
          <p:cNvPr id="453637" name="Text Box 5"/>
          <p:cNvSpPr txBox="1">
            <a:spLocks noChangeArrowheads="1"/>
          </p:cNvSpPr>
          <p:nvPr/>
        </p:nvSpPr>
        <p:spPr bwMode="auto">
          <a:xfrm>
            <a:off x="1835150" y="4437063"/>
            <a:ext cx="5332413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Regent’s Park</a:t>
            </a:r>
            <a:r>
              <a:rPr lang="en-US" sz="4000">
                <a:solidFill>
                  <a:srgbClr val="99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endParaRPr lang="ru-RU" sz="4000">
              <a:solidFill>
                <a:srgbClr val="99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3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3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36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/>
          </a:p>
        </p:txBody>
      </p:sp>
      <p:pic>
        <p:nvPicPr>
          <p:cNvPr id="455684" name="Picture 4" descr="gates_arch_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55685" name="Text Box 5"/>
          <p:cNvSpPr txBox="1">
            <a:spLocks noChangeArrowheads="1"/>
          </p:cNvSpPr>
          <p:nvPr/>
        </p:nvSpPr>
        <p:spPr bwMode="auto">
          <a:xfrm>
            <a:off x="2124075" y="404813"/>
            <a:ext cx="4670425" cy="1555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Hyde park</a:t>
            </a:r>
            <a:endParaRPr lang="ru-RU" sz="96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5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5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568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781" name="Picture 5" descr="open_theatre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59782" name="Text Box 6"/>
          <p:cNvSpPr txBox="1">
            <a:spLocks noChangeArrowheads="1"/>
          </p:cNvSpPr>
          <p:nvPr/>
        </p:nvSpPr>
        <p:spPr bwMode="auto">
          <a:xfrm>
            <a:off x="633413" y="3733800"/>
            <a:ext cx="7910512" cy="253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The Open Air Theatre</a:t>
            </a:r>
          </a:p>
          <a:p>
            <a:pPr algn="ctr"/>
            <a:r>
              <a:rPr lang="en-US" sz="8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Regent’s Park</a:t>
            </a:r>
            <a:endParaRPr lang="ru-RU" sz="80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9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9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978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04" name="Picture 4" descr="pelicans_james_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60805" name="Text Box 5"/>
          <p:cNvSpPr txBox="1">
            <a:spLocks noChangeArrowheads="1"/>
          </p:cNvSpPr>
          <p:nvPr/>
        </p:nvSpPr>
        <p:spPr bwMode="auto">
          <a:xfrm>
            <a:off x="1331913" y="476250"/>
            <a:ext cx="6729412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0" i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St James’s Park</a:t>
            </a:r>
            <a:endParaRPr lang="ru-RU" sz="8000" i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0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50" name="Rectangle 4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44538"/>
          </a:xfrm>
          <a:solidFill>
            <a:srgbClr val="666699"/>
          </a:solidFill>
        </p:spPr>
        <p:txBody>
          <a:bodyPr/>
          <a:lstStyle/>
          <a:p>
            <a:r>
              <a:rPr lang="en-US" sz="4000" i="1">
                <a:solidFill>
                  <a:srgbClr val="990099"/>
                </a:solidFill>
                <a:latin typeface="Times New Roman" pitchFamily="18" charset="0"/>
              </a:rPr>
              <a:t>The Best Guide Questionnaire</a:t>
            </a:r>
            <a:r>
              <a:rPr lang="en-US" sz="4000">
                <a:solidFill>
                  <a:srgbClr val="990099"/>
                </a:solidFill>
              </a:rPr>
              <a:t>.</a:t>
            </a:r>
            <a:endParaRPr lang="ru-RU" sz="4000">
              <a:solidFill>
                <a:srgbClr val="990099"/>
              </a:solidFill>
            </a:endParaRPr>
          </a:p>
        </p:txBody>
      </p:sp>
      <p:graphicFrame>
        <p:nvGraphicFramePr>
          <p:cNvPr id="324681" name="Group 73"/>
          <p:cNvGraphicFramePr>
            <a:graphicFrameLocks noGrp="1"/>
          </p:cNvGraphicFramePr>
          <p:nvPr>
            <p:ph idx="1"/>
          </p:nvPr>
        </p:nvGraphicFramePr>
        <p:xfrm>
          <a:off x="468313" y="1268413"/>
          <a:ext cx="8229600" cy="4562476"/>
        </p:xfrm>
        <a:graphic>
          <a:graphicData uri="http://schemas.openxmlformats.org/drawingml/2006/table">
            <a:tbl>
              <a:tblPr/>
              <a:tblGrid>
                <a:gridCol w="4978400"/>
                <a:gridCol w="1081087"/>
                <a:gridCol w="1079500"/>
                <a:gridCol w="1090613"/>
              </a:tblGrid>
              <a:tr h="755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Hyde Park</a:t>
                      </a: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Regent’s Park</a:t>
                      </a:r>
                      <a:endParaRPr kumimoji="0" lang="ru-RU" sz="16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St James’s Park</a:t>
                      </a:r>
                      <a:endParaRPr kumimoji="0" lang="ru-RU" sz="1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1. It is one of the largest parks in London.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2. This park is in the heart of London near Westminster Palace.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3.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There is the Serpentine Lake in this park.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4. You can see a play in the Open Air Theatre in this park.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5. There is Speakers’ Corner in this park.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4663" name="AutoShape 5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724525" y="2133600"/>
            <a:ext cx="503238" cy="504825"/>
          </a:xfrm>
          <a:prstGeom prst="smileyFace">
            <a:avLst>
              <a:gd name="adj" fmla="val 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4664" name="AutoShape 5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724525" y="2924175"/>
            <a:ext cx="503238" cy="504825"/>
          </a:xfrm>
          <a:prstGeom prst="smileyFace">
            <a:avLst>
              <a:gd name="adj" fmla="val 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4665" name="AutoShape 5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724525" y="3644900"/>
            <a:ext cx="503238" cy="504825"/>
          </a:xfrm>
          <a:prstGeom prst="smileyFace">
            <a:avLst>
              <a:gd name="adj" fmla="val 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4666" name="AutoShape 5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724525" y="4437063"/>
            <a:ext cx="503238" cy="504825"/>
          </a:xfrm>
          <a:prstGeom prst="smileyFace">
            <a:avLst>
              <a:gd name="adj" fmla="val 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4667" name="AutoShape 5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724525" y="5229225"/>
            <a:ext cx="503238" cy="504825"/>
          </a:xfrm>
          <a:prstGeom prst="smileyFace">
            <a:avLst>
              <a:gd name="adj" fmla="val 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4668" name="AutoShape 6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04025" y="2133600"/>
            <a:ext cx="503238" cy="504825"/>
          </a:xfrm>
          <a:prstGeom prst="smileyFace">
            <a:avLst>
              <a:gd name="adj" fmla="val 4653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4669" name="AutoShape 6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04025" y="2924175"/>
            <a:ext cx="503238" cy="504825"/>
          </a:xfrm>
          <a:prstGeom prst="smileyFace">
            <a:avLst>
              <a:gd name="adj" fmla="val 4653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4670" name="AutoShape 6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04025" y="3644900"/>
            <a:ext cx="503238" cy="504825"/>
          </a:xfrm>
          <a:prstGeom prst="smileyFace">
            <a:avLst>
              <a:gd name="adj" fmla="val 4653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4671" name="AutoShape 6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804025" y="4437063"/>
            <a:ext cx="503238" cy="504825"/>
          </a:xfrm>
          <a:prstGeom prst="smileyFace">
            <a:avLst>
              <a:gd name="adj" fmla="val 4653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4672" name="AutoShape 6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04025" y="5229225"/>
            <a:ext cx="503238" cy="504825"/>
          </a:xfrm>
          <a:prstGeom prst="smileyFace">
            <a:avLst>
              <a:gd name="adj" fmla="val 4653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4673" name="AutoShape 6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2133600"/>
            <a:ext cx="503237" cy="504825"/>
          </a:xfrm>
          <a:prstGeom prst="smileyFace">
            <a:avLst>
              <a:gd name="adj" fmla="val 4653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4674" name="AutoShape 6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85113" y="2924175"/>
            <a:ext cx="503237" cy="504825"/>
          </a:xfrm>
          <a:prstGeom prst="smileyFace">
            <a:avLst>
              <a:gd name="adj" fmla="val 4653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4675" name="AutoShape 6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3716338"/>
            <a:ext cx="503237" cy="504825"/>
          </a:xfrm>
          <a:prstGeom prst="smileyFace">
            <a:avLst>
              <a:gd name="adj" fmla="val 4653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4676" name="AutoShape 6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4437063"/>
            <a:ext cx="503237" cy="504825"/>
          </a:xfrm>
          <a:prstGeom prst="smileyFace">
            <a:avLst>
              <a:gd name="adj" fmla="val 4653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4677" name="AutoShape 6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229225"/>
            <a:ext cx="503237" cy="504825"/>
          </a:xfrm>
          <a:prstGeom prst="smileyFace">
            <a:avLst>
              <a:gd name="adj" fmla="val 4653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4683" name="AutoShape 7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596336" y="6021288"/>
            <a:ext cx="1080939" cy="576933"/>
          </a:xfrm>
          <a:prstGeom prst="actionButtonForwardNext">
            <a:avLst/>
          </a:prstGeom>
          <a:solidFill>
            <a:srgbClr val="33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4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4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4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4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4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4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4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4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4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4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4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4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4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4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4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4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4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4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4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4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4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4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4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4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4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4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4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4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4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4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4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4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4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4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4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4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4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4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4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4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4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4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4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4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4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4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4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4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4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4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4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650" grpId="0" animBg="1"/>
      <p:bldP spid="324663" grpId="0" animBg="1"/>
      <p:bldP spid="324664" grpId="0" animBg="1"/>
      <p:bldP spid="324665" grpId="0" animBg="1"/>
      <p:bldP spid="324666" grpId="0" animBg="1"/>
      <p:bldP spid="324667" grpId="0" animBg="1"/>
      <p:bldP spid="324668" grpId="0" animBg="1"/>
      <p:bldP spid="324669" grpId="0" animBg="1"/>
      <p:bldP spid="324670" grpId="0" animBg="1"/>
      <p:bldP spid="324671" grpId="0" animBg="1"/>
      <p:bldP spid="324672" grpId="0" animBg="1"/>
      <p:bldP spid="324673" grpId="0" animBg="1"/>
      <p:bldP spid="324674" grpId="0" animBg="1"/>
      <p:bldP spid="324675" grpId="0" animBg="1"/>
      <p:bldP spid="324676" grpId="0" animBg="1"/>
      <p:bldP spid="32467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8313" y="5373688"/>
            <a:ext cx="8229600" cy="12747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8-10 – “the best guide”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6-7 - “a good guide”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4-5 - “a lazy guide”</a:t>
            </a:r>
            <a:endParaRPr lang="ru-RU" sz="2400" dirty="0"/>
          </a:p>
        </p:txBody>
      </p:sp>
      <p:graphicFrame>
        <p:nvGraphicFramePr>
          <p:cNvPr id="327853" name="Group 173"/>
          <p:cNvGraphicFramePr>
            <a:graphicFrameLocks noGrp="1"/>
          </p:cNvGraphicFramePr>
          <p:nvPr>
            <p:ph sz="half" idx="1"/>
          </p:nvPr>
        </p:nvGraphicFramePr>
        <p:xfrm>
          <a:off x="468313" y="188913"/>
          <a:ext cx="8229600" cy="4250373"/>
        </p:xfrm>
        <a:graphic>
          <a:graphicData uri="http://schemas.openxmlformats.org/drawingml/2006/table">
            <a:tbl>
              <a:tblPr/>
              <a:tblGrid>
                <a:gridCol w="4546600"/>
                <a:gridCol w="1223962"/>
                <a:gridCol w="1223963"/>
                <a:gridCol w="1235075"/>
              </a:tblGrid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Hyde Park</a:t>
                      </a: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Regent’s Park</a:t>
                      </a:r>
                      <a:endParaRPr kumimoji="0" lang="ru-RU" sz="16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St James’s Park</a:t>
                      </a:r>
                      <a:endParaRPr kumimoji="0" lang="ru-RU" sz="1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6. You can see the famous London Eye from the bridge in this park.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7. You can go by boat, sail and even bath in  this park.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8.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here is the Zoo in this park.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9. It’s one of the oldest  Royal parks in London.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10. In this park you can find animals from Africa, America and Europe.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7816" name="AutoShape 13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64163" y="981075"/>
            <a:ext cx="503237" cy="504825"/>
          </a:xfrm>
          <a:prstGeom prst="smileyFace">
            <a:avLst>
              <a:gd name="adj" fmla="val 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17" name="AutoShape 13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64163" y="3789363"/>
            <a:ext cx="503237" cy="504825"/>
          </a:xfrm>
          <a:prstGeom prst="smileyFace">
            <a:avLst>
              <a:gd name="adj" fmla="val 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18" name="AutoShape 13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64163" y="3140075"/>
            <a:ext cx="503237" cy="504825"/>
          </a:xfrm>
          <a:prstGeom prst="smileyFace">
            <a:avLst>
              <a:gd name="adj" fmla="val 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19" name="AutoShape 13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64163" y="2349500"/>
            <a:ext cx="503237" cy="504825"/>
          </a:xfrm>
          <a:prstGeom prst="smileyFace">
            <a:avLst>
              <a:gd name="adj" fmla="val 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20" name="AutoShape 14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364163" y="1628775"/>
            <a:ext cx="503237" cy="504825"/>
          </a:xfrm>
          <a:prstGeom prst="smileyFace">
            <a:avLst>
              <a:gd name="adj" fmla="val 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21" name="AutoShape 14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588125" y="2349500"/>
            <a:ext cx="503238" cy="504825"/>
          </a:xfrm>
          <a:prstGeom prst="smileyFace">
            <a:avLst>
              <a:gd name="adj" fmla="val 4653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22" name="AutoShape 14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588125" y="3140075"/>
            <a:ext cx="503238" cy="504825"/>
          </a:xfrm>
          <a:prstGeom prst="smileyFace">
            <a:avLst>
              <a:gd name="adj" fmla="val 4653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23" name="AutoShape 14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588125" y="3789363"/>
            <a:ext cx="503238" cy="504825"/>
          </a:xfrm>
          <a:prstGeom prst="smileyFace">
            <a:avLst>
              <a:gd name="adj" fmla="val 4653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24" name="AutoShape 14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588125" y="1628775"/>
            <a:ext cx="503238" cy="504825"/>
          </a:xfrm>
          <a:prstGeom prst="smileyFace">
            <a:avLst>
              <a:gd name="adj" fmla="val 4653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26" name="AutoShape 14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588125" y="981075"/>
            <a:ext cx="503238" cy="504825"/>
          </a:xfrm>
          <a:prstGeom prst="smileyFace">
            <a:avLst>
              <a:gd name="adj" fmla="val 4653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27" name="AutoShape 1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12088" y="981075"/>
            <a:ext cx="503237" cy="504825"/>
          </a:xfrm>
          <a:prstGeom prst="smileyFace">
            <a:avLst>
              <a:gd name="adj" fmla="val 4653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28" name="AutoShape 14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2349500"/>
            <a:ext cx="503237" cy="504825"/>
          </a:xfrm>
          <a:prstGeom prst="smileyFace">
            <a:avLst>
              <a:gd name="adj" fmla="val 4653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29" name="AutoShape 14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1628775"/>
            <a:ext cx="503237" cy="504825"/>
          </a:xfrm>
          <a:prstGeom prst="smileyFace">
            <a:avLst>
              <a:gd name="adj" fmla="val 4653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30" name="AutoShape 15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12088" y="3140075"/>
            <a:ext cx="503237" cy="504825"/>
          </a:xfrm>
          <a:prstGeom prst="smileyFace">
            <a:avLst>
              <a:gd name="adj" fmla="val 4653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31" name="AutoShape 15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3789363"/>
            <a:ext cx="503237" cy="504825"/>
          </a:xfrm>
          <a:prstGeom prst="smileyFace">
            <a:avLst>
              <a:gd name="adj" fmla="val 4653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32" name="AutoShape 15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80312" y="5661248"/>
            <a:ext cx="1223938" cy="647477"/>
          </a:xfrm>
          <a:prstGeom prst="actionButtonForwardNext">
            <a:avLst/>
          </a:prstGeom>
          <a:solidFill>
            <a:srgbClr val="33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57" name="AutoShape 177"/>
          <p:cNvSpPr>
            <a:spLocks noChangeArrowheads="1"/>
          </p:cNvSpPr>
          <p:nvPr/>
        </p:nvSpPr>
        <p:spPr bwMode="auto">
          <a:xfrm>
            <a:off x="1042988" y="4437063"/>
            <a:ext cx="1439862" cy="863600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/>
              <a:t>click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7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7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7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7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7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7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7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7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7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7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7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7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7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7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7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7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7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7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7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7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7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7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7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7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7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7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7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7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7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7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7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7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7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7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7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7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7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7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7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7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7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76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76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276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276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276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276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86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5" name="Text Box 7"/>
          <p:cNvSpPr txBox="1">
            <a:spLocks noChangeArrowheads="1"/>
          </p:cNvSpPr>
          <p:nvPr/>
        </p:nvSpPr>
        <p:spPr bwMode="auto">
          <a:xfrm>
            <a:off x="5435600" y="2205038"/>
            <a:ext cx="3529013" cy="2559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Ctr="1">
            <a:spAutoFit/>
          </a:bodyPr>
          <a:lstStyle/>
          <a:p>
            <a:r>
              <a:rPr lang="en-US" sz="5400">
                <a:solidFill>
                  <a:srgbClr val="000066"/>
                </a:solidFill>
                <a:latin typeface="Comic Sans MS" pitchFamily="66" charset="0"/>
              </a:rPr>
              <a:t>WELL </a:t>
            </a:r>
          </a:p>
          <a:p>
            <a:endParaRPr lang="en-US" sz="5400">
              <a:solidFill>
                <a:srgbClr val="000066"/>
              </a:solidFill>
              <a:latin typeface="Comic Sans MS" pitchFamily="66" charset="0"/>
            </a:endParaRPr>
          </a:p>
          <a:p>
            <a:r>
              <a:rPr lang="en-US" sz="5400">
                <a:solidFill>
                  <a:srgbClr val="000066"/>
                </a:solidFill>
                <a:latin typeface="Comic Sans MS" pitchFamily="66" charset="0"/>
              </a:rPr>
              <a:t>DONE !!!</a:t>
            </a:r>
            <a:endParaRPr lang="ru-RU" sz="54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329736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24525" y="4149725"/>
            <a:ext cx="647700" cy="35877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9740" name="Rectangle 12" descr="ist2_824663_hurray_for_family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931025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 r="-12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ru-RU" sz="320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29742" name="Text Box 14" descr="london-st-james-park1"/>
          <p:cNvSpPr txBox="1">
            <a:spLocks noChangeArrowheads="1"/>
          </p:cNvSpPr>
          <p:nvPr/>
        </p:nvSpPr>
        <p:spPr bwMode="auto">
          <a:xfrm>
            <a:off x="4678363" y="0"/>
            <a:ext cx="4465637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6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Well done!!!</a:t>
            </a:r>
            <a:endParaRPr lang="ru-RU" sz="60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29743" name="AutoShape 1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96336" y="6021388"/>
            <a:ext cx="1152377" cy="647972"/>
          </a:xfrm>
          <a:prstGeom prst="actionButtonBackPrevious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pull dir="d"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9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9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9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Text Box 2"/>
          <p:cNvSpPr txBox="1">
            <a:spLocks noChangeArrowheads="1"/>
          </p:cNvSpPr>
          <p:nvPr/>
        </p:nvSpPr>
        <p:spPr bwMode="auto">
          <a:xfrm>
            <a:off x="5435600" y="2205038"/>
            <a:ext cx="3529013" cy="2559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Ctr="1">
            <a:spAutoFit/>
          </a:bodyPr>
          <a:lstStyle/>
          <a:p>
            <a:r>
              <a:rPr lang="en-US" sz="5400">
                <a:solidFill>
                  <a:srgbClr val="000066"/>
                </a:solidFill>
                <a:latin typeface="Comic Sans MS" pitchFamily="66" charset="0"/>
              </a:rPr>
              <a:t>WELL </a:t>
            </a:r>
          </a:p>
          <a:p>
            <a:endParaRPr lang="en-US" sz="5400">
              <a:solidFill>
                <a:srgbClr val="000066"/>
              </a:solidFill>
              <a:latin typeface="Comic Sans MS" pitchFamily="66" charset="0"/>
            </a:endParaRPr>
          </a:p>
          <a:p>
            <a:r>
              <a:rPr lang="en-US" sz="5400">
                <a:solidFill>
                  <a:srgbClr val="000066"/>
                </a:solidFill>
                <a:latin typeface="Comic Sans MS" pitchFamily="66" charset="0"/>
              </a:rPr>
              <a:t>DONE !!!</a:t>
            </a:r>
            <a:endParaRPr lang="ru-RU" sz="54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412675" name="AutoShape 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24525" y="4149725"/>
            <a:ext cx="647700" cy="35877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2676" name="Rectangle 4" descr="ist2_824663_hurray_for_family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931025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 r="-12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ru-RU" sz="320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12677" name="Text Box 5" descr="london-st-james-park1"/>
          <p:cNvSpPr txBox="1">
            <a:spLocks noChangeArrowheads="1"/>
          </p:cNvSpPr>
          <p:nvPr/>
        </p:nvSpPr>
        <p:spPr bwMode="auto">
          <a:xfrm>
            <a:off x="4678363" y="0"/>
            <a:ext cx="4465637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6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Well done!!!</a:t>
            </a:r>
            <a:endParaRPr lang="ru-RU" sz="60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12678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352" y="6021388"/>
            <a:ext cx="1008361" cy="575964"/>
          </a:xfrm>
          <a:prstGeom prst="actionButtonBackPrevious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pull dir="d"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2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2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2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688" name="Rectangle 200" descr="53698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r="-24081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ru-RU" sz="320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19689" name="AutoShape 201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328" y="5805488"/>
            <a:ext cx="1295822" cy="64784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9692" name="Text Box 204" descr="london-st-james-park1"/>
          <p:cNvSpPr txBox="1">
            <a:spLocks noChangeArrowheads="1"/>
          </p:cNvSpPr>
          <p:nvPr/>
        </p:nvSpPr>
        <p:spPr bwMode="auto">
          <a:xfrm>
            <a:off x="1042988" y="404813"/>
            <a:ext cx="6446837" cy="1768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11000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Try again!</a:t>
            </a:r>
            <a:endParaRPr lang="ru-RU" sz="11000" i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cover dir="d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9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9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9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9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9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69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2" descr="53698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r="-24081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ru-RU" sz="320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13699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68344" y="5805488"/>
            <a:ext cx="1151806" cy="64784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3700" name="Text Box 4" descr="london-st-james-park1"/>
          <p:cNvSpPr txBox="1">
            <a:spLocks noChangeArrowheads="1"/>
          </p:cNvSpPr>
          <p:nvPr/>
        </p:nvSpPr>
        <p:spPr bwMode="auto">
          <a:xfrm>
            <a:off x="1042988" y="404813"/>
            <a:ext cx="6446837" cy="1768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11000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Try again!</a:t>
            </a:r>
            <a:endParaRPr lang="ru-RU" sz="11000" i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cover dir="d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3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3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3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3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13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7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" name="Rectangle 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89" name="Rectangle 41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1200"/>
            <a:ext cx="4040188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2090" name="Rectangle 42"/>
          <p:cNvSpPr>
            <a:spLocks noGrp="1" noChangeArrowheads="1"/>
          </p:cNvSpPr>
          <p:nvPr>
            <p:ph type="body" sz="half" idx="2"/>
          </p:nvPr>
        </p:nvSpPr>
        <p:spPr>
          <a:xfrm>
            <a:off x="4646613" y="1981200"/>
            <a:ext cx="4040187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2052" name="Rectangle 4" descr="Park2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09075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r="-7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800">
              <a:solidFill>
                <a:srgbClr val="00FF00"/>
              </a:solidFill>
              <a:latin typeface="Monotype Corsiva" pitchFamily="66" charset="0"/>
            </a:endParaRPr>
          </a:p>
        </p:txBody>
      </p:sp>
      <p:sp>
        <p:nvSpPr>
          <p:cNvPr id="2093" name="Text Box 45"/>
          <p:cNvSpPr txBox="1">
            <a:spLocks noChangeArrowheads="1"/>
          </p:cNvSpPr>
          <p:nvPr/>
        </p:nvSpPr>
        <p:spPr bwMode="auto">
          <a:xfrm>
            <a:off x="1979613" y="549275"/>
            <a:ext cx="5446712" cy="435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London </a:t>
            </a:r>
          </a:p>
          <a:p>
            <a:pPr algn="ctr"/>
            <a:r>
              <a:rPr lang="en-US" sz="140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parks</a:t>
            </a:r>
            <a:endParaRPr lang="ru-RU" sz="1400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9412" name="Picture 4" descr="back_james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33375"/>
            <a:ext cx="2663825" cy="1944688"/>
          </a:xfrm>
          <a:prstGeom prst="rect">
            <a:avLst/>
          </a:prstGeom>
          <a:noFill/>
        </p:spPr>
      </p:pic>
      <p:pic>
        <p:nvPicPr>
          <p:cNvPr id="529413" name="Picture 5" descr="buck_james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333375"/>
            <a:ext cx="2592387" cy="1928813"/>
          </a:xfrm>
          <a:prstGeom prst="rect">
            <a:avLst/>
          </a:prstGeom>
          <a:noFill/>
        </p:spPr>
      </p:pic>
      <p:pic>
        <p:nvPicPr>
          <p:cNvPr id="529414" name="Picture 6" descr="gates_james_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333375"/>
            <a:ext cx="2592387" cy="1944688"/>
          </a:xfrm>
          <a:prstGeom prst="rect">
            <a:avLst/>
          </a:prstGeom>
          <a:noFill/>
        </p:spPr>
      </p:pic>
      <p:pic>
        <p:nvPicPr>
          <p:cNvPr id="529415" name="Picture 7" descr="back_james_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7763" y="2420938"/>
            <a:ext cx="2592387" cy="1890712"/>
          </a:xfrm>
          <a:prstGeom prst="rect">
            <a:avLst/>
          </a:prstGeom>
          <a:noFill/>
        </p:spPr>
      </p:pic>
      <p:pic>
        <p:nvPicPr>
          <p:cNvPr id="529418" name="Picture 10" descr="pelicans_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00" y="4508500"/>
            <a:ext cx="2735263" cy="2009775"/>
          </a:xfrm>
          <a:prstGeom prst="rect">
            <a:avLst/>
          </a:prstGeom>
          <a:noFill/>
        </p:spPr>
      </p:pic>
      <p:pic>
        <p:nvPicPr>
          <p:cNvPr id="529419" name="Picture 11" descr="squirrels_james_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7763" y="4508500"/>
            <a:ext cx="2592387" cy="2016125"/>
          </a:xfrm>
          <a:prstGeom prst="rect">
            <a:avLst/>
          </a:prstGeom>
          <a:noFill/>
        </p:spPr>
      </p:pic>
      <p:pic>
        <p:nvPicPr>
          <p:cNvPr id="529420" name="Picture 12" descr="st_james_1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288" y="2420938"/>
            <a:ext cx="2592387" cy="1944687"/>
          </a:xfrm>
          <a:prstGeom prst="rect">
            <a:avLst/>
          </a:prstGeom>
          <a:noFill/>
        </p:spPr>
      </p:pic>
      <p:pic>
        <p:nvPicPr>
          <p:cNvPr id="529421" name="Picture 13" descr="st_james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5288" y="4508500"/>
            <a:ext cx="2663825" cy="1998663"/>
          </a:xfrm>
          <a:prstGeom prst="rect">
            <a:avLst/>
          </a:prstGeom>
          <a:noFill/>
        </p:spPr>
      </p:pic>
      <p:sp>
        <p:nvSpPr>
          <p:cNvPr id="529422" name="Text Box 14"/>
          <p:cNvSpPr txBox="1">
            <a:spLocks noChangeArrowheads="1"/>
          </p:cNvSpPr>
          <p:nvPr/>
        </p:nvSpPr>
        <p:spPr bwMode="auto">
          <a:xfrm>
            <a:off x="3394075" y="2592388"/>
            <a:ext cx="2549525" cy="1555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4800">
                <a:latin typeface="Monotype Corsiva" pitchFamily="66" charset="0"/>
              </a:rPr>
              <a:t>St James’s </a:t>
            </a:r>
          </a:p>
          <a:p>
            <a:pPr algn="ctr"/>
            <a:r>
              <a:rPr lang="en-US" sz="4800">
                <a:latin typeface="Monotype Corsiva" pitchFamily="66" charset="0"/>
              </a:rPr>
              <a:t>Park</a:t>
            </a:r>
            <a:endParaRPr lang="ru-RU" sz="4800">
              <a:latin typeface="Monotype Corsiva" pitchFamily="66" charset="0"/>
            </a:endParaRPr>
          </a:p>
        </p:txBody>
      </p:sp>
      <p:sp>
        <p:nvSpPr>
          <p:cNvPr id="529423" name="Text Box 15"/>
          <p:cNvSpPr txBox="1">
            <a:spLocks noChangeArrowheads="1"/>
          </p:cNvSpPr>
          <p:nvPr/>
        </p:nvSpPr>
        <p:spPr bwMode="auto">
          <a:xfrm>
            <a:off x="3708400" y="1773238"/>
            <a:ext cx="19939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>
                <a:latin typeface="Times New Roman" pitchFamily="18" charset="0"/>
              </a:rPr>
              <a:t>Buckingham palace</a:t>
            </a:r>
            <a:endParaRPr lang="ru-RU" i="1">
              <a:latin typeface="Times New Roman" pitchFamily="18" charset="0"/>
            </a:endParaRPr>
          </a:p>
        </p:txBody>
      </p:sp>
      <p:sp>
        <p:nvSpPr>
          <p:cNvPr id="529424" name="Text Box 16"/>
          <p:cNvSpPr txBox="1">
            <a:spLocks noChangeArrowheads="1"/>
          </p:cNvSpPr>
          <p:nvPr/>
        </p:nvSpPr>
        <p:spPr bwMode="auto">
          <a:xfrm>
            <a:off x="6372225" y="3860800"/>
            <a:ext cx="12827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>
                <a:latin typeface="Times New Roman" pitchFamily="18" charset="0"/>
              </a:rPr>
              <a:t>London Eye</a:t>
            </a:r>
            <a:endParaRPr lang="ru-RU" i="1">
              <a:latin typeface="Times New Roman" pitchFamily="18" charset="0"/>
            </a:endParaRPr>
          </a:p>
        </p:txBody>
      </p:sp>
      <p:sp>
        <p:nvSpPr>
          <p:cNvPr id="529425" name="AutoShape 17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 flipH="1">
            <a:off x="7956376" y="6165304"/>
            <a:ext cx="935137" cy="476250"/>
          </a:xfrm>
          <a:prstGeom prst="actionButtonBackPrevious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9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29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9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9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9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9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9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9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9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5294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5294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5294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9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9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9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9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9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9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5294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5294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5294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9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9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9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9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9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9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9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9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29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29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9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9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529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9422" grpId="0"/>
      <p:bldP spid="529423" grpId="0"/>
      <p:bldP spid="529424" grpId="0"/>
      <p:bldP spid="5294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0436" name="Picture 4" descr="gates_regent_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60350"/>
            <a:ext cx="2592388" cy="1890713"/>
          </a:xfrm>
          <a:prstGeom prst="rect">
            <a:avLst/>
          </a:prstGeom>
          <a:noFill/>
        </p:spPr>
      </p:pic>
      <p:pic>
        <p:nvPicPr>
          <p:cNvPr id="530437" name="Picture 5" descr="alley_regent_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333375"/>
            <a:ext cx="2592388" cy="1889125"/>
          </a:xfrm>
          <a:prstGeom prst="rect">
            <a:avLst/>
          </a:prstGeom>
          <a:noFill/>
        </p:spPr>
      </p:pic>
      <p:pic>
        <p:nvPicPr>
          <p:cNvPr id="530438" name="Picture 6" descr="alley_regent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138" y="260350"/>
            <a:ext cx="2808287" cy="1936750"/>
          </a:xfrm>
          <a:prstGeom prst="rect">
            <a:avLst/>
          </a:prstGeom>
          <a:noFill/>
        </p:spPr>
      </p:pic>
      <p:pic>
        <p:nvPicPr>
          <p:cNvPr id="530439" name="Picture 7" descr="open_theatr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325" y="2349500"/>
            <a:ext cx="2598738" cy="1871663"/>
          </a:xfrm>
          <a:prstGeom prst="rect">
            <a:avLst/>
          </a:prstGeom>
          <a:noFill/>
        </p:spPr>
      </p:pic>
      <p:pic>
        <p:nvPicPr>
          <p:cNvPr id="530440" name="Picture 8" descr="zoo_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825" y="4346575"/>
            <a:ext cx="2665413" cy="2035175"/>
          </a:xfrm>
          <a:prstGeom prst="rect">
            <a:avLst/>
          </a:prstGeom>
          <a:noFill/>
        </p:spPr>
      </p:pic>
      <p:pic>
        <p:nvPicPr>
          <p:cNvPr id="530441" name="Picture 9" descr="zoo_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325" y="4365625"/>
            <a:ext cx="2592388" cy="1968500"/>
          </a:xfrm>
          <a:prstGeom prst="rect">
            <a:avLst/>
          </a:prstGeom>
          <a:noFill/>
        </p:spPr>
      </p:pic>
      <p:pic>
        <p:nvPicPr>
          <p:cNvPr id="530442" name="Picture 10" descr="zoo_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2138" y="4365625"/>
            <a:ext cx="2808287" cy="2016125"/>
          </a:xfrm>
          <a:prstGeom prst="rect">
            <a:avLst/>
          </a:prstGeom>
          <a:noFill/>
        </p:spPr>
      </p:pic>
      <p:pic>
        <p:nvPicPr>
          <p:cNvPr id="530444" name="Picture 12" descr="alley_regent_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850" y="2276475"/>
            <a:ext cx="2592388" cy="1944688"/>
          </a:xfrm>
          <a:prstGeom prst="rect">
            <a:avLst/>
          </a:prstGeom>
          <a:noFill/>
        </p:spPr>
      </p:pic>
      <p:sp>
        <p:nvSpPr>
          <p:cNvPr id="530445" name="Text Box 13"/>
          <p:cNvSpPr txBox="1">
            <a:spLocks noChangeArrowheads="1"/>
          </p:cNvSpPr>
          <p:nvPr/>
        </p:nvSpPr>
        <p:spPr bwMode="auto">
          <a:xfrm>
            <a:off x="3492500" y="2420938"/>
            <a:ext cx="2255838" cy="1736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5400">
                <a:latin typeface="Monotype Corsiva" pitchFamily="66" charset="0"/>
              </a:rPr>
              <a:t>Regent’s</a:t>
            </a:r>
          </a:p>
          <a:p>
            <a:pPr algn="ctr"/>
            <a:r>
              <a:rPr lang="en-US" sz="5400">
                <a:latin typeface="Monotype Corsiva" pitchFamily="66" charset="0"/>
              </a:rPr>
              <a:t>Park</a:t>
            </a:r>
            <a:endParaRPr lang="ru-RU" sz="5400">
              <a:latin typeface="Monotype Corsiva" pitchFamily="66" charset="0"/>
            </a:endParaRPr>
          </a:p>
        </p:txBody>
      </p:sp>
      <p:sp>
        <p:nvSpPr>
          <p:cNvPr id="530446" name="Text Box 14"/>
          <p:cNvSpPr txBox="1">
            <a:spLocks noChangeArrowheads="1"/>
          </p:cNvSpPr>
          <p:nvPr/>
        </p:nvSpPr>
        <p:spPr bwMode="auto">
          <a:xfrm>
            <a:off x="1258888" y="5876925"/>
            <a:ext cx="12954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>
                <a:latin typeface="Times New Roman" pitchFamily="18" charset="0"/>
              </a:rPr>
              <a:t>London Zoo</a:t>
            </a:r>
            <a:endParaRPr lang="ru-RU" i="1">
              <a:latin typeface="Times New Roman" pitchFamily="18" charset="0"/>
            </a:endParaRPr>
          </a:p>
        </p:txBody>
      </p:sp>
      <p:sp>
        <p:nvSpPr>
          <p:cNvPr id="530447" name="Rectangle 15"/>
          <p:cNvSpPr>
            <a:spLocks noChangeArrowheads="1"/>
          </p:cNvSpPr>
          <p:nvPr/>
        </p:nvSpPr>
        <p:spPr bwMode="auto">
          <a:xfrm>
            <a:off x="3203575" y="5876925"/>
            <a:ext cx="12954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>
                <a:latin typeface="Times New Roman" pitchFamily="18" charset="0"/>
              </a:rPr>
              <a:t>London Zoo</a:t>
            </a:r>
            <a:endParaRPr lang="ru-RU" i="1">
              <a:latin typeface="Times New Roman" pitchFamily="18" charset="0"/>
            </a:endParaRPr>
          </a:p>
        </p:txBody>
      </p:sp>
      <p:sp>
        <p:nvSpPr>
          <p:cNvPr id="530448" name="Rectangle 16"/>
          <p:cNvSpPr>
            <a:spLocks noChangeArrowheads="1"/>
          </p:cNvSpPr>
          <p:nvPr/>
        </p:nvSpPr>
        <p:spPr bwMode="auto">
          <a:xfrm>
            <a:off x="6300788" y="5876925"/>
            <a:ext cx="12954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>
                <a:latin typeface="Times New Roman" pitchFamily="18" charset="0"/>
              </a:rPr>
              <a:t>London Zoo</a:t>
            </a:r>
            <a:endParaRPr lang="ru-RU" i="1">
              <a:latin typeface="Times New Roman" pitchFamily="18" charset="0"/>
            </a:endParaRPr>
          </a:p>
        </p:txBody>
      </p:sp>
      <p:sp>
        <p:nvSpPr>
          <p:cNvPr id="530449" name="Text Box 17"/>
          <p:cNvSpPr txBox="1">
            <a:spLocks noChangeArrowheads="1"/>
          </p:cNvSpPr>
          <p:nvPr/>
        </p:nvSpPr>
        <p:spPr bwMode="auto">
          <a:xfrm>
            <a:off x="6156325" y="2349500"/>
            <a:ext cx="21971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>
                <a:latin typeface="Times New Roman" pitchFamily="18" charset="0"/>
              </a:rPr>
              <a:t>The Open Air Theatre</a:t>
            </a:r>
            <a:endParaRPr lang="ru-RU" i="1">
              <a:latin typeface="Times New Roman" pitchFamily="18" charset="0"/>
            </a:endParaRPr>
          </a:p>
        </p:txBody>
      </p:sp>
      <p:sp>
        <p:nvSpPr>
          <p:cNvPr id="530450" name="AutoShape 18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 flipH="1">
            <a:off x="8028384" y="6165304"/>
            <a:ext cx="864096" cy="503784"/>
          </a:xfrm>
          <a:prstGeom prst="actionButtonBackPrevious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0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30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0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0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0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0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0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0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0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0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0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0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0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0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0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5304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5304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5304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0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0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0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5304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5304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5304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0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0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0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5304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5304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5304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0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0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0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5304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5304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5304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30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30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30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530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0445" grpId="0"/>
      <p:bldP spid="530446" grpId="0"/>
      <p:bldP spid="530447" grpId="0"/>
      <p:bldP spid="530448" grpId="0"/>
      <p:bldP spid="530449" grpId="0"/>
      <p:bldP spid="53045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7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779838" y="4149725"/>
            <a:ext cx="1368425" cy="936625"/>
          </a:xfrm>
          <a:prstGeom prst="actionButtonBackPrevious">
            <a:avLst/>
          </a:prstGeom>
          <a:solidFill>
            <a:srgbClr val="33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07558" name="Text Box 6" descr="london-st-james-park1"/>
          <p:cNvSpPr txBox="1">
            <a:spLocks noChangeArrowheads="1"/>
          </p:cNvSpPr>
          <p:nvPr/>
        </p:nvSpPr>
        <p:spPr bwMode="auto">
          <a:xfrm>
            <a:off x="2339975" y="1341438"/>
            <a:ext cx="4008438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800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The end</a:t>
            </a:r>
            <a:endParaRPr lang="ru-RU" sz="8000">
              <a:solidFill>
                <a:srgbClr val="FF66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8228" name="Rectangle 4" descr="london_map_1"/>
          <p:cNvSpPr>
            <a:spLocks noGrp="1" noChangeAspect="1" noChangeArrowheads="1"/>
          </p:cNvSpPr>
          <p:nvPr isPhoto="1">
            <p:ph type="body" idx="1"/>
          </p:nvPr>
        </p:nvSpPr>
        <p:spPr>
          <a:xfrm>
            <a:off x="0" y="0"/>
            <a:ext cx="9144000" cy="6858000"/>
          </a:xfrm>
          <a:blipFill dpi="0" rotWithShape="1">
            <a:blip r:embed="rId2" cstate="print"/>
            <a:srcRect/>
            <a:stretch>
              <a:fillRect r="-6452"/>
            </a:stretch>
          </a:blipFill>
          <a:ln>
            <a:solidFill>
              <a:schemeClr val="tx1"/>
            </a:solidFill>
          </a:ln>
        </p:spPr>
        <p:txBody>
          <a:bodyPr/>
          <a:lstStyle/>
          <a:p>
            <a:endParaRPr lang="ru-RU"/>
          </a:p>
        </p:txBody>
      </p:sp>
      <p:sp>
        <p:nvSpPr>
          <p:cNvPr id="308229" name="AutoShape 5"/>
          <p:cNvSpPr>
            <a:spLocks noChangeArrowheads="1"/>
          </p:cNvSpPr>
          <p:nvPr/>
        </p:nvSpPr>
        <p:spPr bwMode="auto">
          <a:xfrm>
            <a:off x="2124075" y="1844675"/>
            <a:ext cx="217488" cy="431800"/>
          </a:xfrm>
          <a:prstGeom prst="downArrow">
            <a:avLst>
              <a:gd name="adj1" fmla="val 50000"/>
              <a:gd name="adj2" fmla="val 4963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8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8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082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29" grpId="0" animBg="1"/>
      <p:bldP spid="30822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4" name="Rectangle 4" descr="gates_arch_2"/>
          <p:cNvSpPr>
            <a:spLocks noGrp="1" noChangeAspect="1" noChangeArrowheads="1"/>
          </p:cNvSpPr>
          <p:nvPr isPhoto="1">
            <p:ph type="body" idx="1"/>
          </p:nvPr>
        </p:nvSpPr>
        <p:spPr>
          <a:xfrm>
            <a:off x="0" y="0"/>
            <a:ext cx="9144000" cy="6858000"/>
          </a:xfrm>
          <a:blipFill dpi="0" rotWithShape="1">
            <a:blip r:embed="rId2" cstate="print"/>
            <a:srcRect/>
            <a:stretch>
              <a:fillRect r="-11964"/>
            </a:stretch>
          </a:blipFill>
          <a:ln>
            <a:solidFill>
              <a:schemeClr val="tx1"/>
            </a:solidFill>
          </a:ln>
        </p:spPr>
        <p:txBody>
          <a:bodyPr/>
          <a:lstStyle/>
          <a:p>
            <a:endParaRPr lang="ru-RU"/>
          </a:p>
        </p:txBody>
      </p:sp>
      <p:sp>
        <p:nvSpPr>
          <p:cNvPr id="445445" name="Text Box 5"/>
          <p:cNvSpPr txBox="1">
            <a:spLocks noChangeArrowheads="1"/>
          </p:cNvSpPr>
          <p:nvPr/>
        </p:nvSpPr>
        <p:spPr bwMode="auto">
          <a:xfrm>
            <a:off x="2552700" y="1884363"/>
            <a:ext cx="4381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rgbClr val="99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</a:t>
            </a:r>
            <a:endParaRPr lang="ru-RU" sz="4000">
              <a:solidFill>
                <a:srgbClr val="99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45446" name="Text Box 6"/>
          <p:cNvSpPr txBox="1">
            <a:spLocks noChangeArrowheads="1"/>
          </p:cNvSpPr>
          <p:nvPr/>
        </p:nvSpPr>
        <p:spPr bwMode="auto">
          <a:xfrm>
            <a:off x="1979613" y="1628775"/>
            <a:ext cx="4670425" cy="1555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600" i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Hyde park</a:t>
            </a:r>
            <a:endParaRPr lang="ru-RU" sz="9600" i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45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454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45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45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5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5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54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40" name="Text Box 4"/>
          <p:cNvSpPr txBox="1">
            <a:spLocks noChangeArrowheads="1"/>
          </p:cNvSpPr>
          <p:nvPr/>
        </p:nvSpPr>
        <p:spPr bwMode="auto">
          <a:xfrm>
            <a:off x="2771775" y="333375"/>
            <a:ext cx="3527425" cy="3925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None/>
            </a:pPr>
            <a:r>
              <a:rPr lang="en-US" sz="2800" i="1" dirty="0">
                <a:solidFill>
                  <a:srgbClr val="FFFF00"/>
                </a:solidFill>
                <a:latin typeface="Monotype Corsiva" pitchFamily="66" charset="0"/>
              </a:rPr>
              <a:t>Hyde Park</a:t>
            </a:r>
            <a:r>
              <a:rPr lang="en-US" i="1" dirty="0">
                <a:solidFill>
                  <a:srgbClr val="FFFF00"/>
                </a:solidFill>
                <a:latin typeface="Times New Roman" pitchFamily="18" charset="0"/>
              </a:rPr>
              <a:t>    </a:t>
            </a:r>
            <a:r>
              <a:rPr lang="en-US" i="1" dirty="0">
                <a:solidFill>
                  <a:schemeClr val="tx2"/>
                </a:solidFill>
                <a:latin typeface="Times New Roman" pitchFamily="18" charset="0"/>
              </a:rPr>
              <a:t>is one of the larges parks in London. It’s a very popular place of Londoners on hot summer days. There is a very beautiful Rose Garden in the park.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None/>
            </a:pPr>
            <a:r>
              <a:rPr lang="en-US" i="1" dirty="0">
                <a:solidFill>
                  <a:schemeClr val="tx2"/>
                </a:solidFill>
                <a:latin typeface="Times New Roman" pitchFamily="18" charset="0"/>
              </a:rPr>
              <a:t>There is the Serpentine Lake in Hyde Park. People are fond of boating, sailing and even bathing.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None/>
            </a:pPr>
            <a:r>
              <a:rPr lang="en-US" i="1" dirty="0">
                <a:solidFill>
                  <a:schemeClr val="tx2"/>
                </a:solidFill>
                <a:latin typeface="Times New Roman" pitchFamily="18" charset="0"/>
              </a:rPr>
              <a:t>There is Speakers’ Corner in the park. People speak there about politics, religion and problems of young people</a:t>
            </a:r>
            <a:r>
              <a:rPr lang="en-US" dirty="0">
                <a:solidFill>
                  <a:schemeClr val="tx2"/>
                </a:solidFill>
                <a:latin typeface="Times New Roman" pitchFamily="18" charset="0"/>
              </a:rPr>
              <a:t>.</a:t>
            </a:r>
            <a:endParaRPr lang="ru-RU" i="1" dirty="0">
              <a:solidFill>
                <a:schemeClr val="tx2"/>
              </a:solidFill>
              <a:latin typeface="Times New Roman" pitchFamily="18" charset="0"/>
            </a:endParaRPr>
          </a:p>
          <a:p>
            <a:endParaRPr lang="ru-RU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500742" name="Picture 6" descr="speakercorn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260350"/>
            <a:ext cx="2519363" cy="1835150"/>
          </a:xfrm>
          <a:prstGeom prst="rect">
            <a:avLst/>
          </a:prstGeom>
          <a:noFill/>
        </p:spPr>
      </p:pic>
      <p:pic>
        <p:nvPicPr>
          <p:cNvPr id="500743" name="Picture 7" descr="hyde_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4149725"/>
            <a:ext cx="2736850" cy="2303463"/>
          </a:xfrm>
          <a:prstGeom prst="rect">
            <a:avLst/>
          </a:prstGeom>
          <a:noFill/>
        </p:spPr>
      </p:pic>
      <p:pic>
        <p:nvPicPr>
          <p:cNvPr id="500746" name="Picture 10" descr="serp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260350"/>
            <a:ext cx="2520950" cy="1800225"/>
          </a:xfrm>
          <a:prstGeom prst="rect">
            <a:avLst/>
          </a:prstGeom>
          <a:noFill/>
        </p:spPr>
      </p:pic>
      <p:pic>
        <p:nvPicPr>
          <p:cNvPr id="500747" name="Picture 11" descr="serp_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2205038"/>
            <a:ext cx="2520950" cy="1800225"/>
          </a:xfrm>
          <a:prstGeom prst="rect">
            <a:avLst/>
          </a:prstGeom>
          <a:noFill/>
        </p:spPr>
      </p:pic>
      <p:pic>
        <p:nvPicPr>
          <p:cNvPr id="500748" name="Picture 12" descr="hyde_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788" y="4148138"/>
            <a:ext cx="2592387" cy="2305050"/>
          </a:xfrm>
          <a:prstGeom prst="rect">
            <a:avLst/>
          </a:prstGeom>
          <a:noFill/>
        </p:spPr>
      </p:pic>
      <p:sp>
        <p:nvSpPr>
          <p:cNvPr id="500751" name="Text Box 15"/>
          <p:cNvSpPr txBox="1">
            <a:spLocks noChangeArrowheads="1"/>
          </p:cNvSpPr>
          <p:nvPr/>
        </p:nvSpPr>
        <p:spPr bwMode="auto">
          <a:xfrm>
            <a:off x="250825" y="260350"/>
            <a:ext cx="20637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>
                <a:latin typeface="Times New Roman" pitchFamily="18" charset="0"/>
              </a:rPr>
              <a:t>The Serpentine Lake</a:t>
            </a:r>
            <a:endParaRPr lang="ru-RU" i="1">
              <a:latin typeface="Times New Roman" pitchFamily="18" charset="0"/>
            </a:endParaRPr>
          </a:p>
        </p:txBody>
      </p:sp>
      <p:sp>
        <p:nvSpPr>
          <p:cNvPr id="500752" name="Text Box 16"/>
          <p:cNvSpPr txBox="1">
            <a:spLocks noChangeArrowheads="1"/>
          </p:cNvSpPr>
          <p:nvPr/>
        </p:nvSpPr>
        <p:spPr bwMode="auto">
          <a:xfrm>
            <a:off x="250825" y="2997200"/>
            <a:ext cx="20637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>
                <a:latin typeface="Times New Roman" pitchFamily="18" charset="0"/>
              </a:rPr>
              <a:t>The Serpentine Lake</a:t>
            </a:r>
            <a:endParaRPr lang="ru-RU" i="1">
              <a:latin typeface="Times New Roman" pitchFamily="18" charset="0"/>
            </a:endParaRPr>
          </a:p>
        </p:txBody>
      </p:sp>
      <p:sp>
        <p:nvSpPr>
          <p:cNvPr id="500753" name="Text Box 17"/>
          <p:cNvSpPr txBox="1">
            <a:spLocks noChangeArrowheads="1"/>
          </p:cNvSpPr>
          <p:nvPr/>
        </p:nvSpPr>
        <p:spPr bwMode="auto">
          <a:xfrm>
            <a:off x="7092950" y="2205038"/>
            <a:ext cx="18034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i="1">
                <a:latin typeface="Times New Roman" pitchFamily="18" charset="0"/>
              </a:rPr>
              <a:t>Speakers’ Corner</a:t>
            </a:r>
            <a:endParaRPr lang="ru-RU" i="1">
              <a:latin typeface="Times New Roman" pitchFamily="18" charset="0"/>
            </a:endParaRPr>
          </a:p>
        </p:txBody>
      </p:sp>
      <p:sp>
        <p:nvSpPr>
          <p:cNvPr id="500755" name="Text Box 19"/>
          <p:cNvSpPr txBox="1">
            <a:spLocks noChangeArrowheads="1"/>
          </p:cNvSpPr>
          <p:nvPr/>
        </p:nvSpPr>
        <p:spPr bwMode="auto">
          <a:xfrm>
            <a:off x="1547813" y="5876925"/>
            <a:ext cx="13843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>
                <a:latin typeface="Times New Roman" pitchFamily="18" charset="0"/>
              </a:rPr>
              <a:t>Rose Garden</a:t>
            </a:r>
            <a:endParaRPr lang="ru-RU" i="1">
              <a:latin typeface="Times New Roman" pitchFamily="18" charset="0"/>
            </a:endParaRPr>
          </a:p>
        </p:txBody>
      </p:sp>
      <p:pic>
        <p:nvPicPr>
          <p:cNvPr id="500756" name="Picture 20" descr="hyde_albert_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113" y="4149725"/>
            <a:ext cx="3114675" cy="2303463"/>
          </a:xfrm>
          <a:prstGeom prst="rect">
            <a:avLst/>
          </a:prstGeom>
          <a:noFill/>
        </p:spPr>
      </p:pic>
      <p:sp>
        <p:nvSpPr>
          <p:cNvPr id="500760" name="Text Box 24"/>
          <p:cNvSpPr txBox="1">
            <a:spLocks noChangeArrowheads="1"/>
          </p:cNvSpPr>
          <p:nvPr/>
        </p:nvSpPr>
        <p:spPr bwMode="auto">
          <a:xfrm>
            <a:off x="3708400" y="4149725"/>
            <a:ext cx="17145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>
                <a:latin typeface="Times New Roman" pitchFamily="18" charset="0"/>
              </a:rPr>
              <a:t>Albert Memorial</a:t>
            </a:r>
            <a:endParaRPr lang="ru-RU" i="1">
              <a:latin typeface="Times New Roman" pitchFamily="18" charset="0"/>
            </a:endParaRPr>
          </a:p>
        </p:txBody>
      </p:sp>
      <p:pic>
        <p:nvPicPr>
          <p:cNvPr id="500761" name="Picture 25" descr="speakers_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25" y="2205038"/>
            <a:ext cx="2520950" cy="1871662"/>
          </a:xfrm>
          <a:prstGeom prst="rect">
            <a:avLst/>
          </a:prstGeom>
          <a:noFill/>
        </p:spPr>
      </p:pic>
      <p:sp>
        <p:nvSpPr>
          <p:cNvPr id="500762" name="Text Box 26"/>
          <p:cNvSpPr txBox="1">
            <a:spLocks noChangeArrowheads="1"/>
          </p:cNvSpPr>
          <p:nvPr/>
        </p:nvSpPr>
        <p:spPr bwMode="auto">
          <a:xfrm>
            <a:off x="7092950" y="2205038"/>
            <a:ext cx="18034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>
                <a:latin typeface="Times New Roman" pitchFamily="18" charset="0"/>
              </a:rPr>
              <a:t>Speakers’ Corner</a:t>
            </a:r>
            <a:endParaRPr lang="ru-RU" i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0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5007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5007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5007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5007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5007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5007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0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00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5007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5007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5007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0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0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0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5007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5007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5007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00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0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5007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5007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5007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5007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5007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5007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0740" grpId="0"/>
      <p:bldP spid="500751" grpId="0"/>
      <p:bldP spid="500752" grpId="0"/>
      <p:bldP spid="500753" grpId="0"/>
      <p:bldP spid="500755" grpId="0"/>
      <p:bldP spid="500760" grpId="0"/>
      <p:bldP spid="5007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8916" name="Rectangle 4" descr="london_map_1"/>
          <p:cNvSpPr>
            <a:spLocks noGrp="1" noChangeAspect="1" noChangeArrowheads="1"/>
          </p:cNvSpPr>
          <p:nvPr isPhoto="1">
            <p:ph type="body" idx="1"/>
          </p:nvPr>
        </p:nvSpPr>
        <p:spPr>
          <a:xfrm>
            <a:off x="0" y="0"/>
            <a:ext cx="9144000" cy="6858000"/>
          </a:xfrm>
          <a:blipFill dpi="0" rotWithShape="1">
            <a:blip r:embed="rId2" cstate="print"/>
            <a:srcRect/>
            <a:stretch>
              <a:fillRect r="-6452"/>
            </a:stretch>
          </a:blipFill>
          <a:ln>
            <a:solidFill>
              <a:schemeClr val="tx1"/>
            </a:solidFill>
          </a:ln>
        </p:spPr>
        <p:txBody>
          <a:bodyPr/>
          <a:lstStyle/>
          <a:p>
            <a:endParaRPr lang="ru-RU"/>
          </a:p>
        </p:txBody>
      </p:sp>
      <p:sp>
        <p:nvSpPr>
          <p:cNvPr id="38917" name="AutoShape 5"/>
          <p:cNvSpPr>
            <a:spLocks noChangeArrowheads="1"/>
          </p:cNvSpPr>
          <p:nvPr/>
        </p:nvSpPr>
        <p:spPr bwMode="auto">
          <a:xfrm>
            <a:off x="2051050" y="1844675"/>
            <a:ext cx="215900" cy="504825"/>
          </a:xfrm>
          <a:prstGeom prst="downArrow">
            <a:avLst>
              <a:gd name="adj1" fmla="val 50000"/>
              <a:gd name="adj2" fmla="val 5845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919" name="AutoShape 7"/>
          <p:cNvSpPr>
            <a:spLocks noChangeArrowheads="1"/>
          </p:cNvSpPr>
          <p:nvPr/>
        </p:nvSpPr>
        <p:spPr bwMode="auto">
          <a:xfrm>
            <a:off x="1908175" y="1844675"/>
            <a:ext cx="287338" cy="576263"/>
          </a:xfrm>
          <a:prstGeom prst="downArrow">
            <a:avLst>
              <a:gd name="adj1" fmla="val 50000"/>
              <a:gd name="adj2" fmla="val 50138"/>
            </a:avLst>
          </a:prstGeom>
          <a:solidFill>
            <a:srgbClr val="FF66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389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49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8 0.00509 L 0.23229 0.23052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" y="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31214E-7 L 0.06684 -0.2201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animBg="1"/>
      <p:bldP spid="38917" grpId="1" animBg="1"/>
      <p:bldP spid="38919" grpId="0" animBg="1"/>
      <p:bldP spid="3891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i="1" u="sng">
                <a:solidFill>
                  <a:srgbClr val="3399FF"/>
                </a:solidFill>
                <a:latin typeface="Times New Roman" pitchFamily="18" charset="0"/>
              </a:rPr>
              <a:t>Asking the</a:t>
            </a:r>
            <a:r>
              <a:rPr lang="ru-RU" sz="6000" i="1" u="sng">
                <a:solidFill>
                  <a:srgbClr val="3399FF"/>
                </a:solidFill>
                <a:latin typeface="Times New Roman" pitchFamily="18" charset="0"/>
              </a:rPr>
              <a:t> </a:t>
            </a:r>
            <a:r>
              <a:rPr lang="en-US" sz="6000" i="1" u="sng">
                <a:solidFill>
                  <a:srgbClr val="3399FF"/>
                </a:solidFill>
                <a:latin typeface="Times New Roman" pitchFamily="18" charset="0"/>
              </a:rPr>
              <a:t>way.</a:t>
            </a:r>
            <a:r>
              <a:rPr lang="en-US"/>
              <a:t> </a:t>
            </a:r>
            <a:endParaRPr lang="ru-RU"/>
          </a:p>
        </p:txBody>
      </p:sp>
      <p:sp>
        <p:nvSpPr>
          <p:cNvPr id="317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35975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i="1" dirty="0">
                <a:solidFill>
                  <a:srgbClr val="190472"/>
                </a:solidFill>
              </a:rPr>
              <a:t>You:</a:t>
            </a:r>
            <a:r>
              <a:rPr lang="en-US" dirty="0"/>
              <a:t> </a:t>
            </a:r>
            <a:r>
              <a:rPr lang="en-US" dirty="0">
                <a:solidFill>
                  <a:srgbClr val="66FFFF"/>
                </a:solidFill>
              </a:rPr>
              <a:t>Excuse me. </a:t>
            </a:r>
          </a:p>
          <a:p>
            <a:pPr>
              <a:buFont typeface="Wingdings" pitchFamily="2" charset="2"/>
              <a:buNone/>
            </a:pPr>
            <a:r>
              <a:rPr lang="en-US" i="1" dirty="0">
                <a:solidFill>
                  <a:srgbClr val="190472"/>
                </a:solidFill>
              </a:rPr>
              <a:t>Policeman:</a:t>
            </a:r>
            <a:r>
              <a:rPr lang="en-US" dirty="0"/>
              <a:t> </a:t>
            </a:r>
            <a:r>
              <a:rPr lang="en-US" dirty="0">
                <a:solidFill>
                  <a:srgbClr val="66FFFF"/>
                </a:solidFill>
              </a:rPr>
              <a:t>Can I help you?</a:t>
            </a:r>
          </a:p>
          <a:p>
            <a:pPr>
              <a:buFont typeface="Wingdings" pitchFamily="2" charset="2"/>
              <a:buNone/>
            </a:pPr>
            <a:r>
              <a:rPr lang="en-US" i="1" dirty="0">
                <a:solidFill>
                  <a:srgbClr val="190472"/>
                </a:solidFill>
              </a:rPr>
              <a:t>You:</a:t>
            </a:r>
            <a:r>
              <a:rPr lang="en-US" dirty="0"/>
              <a:t> </a:t>
            </a:r>
            <a:r>
              <a:rPr lang="en-US" dirty="0">
                <a:solidFill>
                  <a:srgbClr val="66FFFF"/>
                </a:solidFill>
              </a:rPr>
              <a:t>Yes, please. How can I get to ….. ?</a:t>
            </a:r>
          </a:p>
          <a:p>
            <a:pPr>
              <a:buFont typeface="Wingdings" pitchFamily="2" charset="2"/>
              <a:buNone/>
            </a:pPr>
            <a:r>
              <a:rPr lang="en-US" i="1" dirty="0">
                <a:solidFill>
                  <a:srgbClr val="190472"/>
                </a:solidFill>
              </a:rPr>
              <a:t>Policeman:</a:t>
            </a:r>
            <a:r>
              <a:rPr lang="en-US" dirty="0"/>
              <a:t> </a:t>
            </a:r>
            <a:r>
              <a:rPr lang="en-US" dirty="0">
                <a:solidFill>
                  <a:srgbClr val="66FFFF"/>
                </a:solidFill>
              </a:rPr>
              <a:t>Go straight on (turn right, turn </a:t>
            </a:r>
          </a:p>
          <a:p>
            <a:pPr>
              <a:buFont typeface="Wingdings" pitchFamily="2" charset="2"/>
              <a:buNone/>
            </a:pPr>
            <a:r>
              <a:rPr lang="en-US" dirty="0">
                <a:solidFill>
                  <a:srgbClr val="66FFFF"/>
                </a:solidFill>
              </a:rPr>
              <a:t>    left …) and here you are. You can’t miss it.</a:t>
            </a:r>
          </a:p>
          <a:p>
            <a:pPr>
              <a:buFont typeface="Wingdings" pitchFamily="2" charset="2"/>
              <a:buNone/>
            </a:pPr>
            <a:r>
              <a:rPr lang="en-US" i="1" dirty="0">
                <a:solidFill>
                  <a:srgbClr val="190472"/>
                </a:solidFill>
              </a:rPr>
              <a:t>You:</a:t>
            </a:r>
            <a:r>
              <a:rPr lang="en-US" i="1" dirty="0"/>
              <a:t> </a:t>
            </a:r>
            <a:r>
              <a:rPr lang="en-US" dirty="0">
                <a:solidFill>
                  <a:srgbClr val="66FFFF"/>
                </a:solidFill>
              </a:rPr>
              <a:t>Thank you very much!</a:t>
            </a:r>
            <a:r>
              <a:rPr lang="en-US" dirty="0"/>
              <a:t> </a:t>
            </a:r>
          </a:p>
          <a:p>
            <a:pPr>
              <a:buFont typeface="Wingdings" pitchFamily="2" charset="2"/>
              <a:buNone/>
            </a:pPr>
            <a:r>
              <a:rPr lang="en-US" i="1" dirty="0">
                <a:solidFill>
                  <a:srgbClr val="190472"/>
                </a:solidFill>
              </a:rPr>
              <a:t>Policeman:</a:t>
            </a:r>
            <a:r>
              <a:rPr lang="en-US" i="1" dirty="0"/>
              <a:t> </a:t>
            </a:r>
            <a:r>
              <a:rPr lang="en-US" dirty="0">
                <a:solidFill>
                  <a:srgbClr val="66FFFF"/>
                </a:solidFill>
              </a:rPr>
              <a:t>You are welcome</a:t>
            </a:r>
            <a:r>
              <a:rPr lang="en-US" i="1" dirty="0">
                <a:solidFill>
                  <a:srgbClr val="66FFFF"/>
                </a:solidFill>
              </a:rPr>
              <a:t>.</a:t>
            </a:r>
            <a:r>
              <a:rPr lang="en-US" i="1" dirty="0"/>
              <a:t> </a:t>
            </a:r>
            <a:endParaRPr lang="ru-RU" i="1" dirty="0"/>
          </a:p>
        </p:txBody>
      </p:sp>
      <p:sp>
        <p:nvSpPr>
          <p:cNvPr id="317448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11560" y="5877272"/>
            <a:ext cx="936104" cy="504056"/>
          </a:xfrm>
          <a:prstGeom prst="actionButtonBackPrevious">
            <a:avLst/>
          </a:prstGeom>
          <a:solidFill>
            <a:srgbClr val="33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3568" y="6381328"/>
            <a:ext cx="702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</a:rPr>
              <a:t>MAP</a:t>
            </a:r>
            <a:endParaRPr lang="ru-RU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17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7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7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7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7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7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7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7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7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17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7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7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7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7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7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7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7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42" grpId="0"/>
      <p:bldP spid="317443" grpId="0" build="p"/>
      <p:bldP spid="31744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8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371600"/>
          </a:xfrm>
        </p:spPr>
        <p:txBody>
          <a:bodyPr/>
          <a:lstStyle/>
          <a:p>
            <a:r>
              <a:rPr lang="en-US" i="1">
                <a:latin typeface="Times New Roman" pitchFamily="18" charset="0"/>
              </a:rPr>
              <a:t>Welcome to London parks.</a:t>
            </a:r>
            <a:endParaRPr lang="ru-RU" i="1">
              <a:latin typeface="Times New Roman" pitchFamily="18" charset="0"/>
            </a:endParaRPr>
          </a:p>
        </p:txBody>
      </p:sp>
      <p:sp>
        <p:nvSpPr>
          <p:cNvPr id="400391" name="Rectangle 7" descr="d7253b9a"/>
          <p:cNvSpPr>
            <a:spLocks noGrp="1" noChangeAspect="1" noChangeArrowheads="1"/>
          </p:cNvSpPr>
          <p:nvPr isPhoto="1">
            <p:ph sz="half" idx="2"/>
          </p:nvPr>
        </p:nvSpPr>
        <p:spPr>
          <a:xfrm>
            <a:off x="4648200" y="1124744"/>
            <a:ext cx="4038600" cy="4611687"/>
          </a:xfrm>
          <a:blipFill dpi="0" rotWithShape="1">
            <a:blip r:embed="rId2" cstate="print"/>
            <a:srcRect/>
            <a:stretch>
              <a:fillRect r="-52254"/>
            </a:stretch>
          </a:blipFill>
          <a:ln>
            <a:solidFill>
              <a:schemeClr val="tx1"/>
            </a:solidFill>
          </a:ln>
        </p:spPr>
        <p:txBody>
          <a:bodyPr/>
          <a:lstStyle/>
          <a:p>
            <a:endParaRPr lang="ru-RU"/>
          </a:p>
        </p:txBody>
      </p:sp>
      <p:sp>
        <p:nvSpPr>
          <p:cNvPr id="400392" name="Text Box 8"/>
          <p:cNvSpPr txBox="1">
            <a:spLocks noChangeArrowheads="1"/>
          </p:cNvSpPr>
          <p:nvPr/>
        </p:nvSpPr>
        <p:spPr bwMode="auto">
          <a:xfrm>
            <a:off x="5364163" y="1340644"/>
            <a:ext cx="26416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Ctr="1">
            <a:spAutoFit/>
          </a:bodyPr>
          <a:lstStyle/>
          <a:p>
            <a:r>
              <a:rPr lang="en-US" sz="4000">
                <a:solidFill>
                  <a:srgbClr val="FF9900"/>
                </a:solidFill>
                <a:latin typeface="Monotype Corsiva" pitchFamily="66" charset="0"/>
              </a:rPr>
              <a:t>Regent’s park</a:t>
            </a:r>
            <a:endParaRPr lang="ru-RU" sz="4000">
              <a:solidFill>
                <a:srgbClr val="FF9900"/>
              </a:solidFill>
              <a:latin typeface="Monotype Corsiva" pitchFamily="66" charset="0"/>
            </a:endParaRPr>
          </a:p>
        </p:txBody>
      </p:sp>
      <p:sp>
        <p:nvSpPr>
          <p:cNvPr id="400393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56550" y="5301456"/>
            <a:ext cx="503238" cy="288925"/>
          </a:xfrm>
          <a:prstGeom prst="actionButtonForwardNext">
            <a:avLst/>
          </a:prstGeom>
          <a:solidFill>
            <a:srgbClr val="33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0394" name="Rectangle 10" descr="untitled"/>
          <p:cNvSpPr>
            <a:spLocks noGrp="1" noChangeAspect="1" noChangeArrowheads="1"/>
          </p:cNvSpPr>
          <p:nvPr isPhoto="1">
            <p:ph sz="half" idx="1"/>
          </p:nvPr>
        </p:nvSpPr>
        <p:spPr>
          <a:xfrm>
            <a:off x="468313" y="1124744"/>
            <a:ext cx="4038600" cy="4611687"/>
          </a:xfrm>
          <a:blipFill dpi="0" rotWithShape="1">
            <a:blip r:embed="rId4" cstate="print"/>
            <a:srcRect/>
            <a:stretch>
              <a:fillRect r="-71392"/>
            </a:stretch>
          </a:blipFill>
          <a:ln>
            <a:solidFill>
              <a:schemeClr val="tx1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400395" name="Text Box 11"/>
          <p:cNvSpPr txBox="1">
            <a:spLocks noChangeArrowheads="1"/>
          </p:cNvSpPr>
          <p:nvPr/>
        </p:nvSpPr>
        <p:spPr bwMode="auto">
          <a:xfrm>
            <a:off x="1042988" y="1413669"/>
            <a:ext cx="3014662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Ctr="1">
            <a:spAutoFit/>
          </a:bodyPr>
          <a:lstStyle/>
          <a:p>
            <a:r>
              <a:rPr lang="en-US" sz="4000">
                <a:latin typeface="Monotype Corsiva" pitchFamily="66" charset="0"/>
              </a:rPr>
              <a:t>St James’s Park</a:t>
            </a:r>
            <a:endParaRPr lang="ru-RU" sz="4000">
              <a:latin typeface="Monotype Corsiva" pitchFamily="66" charset="0"/>
            </a:endParaRPr>
          </a:p>
        </p:txBody>
      </p:sp>
      <p:sp>
        <p:nvSpPr>
          <p:cNvPr id="400396" name="AutoShape 12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11188" y="5301456"/>
            <a:ext cx="504825" cy="288925"/>
          </a:xfrm>
          <a:prstGeom prst="actionButtonBackPrevious">
            <a:avLst/>
          </a:prstGeom>
          <a:solidFill>
            <a:srgbClr val="33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0397" name="AutoShape 13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2320" y="6165304"/>
            <a:ext cx="1009055" cy="576064"/>
          </a:xfrm>
          <a:prstGeom prst="actionButtonForwardNex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0398" name="AutoShape 1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11188" y="5301456"/>
            <a:ext cx="504825" cy="288925"/>
          </a:xfrm>
          <a:prstGeom prst="actionButtonBackPrevious">
            <a:avLst/>
          </a:prstGeom>
          <a:solidFill>
            <a:srgbClr val="33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0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0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0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0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0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0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0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0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0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0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0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0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0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0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00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0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0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0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0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388" grpId="0"/>
      <p:bldP spid="400391" grpId="0" animBg="1"/>
      <p:bldP spid="400392" grpId="0"/>
      <p:bldP spid="400393" grpId="0" animBg="1"/>
      <p:bldP spid="400394" grpId="0" animBg="1"/>
      <p:bldP spid="400395" grpId="0"/>
      <p:bldP spid="400396" grpId="0" animBg="1"/>
      <p:bldP spid="400397" grpId="0" animBg="1"/>
      <p:bldP spid="400398" grpId="0" animBg="1"/>
    </p:bld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1990</TotalTime>
  <Words>719</Words>
  <Application>Microsoft Office PowerPoint</Application>
  <PresentationFormat>Экран (4:3)</PresentationFormat>
  <Paragraphs>117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Текстура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Asking the way. </vt:lpstr>
      <vt:lpstr>Welcome to London parks.</vt:lpstr>
      <vt:lpstr>Слайд 10</vt:lpstr>
      <vt:lpstr>Слайд 11</vt:lpstr>
      <vt:lpstr>Слайд 12</vt:lpstr>
      <vt:lpstr>Слайд 13</vt:lpstr>
      <vt:lpstr>Answer the questions.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The Best Guide Questionnaire.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Dima</dc:creator>
  <cp:lastModifiedBy>PDA</cp:lastModifiedBy>
  <cp:revision>115</cp:revision>
  <dcterms:created xsi:type="dcterms:W3CDTF">2008-02-05T15:51:33Z</dcterms:created>
  <dcterms:modified xsi:type="dcterms:W3CDTF">2022-11-29T04:14:16Z</dcterms:modified>
</cp:coreProperties>
</file>