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102" y="-7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8BA4F9-2D0B-4EDB-AF0A-BE880EBF27A9}" type="datetimeFigureOut">
              <a:rPr lang="ru-RU" smtClean="0"/>
              <a:pPr/>
              <a:t>10.12.2023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F03019-51E2-40F9-B3CD-E0D5322F1C7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F03019-51E2-40F9-B3CD-E0D5322F1C7D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2.png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37.jpeg"/><Relationship Id="rId7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jpe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37.jpeg"/><Relationship Id="rId7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1755" name="Picture 11" descr="C:\Users\Комп\Desktop\1672032197_3-4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1756" name="Rectangle 12"/>
          <p:cNvSpPr>
            <a:spLocks noChangeArrowheads="1"/>
          </p:cNvSpPr>
          <p:nvPr/>
        </p:nvSpPr>
        <p:spPr bwMode="auto">
          <a:xfrm>
            <a:off x="0" y="500042"/>
            <a:ext cx="9144000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Тема.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Насекомые 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переносчики возбудителей болезней,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паразиты человека и домашних животных.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7" name="Rectangle 13"/>
          <p:cNvSpPr>
            <a:spLocks noChangeArrowheads="1"/>
          </p:cNvSpPr>
          <p:nvPr/>
        </p:nvSpPr>
        <p:spPr bwMode="auto">
          <a:xfrm>
            <a:off x="3603127" y="3500438"/>
            <a:ext cx="5540876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“</a:t>
            </a:r>
            <a:r>
              <a:rPr kumimoji="0" lang="ru-RU" sz="32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Любил бы лето я, 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когда б</a:t>
            </a:r>
            <a:r>
              <a:rPr kumimoji="0" lang="ru-RU" sz="32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…</a:t>
            </a:r>
            <a:r>
              <a:rPr kumimoji="0" lang="ru-RU" sz="32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не комары да мухи</a:t>
            </a:r>
            <a:r>
              <a:rPr kumimoji="0" lang="ru-RU" sz="32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…”</a:t>
            </a:r>
            <a:endParaRPr kumimoji="0" lang="ru-RU" sz="320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А.С.Пушкин</a:t>
            </a:r>
            <a:endParaRPr kumimoji="0" lang="ru-RU" sz="320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C:\Users\Комп\Desktop\1613504278_72-p-fon-dlya-prezentatsii-po-tatarskomu-yaziku-7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28" y="285728"/>
            <a:ext cx="6500858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Прямоугольник 9"/>
          <p:cNvSpPr/>
          <p:nvPr/>
        </p:nvSpPr>
        <p:spPr>
          <a:xfrm>
            <a:off x="428596" y="5429264"/>
            <a:ext cx="835824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Возбудитель малярии </a:t>
            </a:r>
          </a:p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имеет сложный цикл развития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C:\Users\Комп\Desktop\1613504278_72-p-fon-dlya-prezentatsii-po-tatarskomu-yaziku-7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785794"/>
            <a:ext cx="7929618" cy="542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C:\Users\Комп\Desktop\1613504278_72-p-fon-dlya-prezentatsii-po-tatarskomu-yaziku-7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28" y="357166"/>
            <a:ext cx="6215106" cy="628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C:\Users\Комп\Desktop\1613504278_72-p-fon-dlya-prezentatsii-po-tatarskomu-yaziku-7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0298" y="1428736"/>
            <a:ext cx="4214810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214282" y="357166"/>
            <a:ext cx="892971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Для сокращения численности </a:t>
            </a:r>
          </a:p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малярийных комаров: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 descr="C:\Users\Комп\Desktop\38c3961407a2abcb851649c367ed500d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1928802"/>
            <a:ext cx="1857388" cy="2000264"/>
          </a:xfrm>
          <a:prstGeom prst="rect">
            <a:avLst/>
          </a:prstGeom>
          <a:noFill/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43768" y="1714488"/>
            <a:ext cx="1571636" cy="2033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000100" y="4572008"/>
            <a:ext cx="2628901" cy="20907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00628" y="4786322"/>
            <a:ext cx="2571768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Комп\Desktop\1613504278_72-p-fon-dlya-prezentatsii-po-tatarskomu-yaziku-7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786182" y="285728"/>
            <a:ext cx="180530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u="sng" dirty="0" smtClean="0">
                <a:latin typeface="Times New Roman" pitchFamily="18" charset="0"/>
                <a:cs typeface="Times New Roman" pitchFamily="18" charset="0"/>
              </a:rPr>
              <a:t>Вши</a:t>
            </a:r>
            <a:r>
              <a:rPr lang="ru-RU" sz="3200" u="sng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3200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376363"/>
            <a:ext cx="8429684" cy="52673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4" name="Picture 2" descr="C:\Users\Комп\Desktop\1613504278_72-p-fon-dlya-prezentatsii-po-tatarskomu-yaziku-7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21429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500042"/>
            <a:ext cx="4143404" cy="3028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72066" y="500042"/>
            <a:ext cx="3365500" cy="278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4" descr="C:\Users\Комп\Desktop\grippe-espagnole-main_0.jpe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071670" y="3643314"/>
            <a:ext cx="5429288" cy="32146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C:\Users\Комп\Desktop\1613504278_72-p-fon-dlya-prezentatsii-po-tatarskomu-yaziku-7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571480"/>
            <a:ext cx="7643834" cy="5786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C:\Users\Комп\Desktop\1613504278_72-p-fon-dlya-prezentatsii-po-tatarskomu-yaziku-7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571480"/>
            <a:ext cx="7786742" cy="5786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143000"/>
          </a:xfrm>
        </p:spPr>
        <p:txBody>
          <a:bodyPr>
            <a:normAutofit/>
          </a:bodyPr>
          <a:lstStyle/>
          <a:p>
            <a:endParaRPr lang="ru-RU" sz="3200" u="sng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Комп\Desktop\1613504278_72-p-fon-dlya-prezentatsii-po-tatarskomu-yaziku-7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146" name="Picture 2" descr="C:\Users\Комп\Desktop\mery-profilakturu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642918"/>
            <a:ext cx="8643998" cy="59293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C:\Users\Комп\Desktop\1613504278_72-p-fon-dlya-prezentatsii-po-tatarskomu-yaziku-7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Picture 2" descr="C:\Users\Комп\Desktop\kak_vyglyadit_bloha_2-e1631023985972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1500174"/>
            <a:ext cx="7845482" cy="464347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571868" y="428604"/>
            <a:ext cx="216392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u="sng" dirty="0" smtClean="0">
                <a:latin typeface="Times New Roman" pitchFamily="18" charset="0"/>
                <a:cs typeface="Times New Roman" pitchFamily="18" charset="0"/>
              </a:rPr>
              <a:t>Блохи</a:t>
            </a:r>
            <a:endParaRPr lang="ru-RU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428604"/>
            <a:ext cx="8229600" cy="178595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0721" name="Picture 1" descr="C:\Users\Комп\Desktop\1613504278_72-p-fon-dlya-prezentatsii-po-tatarskomu-yaziku-7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428596" y="1643050"/>
            <a:ext cx="828680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buAutoNum type="romanUcPeriod"/>
            </a:pPr>
            <a:r>
              <a:rPr lang="ru-RU" sz="3200" b="1" u="sng" dirty="0" smtClean="0">
                <a:latin typeface="Times New Roman" pitchFamily="18" charset="0"/>
                <a:cs typeface="Times New Roman" pitchFamily="18" charset="0"/>
              </a:rPr>
              <a:t>Насекомые – переносчики возбудителей заболеваний человека:</a:t>
            </a:r>
          </a:p>
          <a:p>
            <a:pPr marL="571500" indent="-571500"/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marL="571500" indent="-571500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1.Комнатная муха;</a:t>
            </a:r>
          </a:p>
          <a:p>
            <a:pPr marL="571500" indent="-571500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2. Малярийные комары;</a:t>
            </a:r>
          </a:p>
          <a:p>
            <a:pPr marL="571500" indent="-571500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3. Вши;</a:t>
            </a:r>
          </a:p>
          <a:p>
            <a:pPr marL="571500" indent="-571500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4. Блохи.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C:\Users\Комп\Desktop\1613504278_72-p-fon-dlya-prezentatsii-po-tatarskomu-yaziku-7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5918" y="0"/>
            <a:ext cx="557216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Комп\Desktop\1613504278_72-p-fon-dlya-prezentatsii-po-tatarskomu-yaziku-76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8196" name="Picture 4" descr="C:\Users\Комп\Desktop\e6f368e20071c9a24a7e2890af4bdf44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1571612"/>
            <a:ext cx="5357850" cy="4786346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2928926" y="785794"/>
            <a:ext cx="378621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Борьба с блохами</a:t>
            </a:r>
            <a:endParaRPr lang="ru-RU" sz="3200" dirty="0"/>
          </a:p>
        </p:txBody>
      </p:sp>
      <p:pic>
        <p:nvPicPr>
          <p:cNvPr id="8197" name="Picture 5" descr="C:\Users\Комп\Desktop\dogb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57884" y="2357430"/>
            <a:ext cx="3143272" cy="27146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Комп\Desktop\1613504278_72-p-fon-dlya-prezentatsii-po-tatarskomu-yaziku-7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71472" y="1714488"/>
            <a:ext cx="821537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u="sng" dirty="0" smtClean="0"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sz="3200" b="1" u="sng" dirty="0" smtClean="0">
                <a:latin typeface="Times New Roman" pitchFamily="18" charset="0"/>
                <a:cs typeface="Times New Roman" pitchFamily="18" charset="0"/>
              </a:rPr>
              <a:t>. Насекомые – паразиты сельскохозяйственных животных:</a:t>
            </a:r>
          </a:p>
          <a:p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1.Слепни;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2. Оводы.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sz="6000" u="sng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Комп\Desktop\1613504278_72-p-fon-dlya-prezentatsii-po-tatarskomu-yaziku-7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214678" y="571480"/>
            <a:ext cx="265970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u="sng" dirty="0" smtClean="0">
                <a:latin typeface="Times New Roman" pitchFamily="18" charset="0"/>
                <a:cs typeface="Times New Roman" pitchFamily="18" charset="0"/>
              </a:rPr>
              <a:t>Слепни</a:t>
            </a:r>
            <a:endParaRPr lang="ru-RU" sz="6000" dirty="0"/>
          </a:p>
        </p:txBody>
      </p:sp>
      <p:pic>
        <p:nvPicPr>
          <p:cNvPr id="1027" name="Picture 3" descr="C:\Users\Комп\Desktop\1637064595_21-celes-club-p-nasekomie-ovodi-i-slepni-nasekomie-krasivo-2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1714488"/>
            <a:ext cx="7786710" cy="44291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4" name="Picture 2" descr="C:\Users\Комп\Desktop\1613504278_72-p-fon-dlya-prezentatsii-po-tatarskomu-yaziku-7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0" name="Picture 2" descr="C:\Users\Комп\Desktop\4DBFEEF700000578-0-image-a-5_153026006444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1000108"/>
            <a:ext cx="4500594" cy="2928958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6215074" y="2643182"/>
            <a:ext cx="13035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Самец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000100" y="357166"/>
            <a:ext cx="12765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Самка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2" descr="C:\Users\Комп\Desktop\090662f563939e3cbacb5fa82e41ebe6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3643314"/>
            <a:ext cx="4500562" cy="321468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C:\Users\Комп\Desktop\1613504278_72-p-fon-dlya-prezentatsii-po-tatarskomu-yaziku-7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075" name="Picture 3" descr="C:\Users\Комп\Desktop\828cb2a5ab35338ff5abfda09b7c0ddd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428604"/>
            <a:ext cx="8001056" cy="5286412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14282" y="5572140"/>
            <a:ext cx="871543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Укусы слепней докучают </a:t>
            </a:r>
          </a:p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сельскохозяйственным животным</a:t>
            </a:r>
            <a:endParaRPr lang="ru-RU" sz="3200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Комп\Desktop\1613504278_72-p-fon-dlya-prezentatsii-po-tatarskomu-yaziku-7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099" name="Picture 3" descr="C:\Users\Комп\Desktop\insect-republic-of-crimea-clip-art-insec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0298" y="357166"/>
            <a:ext cx="4214842" cy="3500462"/>
          </a:xfrm>
          <a:prstGeom prst="rect">
            <a:avLst/>
          </a:prstGeom>
          <a:noFill/>
        </p:spPr>
      </p:pic>
      <p:pic>
        <p:nvPicPr>
          <p:cNvPr id="4100" name="Picture 4" descr="C:\Users\Комп\Desktop\spiral-garden-DIY-novate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1214422"/>
            <a:ext cx="2071702" cy="2143140"/>
          </a:xfrm>
          <a:prstGeom prst="rect">
            <a:avLst/>
          </a:prstGeom>
          <a:noFill/>
        </p:spPr>
      </p:pic>
      <p:pic>
        <p:nvPicPr>
          <p:cNvPr id="4101" name="Picture 5" descr="C:\Users\Комп\Desktop\y1w1Dp9ZAAs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2844" y="3643314"/>
            <a:ext cx="2071702" cy="2000264"/>
          </a:xfrm>
          <a:prstGeom prst="rect">
            <a:avLst/>
          </a:prstGeom>
          <a:noFill/>
        </p:spPr>
      </p:pic>
      <p:pic>
        <p:nvPicPr>
          <p:cNvPr id="4102" name="Picture 6" descr="C:\Users\Комп\Desktop\a2426d2s-96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929454" y="1142984"/>
            <a:ext cx="2000246" cy="2143140"/>
          </a:xfrm>
          <a:prstGeom prst="rect">
            <a:avLst/>
          </a:prstGeom>
          <a:noFill/>
        </p:spPr>
      </p:pic>
      <p:pic>
        <p:nvPicPr>
          <p:cNvPr id="11" name="Picture 2" descr="C:\Users\Комп\Desktop\38c3961407a2abcb851649c367ed500d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929454" y="3571876"/>
            <a:ext cx="2000264" cy="2071702"/>
          </a:xfrm>
          <a:prstGeom prst="rect">
            <a:avLst/>
          </a:prstGeom>
          <a:noFill/>
        </p:spPr>
      </p:pic>
      <p:pic>
        <p:nvPicPr>
          <p:cNvPr id="5122" name="Picture 2" descr="C:\Users\Комп\Desktop\f02693f3c944da85c842fde88e2c6915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286116" y="4143381"/>
            <a:ext cx="2643206" cy="16430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C:\Users\Комп\Desktop\1613504278_72-p-fon-dlya-prezentatsii-po-tatarskomu-yaziku-7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357554" y="428604"/>
            <a:ext cx="237097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u="sng" dirty="0" smtClean="0">
                <a:latin typeface="Times New Roman" pitchFamily="18" charset="0"/>
                <a:cs typeface="Times New Roman" pitchFamily="18" charset="0"/>
              </a:rPr>
              <a:t>Оводы</a:t>
            </a:r>
            <a:endParaRPr lang="ru-RU" sz="6000" u="sng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Комп\Desktop\923c967ad8568596ac6811bb11c10a46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1571612"/>
            <a:ext cx="7858180" cy="48577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Комп\Desktop\1613504278_72-p-fon-dlya-prezentatsii-po-tatarskomu-yaziku-7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0" name="Picture 2" descr="C:\Users\Комп\Desktop\qrIkdNOLO7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357166"/>
            <a:ext cx="7572428" cy="635795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Комп\Desktop\1613504278_72-p-fon-dlya-prezentatsii-po-tatarskomu-yaziku-7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074" name="Picture 2" descr="C:\Users\Комп\Desktop\slide-3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357166"/>
            <a:ext cx="8215370" cy="61436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25536"/>
          </a:xfrm>
        </p:spPr>
        <p:txBody>
          <a:bodyPr>
            <a:normAutofit fontScale="90000"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1" descr="C:\Users\Комп\Desktop\1613504278_72-p-fon-dlya-prezentatsii-po-tatarskomu-yaziku-7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785918" y="571480"/>
            <a:ext cx="578647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u="sng" dirty="0" smtClean="0">
                <a:latin typeface="Times New Roman" pitchFamily="18" charset="0"/>
                <a:cs typeface="Times New Roman" pitchFamily="18" charset="0"/>
              </a:rPr>
              <a:t>Комнатная муха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1" descr="C:\Users\Комп\Desktop\3755f22d9f02f2b5ddc8270c921eff0b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1643050"/>
            <a:ext cx="6858048" cy="45720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Комп\Desktop\1613504278_72-p-fon-dlya-prezentatsii-po-tatarskomu-yaziku-7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098" name="Picture 2" descr="C:\Users\Комп\Desktop\imgpreview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357166"/>
            <a:ext cx="5357850" cy="3571900"/>
          </a:xfrm>
          <a:prstGeom prst="rect">
            <a:avLst/>
          </a:prstGeom>
          <a:noFill/>
        </p:spPr>
      </p:pic>
      <p:pic>
        <p:nvPicPr>
          <p:cNvPr id="4099" name="Picture 3" descr="C:\Users\Комп\Desktop\1428737548_r65 (1)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86182" y="3857628"/>
            <a:ext cx="5143536" cy="28575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368544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C:\Users\Комп\Desktop\1613504278_72-p-fon-dlya-prezentatsii-po-tatarskomu-yaziku-7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Picture 3" descr="C:\Users\Комп\Desktop\insect-republic-of-crimea-clip-art-insec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0298" y="357166"/>
            <a:ext cx="4214842" cy="3500462"/>
          </a:xfrm>
          <a:prstGeom prst="rect">
            <a:avLst/>
          </a:prstGeom>
          <a:noFill/>
        </p:spPr>
      </p:pic>
      <p:pic>
        <p:nvPicPr>
          <p:cNvPr id="7" name="Picture 4" descr="C:\Users\Комп\Desktop\spiral-garden-DIY-novate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1214422"/>
            <a:ext cx="2071702" cy="2143140"/>
          </a:xfrm>
          <a:prstGeom prst="rect">
            <a:avLst/>
          </a:prstGeom>
          <a:noFill/>
        </p:spPr>
      </p:pic>
      <p:pic>
        <p:nvPicPr>
          <p:cNvPr id="8" name="Picture 5" descr="C:\Users\Комп\Desktop\y1w1Dp9ZAAs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2844" y="3643314"/>
            <a:ext cx="2071702" cy="2000264"/>
          </a:xfrm>
          <a:prstGeom prst="rect">
            <a:avLst/>
          </a:prstGeom>
          <a:noFill/>
        </p:spPr>
      </p:pic>
      <p:pic>
        <p:nvPicPr>
          <p:cNvPr id="9" name="Picture 6" descr="C:\Users\Комп\Desktop\a2426d2s-96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929454" y="1142984"/>
            <a:ext cx="2000246" cy="2143140"/>
          </a:xfrm>
          <a:prstGeom prst="rect">
            <a:avLst/>
          </a:prstGeom>
          <a:noFill/>
        </p:spPr>
      </p:pic>
      <p:pic>
        <p:nvPicPr>
          <p:cNvPr id="10" name="Picture 2" descr="C:\Users\Комп\Desktop\38c3961407a2abcb851649c367ed500d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929454" y="3571876"/>
            <a:ext cx="2000264" cy="2071702"/>
          </a:xfrm>
          <a:prstGeom prst="rect">
            <a:avLst/>
          </a:prstGeom>
          <a:noFill/>
        </p:spPr>
      </p:pic>
      <p:pic>
        <p:nvPicPr>
          <p:cNvPr id="11" name="Picture 2" descr="C:\Users\Комп\Desktop\f02693f3c944da85c842fde88e2c6915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286116" y="4143381"/>
            <a:ext cx="2643206" cy="16430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Комп\Desktop\1613504278_72-p-fon-dlya-prezentatsii-po-tatarskomu-yaziku-7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aphicFrame>
        <p:nvGraphicFramePr>
          <p:cNvPr id="5" name="Group 31"/>
          <p:cNvGraphicFramePr>
            <a:graphicFrameLocks/>
          </p:cNvGraphicFramePr>
          <p:nvPr/>
        </p:nvGraphicFramePr>
        <p:xfrm>
          <a:off x="468313" y="1628775"/>
          <a:ext cx="8229600" cy="4525963"/>
        </p:xfrm>
        <a:graphic>
          <a:graphicData uri="http://schemas.openxmlformats.org/drawingml/2006/table">
            <a:tbl>
              <a:tblPr/>
              <a:tblGrid>
                <a:gridCol w="4114800"/>
                <a:gridCol w="4114800"/>
              </a:tblGrid>
              <a:tr h="904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  <a:cs typeface="Arial" charset="0"/>
                        </a:rPr>
                        <a:t>1.Комнатная муха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  <a:cs typeface="Arial" charset="0"/>
                        </a:rPr>
                        <a:t>А. брюшной тиф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4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  <a:cs typeface="Arial" charset="0"/>
                        </a:rPr>
                        <a:t>2. Головная вошь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  <a:cs typeface="Arial" charset="0"/>
                        </a:rPr>
                        <a:t>Б. малярия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6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  <a:cs typeface="Arial" charset="0"/>
                        </a:rPr>
                        <a:t>3. Малярийный комар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  <a:cs typeface="Arial" charset="0"/>
                        </a:rPr>
                        <a:t>В. сыпной тиф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4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  <a:cs typeface="Arial" charset="0"/>
                        </a:rPr>
                        <a:t>Г. дизентерия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4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  <a:cs typeface="Arial" charset="0"/>
                        </a:rPr>
                        <a:t>Д. возвратный тиф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Rectangle 2"/>
          <p:cNvSpPr txBox="1">
            <a:spLocks noRot="1" noChangeArrowheads="1"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Найди соответствие: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Комп\Desktop\1613504278_72-p-fon-dlya-prezentatsii-po-tatarskomu-yaziku-7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3779838" y="1700213"/>
            <a:ext cx="8229600" cy="4525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 – А,Г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 – В,Д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3 - Б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Rectangle 2"/>
          <p:cNvSpPr txBox="1">
            <a:spLocks noRot="1" noChangeArrowheads="1"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Ответы: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Комп\Desktop\1613504278_72-p-fon-dlya-prezentatsii-po-tatarskomu-yaziku-7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aphicFrame>
        <p:nvGraphicFramePr>
          <p:cNvPr id="5" name="Group 25"/>
          <p:cNvGraphicFramePr>
            <a:graphicFrameLocks/>
          </p:cNvGraphicFramePr>
          <p:nvPr/>
        </p:nvGraphicFramePr>
        <p:xfrm>
          <a:off x="1571604" y="357166"/>
          <a:ext cx="6400800" cy="6065839"/>
        </p:xfrm>
        <a:graphic>
          <a:graphicData uri="http://schemas.openxmlformats.org/drawingml/2006/table">
            <a:tbl>
              <a:tblPr/>
              <a:tblGrid>
                <a:gridCol w="3200400"/>
                <a:gridCol w="3200400"/>
              </a:tblGrid>
              <a:tr h="11731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 Комнатная муха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А. колюще-сосущий ротовой аппарат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731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 Малярийный комар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Б. лижущий ротовой аппарат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74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 Головная вошь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В. </a:t>
                      </a:r>
                      <a:r>
                        <a:rPr lang="ru-RU" sz="2800" b="0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Режуще-сосущий аппарат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731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 Слепень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 сосущий ротовой аппарат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731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 Взрослый желудочный овод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Д. ротовой аппарат недоразвит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Комп\Desktop\1613504278_72-p-fon-dlya-prezentatsii-po-tatarskomu-yaziku-7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Rectangle 2"/>
          <p:cNvSpPr txBox="1">
            <a:spLocks noRot="1" noChangeArrowheads="1"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Ответы: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3563938" y="1484313"/>
            <a:ext cx="8229600" cy="4525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 – Б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 – А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 – А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 – 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5 - Д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857232"/>
            <a:ext cx="8229600" cy="1143000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4" name="Picture 2" descr="C:\Users\Комп\Desktop\1613504278_72-p-fon-dlya-prezentatsii-po-tatarskomu-yaziku-7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14282" y="1357298"/>
            <a:ext cx="864399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Д.з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1.Стр.112 заполнить таблицу;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2. Параграф 25 прочитать, пересказать;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3. Устно ответить на вопросы после параграфа.</a:t>
            </a:r>
          </a:p>
          <a:p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1" descr="C:\Users\Комп\Desktop\1613504278_72-p-fon-dlya-prezentatsii-po-tatarskomu-yaziku-7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7" descr="мухи5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785918" y="1500174"/>
            <a:ext cx="5184775" cy="4500594"/>
          </a:xfrm>
        </p:spPr>
      </p:pic>
      <p:pic>
        <p:nvPicPr>
          <p:cNvPr id="6" name="Picture 7" descr="мухи5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500034" y="1500174"/>
            <a:ext cx="7929618" cy="4643470"/>
          </a:xfrm>
        </p:spPr>
      </p:pic>
      <p:sp>
        <p:nvSpPr>
          <p:cNvPr id="7" name="Прямоугольник 6"/>
          <p:cNvSpPr/>
          <p:nvPr/>
        </p:nvSpPr>
        <p:spPr>
          <a:xfrm>
            <a:off x="1928794" y="714356"/>
            <a:ext cx="54292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Развитие комнатной мухи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7" name="Picture 3" descr="C:\Users\Комп\Desktop\1613504278_72-p-fon-dlya-prezentatsii-po-tatarskomu-yaziku-7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Picture 2" descr="C:\Users\Комп\Desktop\1422719627_slayd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1714488"/>
            <a:ext cx="6929486" cy="44291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Комп\Desktop\1613504278_72-p-fon-dlya-prezentatsii-po-tatarskomu-yaziku-7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142908" y="0"/>
            <a:ext cx="9286908" cy="6858000"/>
          </a:xfrm>
          <a:prstGeom prst="rect">
            <a:avLst/>
          </a:prstGeom>
          <a:noFill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0298" y="4643446"/>
            <a:ext cx="2357422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2066" y="5286388"/>
            <a:ext cx="2051036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071638" y="857232"/>
            <a:ext cx="7072362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-142908" y="1785926"/>
            <a:ext cx="221457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Симптомы 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брюшного 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тифа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-142908" y="4643446"/>
            <a:ext cx="292895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Осложнения 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брюшного 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тифа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C:\Users\Комп\Desktop\1613504278_72-p-fon-dlya-prezentatsii-po-tatarskomu-yaziku-7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1571612"/>
            <a:ext cx="5143536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1714480" y="714356"/>
            <a:ext cx="32147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Борьба с мухами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388" y="857232"/>
            <a:ext cx="1533359" cy="1482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29388" y="2500306"/>
            <a:ext cx="1571636" cy="1556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29388" y="4214818"/>
            <a:ext cx="1571636" cy="2033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Комп\Desktop\1613504278_72-p-fon-dlya-prezentatsii-po-tatarskomu-yaziku-7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6" name="Picture 2" descr="C:\Users\Комп\Desktop\cd481dccc2ca8b662efea42abcd4fc4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1571612"/>
            <a:ext cx="7358114" cy="4572032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500166" y="571480"/>
            <a:ext cx="661174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u="sng" dirty="0" smtClean="0">
                <a:latin typeface="Times New Roman" pitchFamily="18" charset="0"/>
                <a:cs typeface="Times New Roman" pitchFamily="18" charset="0"/>
              </a:rPr>
              <a:t>Малярийный комар</a:t>
            </a:r>
            <a:endParaRPr lang="ru-RU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sz="31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Комп\Desktop\1613504278_72-p-fon-dlya-prezentatsii-po-tatarskomu-yaziku-7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pic>
        <p:nvPicPr>
          <p:cNvPr id="5" name="Picture 6" descr="ратинетор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285984" y="1357298"/>
            <a:ext cx="6643734" cy="4286280"/>
          </a:xfrm>
        </p:spPr>
      </p:pic>
      <p:sp>
        <p:nvSpPr>
          <p:cNvPr id="11" name="Прямоугольник 10"/>
          <p:cNvSpPr/>
          <p:nvPr/>
        </p:nvSpPr>
        <p:spPr>
          <a:xfrm>
            <a:off x="0" y="2643182"/>
            <a:ext cx="228598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Комары и их личинки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359</TotalTime>
  <Words>219</Words>
  <PresentationFormat>Экран (4:3)</PresentationFormat>
  <Paragraphs>79</Paragraphs>
  <Slides>36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Тема Office</vt:lpstr>
      <vt:lpstr>Слайд 1</vt:lpstr>
      <vt:lpstr>  </vt:lpstr>
      <vt:lpstr>   </vt:lpstr>
      <vt:lpstr>Слайд 4</vt:lpstr>
      <vt:lpstr>Слайд 5</vt:lpstr>
      <vt:lpstr>Слайд 6</vt:lpstr>
      <vt:lpstr>Слайд 7</vt:lpstr>
      <vt:lpstr>Слайд 8</vt:lpstr>
      <vt:lpstr> 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Тема. Насекомые – переносчики возбудителей болезней, паразиты человека и домашних животных. </dc:title>
  <dc:creator>Комп</dc:creator>
  <cp:lastModifiedBy>Комп</cp:lastModifiedBy>
  <cp:revision>52</cp:revision>
  <dcterms:created xsi:type="dcterms:W3CDTF">2023-12-05T12:38:18Z</dcterms:created>
  <dcterms:modified xsi:type="dcterms:W3CDTF">2023-12-10T10:30:50Z</dcterms:modified>
</cp:coreProperties>
</file>