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71" r:id="rId8"/>
    <p:sldId id="269" r:id="rId9"/>
    <p:sldId id="263" r:id="rId10"/>
    <p:sldId id="272" r:id="rId11"/>
    <p:sldId id="273" r:id="rId12"/>
    <p:sldId id="274" r:id="rId13"/>
    <p:sldId id="275" r:id="rId14"/>
    <p:sldId id="276" r:id="rId15"/>
    <p:sldId id="262" r:id="rId16"/>
    <p:sldId id="267" r:id="rId17"/>
    <p:sldId id="268" r:id="rId18"/>
    <p:sldId id="279" r:id="rId19"/>
    <p:sldId id="280" r:id="rId20"/>
    <p:sldId id="277" r:id="rId21"/>
    <p:sldId id="27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E241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78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2311-B183-4F77-A3AF-C88A65E280E2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FCD7-B60B-4672-9173-60AADCEA38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2699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2311-B183-4F77-A3AF-C88A65E280E2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FCD7-B60B-4672-9173-60AADCEA38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0953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2311-B183-4F77-A3AF-C88A65E280E2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FCD7-B60B-4672-9173-60AADCEA38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353457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2311-B183-4F77-A3AF-C88A65E280E2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FCD7-B60B-4672-9173-60AADCEA38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8444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2311-B183-4F77-A3AF-C88A65E280E2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FCD7-B60B-4672-9173-60AADCEA38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45896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2311-B183-4F77-A3AF-C88A65E280E2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FCD7-B60B-4672-9173-60AADCEA38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15883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2311-B183-4F77-A3AF-C88A65E280E2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FCD7-B60B-4672-9173-60AADCEA38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5080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2311-B183-4F77-A3AF-C88A65E280E2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FCD7-B60B-4672-9173-60AADCEA38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8073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2311-B183-4F77-A3AF-C88A65E280E2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FCD7-B60B-4672-9173-60AADCEA38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9578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2311-B183-4F77-A3AF-C88A65E280E2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FCD7-B60B-4672-9173-60AADCEA38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4498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2311-B183-4F77-A3AF-C88A65E280E2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FCD7-B60B-4672-9173-60AADCEA38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7849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2311-B183-4F77-A3AF-C88A65E280E2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FCD7-B60B-4672-9173-60AADCEA38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8483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2311-B183-4F77-A3AF-C88A65E280E2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FCD7-B60B-4672-9173-60AADCEA38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617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2311-B183-4F77-A3AF-C88A65E280E2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FCD7-B60B-4672-9173-60AADCEA38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2835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2311-B183-4F77-A3AF-C88A65E280E2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FCD7-B60B-4672-9173-60AADCEA38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3950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2311-B183-4F77-A3AF-C88A65E280E2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DFCD7-B60B-4672-9173-60AADCEA38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7727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F2311-B183-4F77-A3AF-C88A65E280E2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EADFCD7-B60B-4672-9173-60AADCEA386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6327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  <p:sldLayoutId id="2147483806" r:id="rId15"/>
    <p:sldLayoutId id="214748380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A43882C-76C9-4575-B822-E3C6CFE1C0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0087" y="2851792"/>
            <a:ext cx="9858513" cy="1515533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 ПОЖАЛОВАТЬ</a:t>
            </a:r>
            <a:br>
              <a:rPr lang="ru-RU" sz="8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УРОК!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4AEF4F5-1999-450A-A0B7-5AE52E7A1C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3717" y="4691271"/>
            <a:ext cx="9070848" cy="925072"/>
          </a:xfrm>
        </p:spPr>
        <p:txBody>
          <a:bodyPr>
            <a:normAutofit/>
          </a:bodyPr>
          <a:lstStyle/>
          <a:p>
            <a:pPr algn="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29.01.2020Г.</a:t>
            </a:r>
          </a:p>
        </p:txBody>
      </p:sp>
    </p:spTree>
    <p:extLst>
      <p:ext uri="{BB962C8B-B14F-4D97-AF65-F5344CB8AC3E}">
        <p14:creationId xmlns:p14="http://schemas.microsoft.com/office/powerpoint/2010/main" xmlns="" val="53180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E7F0BDE-3A1B-4ACD-912A-B5DD5A80DB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76"/>
          <a:stretch/>
        </p:blipFill>
        <p:spPr>
          <a:xfrm>
            <a:off x="5499768" y="275771"/>
            <a:ext cx="5994400" cy="6306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914CB33-493E-4A49-92A9-25AED832F2BE}"/>
              </a:ext>
            </a:extLst>
          </p:cNvPr>
          <p:cNvSpPr txBox="1"/>
          <p:nvPr/>
        </p:nvSpPr>
        <p:spPr>
          <a:xfrm flipH="1">
            <a:off x="4618595" y="124065"/>
            <a:ext cx="624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BAD9210-EAA8-4681-864B-4E73C0C474A5}"/>
              </a:ext>
            </a:extLst>
          </p:cNvPr>
          <p:cNvSpPr txBox="1"/>
          <p:nvPr/>
        </p:nvSpPr>
        <p:spPr>
          <a:xfrm flipH="1">
            <a:off x="11042697" y="14825"/>
            <a:ext cx="624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A243508-A347-404B-A7D2-E0F48CE8E52F}"/>
              </a:ext>
            </a:extLst>
          </p:cNvPr>
          <p:cNvSpPr txBox="1"/>
          <p:nvPr/>
        </p:nvSpPr>
        <p:spPr>
          <a:xfrm flipH="1">
            <a:off x="10956376" y="4368418"/>
            <a:ext cx="624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0E3265E-AAD7-4401-936D-CFFF8E4FE651}"/>
              </a:ext>
            </a:extLst>
          </p:cNvPr>
          <p:cNvSpPr txBox="1"/>
          <p:nvPr/>
        </p:nvSpPr>
        <p:spPr>
          <a:xfrm flipH="1">
            <a:off x="7372685" y="275771"/>
            <a:ext cx="624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1BD6F8F-53B5-48CF-B4CB-C5E9111F98F1}"/>
              </a:ext>
            </a:extLst>
          </p:cNvPr>
          <p:cNvSpPr txBox="1"/>
          <p:nvPr/>
        </p:nvSpPr>
        <p:spPr>
          <a:xfrm flipH="1">
            <a:off x="1583872" y="5035337"/>
            <a:ext cx="624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xmlns="" id="{E40AD3AD-16B5-4A6E-8CD1-EBAEFAD48F37}"/>
              </a:ext>
            </a:extLst>
          </p:cNvPr>
          <p:cNvSpPr/>
          <p:nvPr/>
        </p:nvSpPr>
        <p:spPr>
          <a:xfrm>
            <a:off x="10956376" y="163862"/>
            <a:ext cx="624114" cy="6598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C88C1A8E-7A3D-46D7-A94B-CA26191D5EE3}"/>
              </a:ext>
            </a:extLst>
          </p:cNvPr>
          <p:cNvSpPr/>
          <p:nvPr/>
        </p:nvSpPr>
        <p:spPr>
          <a:xfrm>
            <a:off x="4618595" y="275771"/>
            <a:ext cx="624114" cy="6598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xmlns="" id="{4DCA0E35-4B88-448E-AA8B-8A1070BD339B}"/>
              </a:ext>
            </a:extLst>
          </p:cNvPr>
          <p:cNvSpPr/>
          <p:nvPr/>
        </p:nvSpPr>
        <p:spPr>
          <a:xfrm>
            <a:off x="10913215" y="4482863"/>
            <a:ext cx="624114" cy="6598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53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B6D265-180A-4786-A346-B5BEFD312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523" y="222738"/>
            <a:ext cx="8957479" cy="12192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текстом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146D0A1-2B88-4DB5-963A-B6CE9BF69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246" y="1160585"/>
            <a:ext cx="11007969" cy="48807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Внимательно прочитайте статью.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Выпишите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статьи все имена числительные. 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Выберите </a:t>
            </a:r>
            <a:r>
              <a:rPr lang="ru-RU" sz="2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имени числительных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образуйте от них возможные части речи.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выполняйте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образцу: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второй – два – двойка – удвоить. 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971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2E4D816-DC3E-4FDF-8B4D-8C96840D2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293" y="318053"/>
            <a:ext cx="11359662" cy="634779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№ 1. Однодневный поход в рамках проекта «Живая школа» (группа 1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Номер один, две тысячи двадцатый год, семьдесят пять лет, девятый класс, четырнадцатое  сентября, в девять утра, с пятого по одиннадцатый класс, с семи утра, с пятого по восьмой класс, из пяти мальчиков и девочек.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– единица – единый - единожды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 тысячи двадцатый – две тысячи двадцать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Семьдесят пять лет – семидесятипятилетний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семидесятипятилетие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Девятый – девять – девятка - удевятерить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Пятый – пять – пятёрка – упятерить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Одиннадцатый – одиннадцать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 – седьмой – семёрка – усемерить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Восьмой – восемь - восьмёрка -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увосьмерить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691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DA922BD-8379-4632-8E24-1244C596A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020" y="397566"/>
            <a:ext cx="9473831" cy="5764696"/>
          </a:xfrm>
        </p:spPr>
        <p:txBody>
          <a:bodyPr/>
          <a:lstStyle/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3 и 5. Поездка в «Снежку» на новогодний квест и «Как прекрасен сказочный мир!» (инсценировки по сказкам А.С. Пушкина) (группа 2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первый день, двадцать восьмого декабря, шестые классы; второй год, шестой класс.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– один – единица – единожды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Двадцать восьмое – двадцать восемь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Шестые – шесть – шестёрка – ушестерить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– два – двойка – удвоить</a:t>
            </a:r>
          </a:p>
        </p:txBody>
      </p:sp>
    </p:spTree>
    <p:extLst>
      <p:ext uri="{BB962C8B-B14F-4D97-AF65-F5344CB8AC3E}">
        <p14:creationId xmlns:p14="http://schemas.microsoft.com/office/powerpoint/2010/main" xmlns="" val="334746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745178-B107-47CE-87F7-3829A0AA1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4FCBCB0-03F5-4A79-BC00-5B6AEBD87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745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4C54A45-E118-4E94-9598-5659445F0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052" y="596554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7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Рецепт пиццы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51507F7-4A73-48D8-A629-6D97A14258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0229" y="1792859"/>
            <a:ext cx="10711542" cy="4896699"/>
          </a:xfrm>
        </p:spPr>
        <p:txBody>
          <a:bodyPr>
            <a:normAutofit fontScale="92500"/>
          </a:bodyPr>
          <a:lstStyle/>
          <a:p>
            <a:pPr>
              <a:lnSpc>
                <a:spcPct val="160000"/>
              </a:lnSpc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взять определенное количество грамм дрожжевого теста для основы, да еще столько же и добавить колбасу, вес которой равен половине веса основы, и сыр, масса которого составляет четверть от массы всей основы, и еще 120 г соуса, то получится пицца весом 1 кг.</a:t>
            </a:r>
            <a:endParaRPr lang="ru-RU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граммов 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колбасы и сыра нужно взять для приготовления пиццы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FA42ED09-99C3-484E-9E55-6E00087C4287}"/>
              </a:ext>
            </a:extLst>
          </p:cNvPr>
          <p:cNvCxnSpPr>
            <a:cxnSpLocks/>
          </p:cNvCxnSpPr>
          <p:nvPr/>
        </p:nvCxnSpPr>
        <p:spPr>
          <a:xfrm>
            <a:off x="2863313" y="3255120"/>
            <a:ext cx="124486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xmlns="" id="{1C771261-46FA-488F-B41D-A46C3E8763FE}"/>
              </a:ext>
            </a:extLst>
          </p:cNvPr>
          <p:cNvCxnSpPr>
            <a:cxnSpLocks/>
          </p:cNvCxnSpPr>
          <p:nvPr/>
        </p:nvCxnSpPr>
        <p:spPr>
          <a:xfrm>
            <a:off x="9462053" y="3255120"/>
            <a:ext cx="143454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18FEDB6A-7E63-40F4-A976-D73E2AFBFC92}"/>
              </a:ext>
            </a:extLst>
          </p:cNvPr>
          <p:cNvCxnSpPr>
            <a:cxnSpLocks/>
          </p:cNvCxnSpPr>
          <p:nvPr/>
        </p:nvCxnSpPr>
        <p:spPr>
          <a:xfrm flipV="1">
            <a:off x="8492495" y="3999734"/>
            <a:ext cx="1147651" cy="136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9F7DB8E5-6303-4ED8-947E-78496CCE8A94}"/>
              </a:ext>
            </a:extLst>
          </p:cNvPr>
          <p:cNvCxnSpPr>
            <a:cxnSpLocks/>
          </p:cNvCxnSpPr>
          <p:nvPr/>
        </p:nvCxnSpPr>
        <p:spPr>
          <a:xfrm flipV="1">
            <a:off x="2770693" y="5488204"/>
            <a:ext cx="1337481" cy="136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7F36A73-6273-4ACB-9D2F-046A449F8B73}"/>
              </a:ext>
            </a:extLst>
          </p:cNvPr>
          <p:cNvSpPr txBox="1"/>
          <p:nvPr/>
        </p:nvSpPr>
        <p:spPr>
          <a:xfrm>
            <a:off x="10001231" y="2444660"/>
            <a:ext cx="356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6B809CE-B125-44C2-A985-D47A2B19C3C6}"/>
              </a:ext>
            </a:extLst>
          </p:cNvPr>
          <p:cNvSpPr txBox="1"/>
          <p:nvPr/>
        </p:nvSpPr>
        <p:spPr>
          <a:xfrm>
            <a:off x="8888227" y="3136612"/>
            <a:ext cx="356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740766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EB09E0-7831-43A0-8A88-A7369871F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краткой записи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8E8DD2F-DB83-4CDF-94FF-E3AC16564C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х (…) -  вес ………….., тогда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… (г) -  вес …………...,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…(г) -  вес …………....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Известно, что ___+ ___+ ___+ ___+ ___+= ___</a:t>
            </a:r>
          </a:p>
          <a:p>
            <a:pPr marL="0" indent="0" algn="ctr">
              <a:buNone/>
            </a:pP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Составим и решим уравнение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8C4B43B-AF5D-4730-B748-E5EF24D298BC}"/>
              </a:ext>
            </a:extLst>
          </p:cNvPr>
          <p:cNvSpPr txBox="1"/>
          <p:nvPr/>
        </p:nvSpPr>
        <p:spPr>
          <a:xfrm>
            <a:off x="677334" y="4717773"/>
            <a:ext cx="21804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кг = 1000 г</a:t>
            </a:r>
          </a:p>
        </p:txBody>
      </p:sp>
    </p:spTree>
    <p:extLst>
      <p:ext uri="{BB962C8B-B14F-4D97-AF65-F5344CB8AC3E}">
        <p14:creationId xmlns:p14="http://schemas.microsoft.com/office/powerpoint/2010/main" xmlns="" val="46906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F2D6B78-E184-461C-A342-D7BF2E90DB1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9643" t="18397" r="2620" b="12787"/>
          <a:stretch/>
        </p:blipFill>
        <p:spPr>
          <a:xfrm>
            <a:off x="14515" y="108857"/>
            <a:ext cx="12177485" cy="6749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863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80F0E8-4817-472F-9A52-DC186F56C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Подведем итоги!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24F9898-3BA8-4C94-9505-D2397E239E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32" y="2160589"/>
            <a:ext cx="5730616" cy="3880773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язык:  13-15 б. – «5»; 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10-12 б. – «4»;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7- 9 б. –   «3»;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менее 7 б. – «2».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05D2FA2E-691E-4F1A-961C-4C4E4988B240}"/>
              </a:ext>
            </a:extLst>
          </p:cNvPr>
          <p:cNvSpPr/>
          <p:nvPr/>
        </p:nvSpPr>
        <p:spPr>
          <a:xfrm>
            <a:off x="5605670" y="2160589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Математика:  10-12 б. – «5»; 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9-11 б. – «4»;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6 - 8 б. –   «3»;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менее 6 б. – «2».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588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425A47-CF40-4811-88F3-C4F2D0FD9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40677"/>
            <a:ext cx="10518204" cy="178972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11C9DCE-E093-4860-A46D-3C7F5CD5D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308" y="1219200"/>
            <a:ext cx="11371384" cy="4822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51 стр.34. 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Упр. 365 (1 вариант); упр. 366 (2 вариант); упр.367 (для всех).</a:t>
            </a:r>
          </a:p>
          <a:p>
            <a:pPr marL="0" indent="0">
              <a:buNone/>
            </a:pPr>
            <a:r>
              <a:rPr lang="ru-RU" sz="3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задачу и решить её с помощью уравнения.</a:t>
            </a:r>
            <a:endParaRPr lang="ru-RU" sz="3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600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A43882C-76C9-4575-B822-E3C6CFE1C0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04800" y="-691663"/>
            <a:ext cx="12836769" cy="5099539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29.01.2020г</a:t>
            </a:r>
            <a:br>
              <a:rPr lang="ru-RU" sz="4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</a:t>
            </a:r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r>
              <a:rPr lang="ru-RU" sz="7200" b="1" dirty="0">
                <a:solidFill>
                  <a:srgbClr val="0E24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dirty="0">
                <a:solidFill>
                  <a:srgbClr val="0E24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8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Лицейская </a:t>
            </a:r>
            <a:r>
              <a:rPr lang="ru-RU" sz="88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</a:t>
            </a:r>
            <a:br>
              <a:rPr lang="ru-RU" sz="88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8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 числах </a:t>
            </a:r>
            <a:r>
              <a:rPr lang="ru-RU" sz="8800" b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88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датах</a:t>
            </a:r>
            <a:endParaRPr lang="ru-RU" sz="7200" b="1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238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4E5F23D-3CD7-493F-BDFA-0F159259E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46184"/>
            <a:ext cx="10529928" cy="1684215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4E63BC0-4CC9-4DA8-AE05-EBE3C1486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246" y="1090246"/>
            <a:ext cx="10421815" cy="4965997"/>
          </a:xfrm>
        </p:spPr>
        <p:txBody>
          <a:bodyPr>
            <a:normAutofit/>
          </a:bodyPr>
          <a:lstStyle/>
          <a:p>
            <a:r>
              <a:rPr lang="ru-RU" sz="2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строка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одно существительное, выражающее главную тему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cинквейна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строка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два прилагательных, выражающих главную мысль.</a:t>
            </a:r>
          </a:p>
          <a:p>
            <a:r>
              <a:rPr lang="ru-RU" sz="2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строка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три глагола, описывающие действия в рамках темы.</a:t>
            </a:r>
          </a:p>
          <a:p>
            <a:r>
              <a:rPr lang="ru-RU" sz="2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строка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фраза, несущая определенный смысл.</a:t>
            </a:r>
          </a:p>
          <a:p>
            <a:r>
              <a:rPr lang="ru-RU" sz="28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строка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заключение в форме существительного (ассоциация с первым словом).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84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5D146D1-46DB-49C6-8B06-D630684A6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10354081" cy="132080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СПАСИБО ЗА УРОК!</a:t>
            </a:r>
            <a:br>
              <a:rPr lang="ru-RU" sz="6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ВСЕМ ХОРОШЕГО ДНЯ!</a:t>
            </a:r>
            <a:br>
              <a:rPr lang="ru-RU" sz="6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458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FC0DF41-7304-4B1E-9143-A209F7708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540264"/>
            <a:ext cx="9601196" cy="1303867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решения уравнений</a:t>
            </a:r>
          </a:p>
        </p:txBody>
      </p:sp>
      <p:pic>
        <p:nvPicPr>
          <p:cNvPr id="1026" name="Picture 2" descr="https://clip.cookdiary.net/sites/default/files/wallpaper/drawn-stairs/332532/drawn-stairs-coloring-332532-2062247.jpg">
            <a:extLst>
              <a:ext uri="{FF2B5EF4-FFF2-40B4-BE49-F238E27FC236}">
                <a16:creationId xmlns:a16="http://schemas.microsoft.com/office/drawing/2014/main" xmlns="" id="{117CF32F-2C1F-4EF4-8678-CE6775F45BA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448" r="25771"/>
          <a:stretch/>
        </p:blipFill>
        <p:spPr bwMode="auto">
          <a:xfrm>
            <a:off x="126329" y="1844131"/>
            <a:ext cx="10869110" cy="42754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3773977-3DD4-444F-8277-F43627522F4E}"/>
              </a:ext>
            </a:extLst>
          </p:cNvPr>
          <p:cNvSpPr txBox="1"/>
          <p:nvPr/>
        </p:nvSpPr>
        <p:spPr>
          <a:xfrm>
            <a:off x="1399825" y="5312577"/>
            <a:ext cx="4960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Раскрыть скобки, если они есть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6B38721-9262-4E91-8881-F5E1CCAEF44F}"/>
              </a:ext>
            </a:extLst>
          </p:cNvPr>
          <p:cNvSpPr txBox="1"/>
          <p:nvPr/>
        </p:nvSpPr>
        <p:spPr>
          <a:xfrm>
            <a:off x="3832542" y="4090874"/>
            <a:ext cx="80131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Сгруппировать слагаемые с х в одной части уравнения,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остальные в другую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 переносе знак меняется!)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FFD23B9-A878-45E0-91D7-E97C7F1946E3}"/>
              </a:ext>
            </a:extLst>
          </p:cNvPr>
          <p:cNvSpPr txBox="1"/>
          <p:nvPr/>
        </p:nvSpPr>
        <p:spPr>
          <a:xfrm>
            <a:off x="6522303" y="3216305"/>
            <a:ext cx="32976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Привести подобные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слагаемые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E7E2AA6-53DB-4CBD-BE60-197FA159D2AD}"/>
              </a:ext>
            </a:extLst>
          </p:cNvPr>
          <p:cNvSpPr txBox="1"/>
          <p:nvPr/>
        </p:nvSpPr>
        <p:spPr>
          <a:xfrm>
            <a:off x="9208106" y="2296397"/>
            <a:ext cx="16273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Решить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уравнение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5E5D7D30-C497-4C4B-A457-E3EAB4E4EFA5}"/>
              </a:ext>
            </a:extLst>
          </p:cNvPr>
          <p:cNvSpPr/>
          <p:nvPr/>
        </p:nvSpPr>
        <p:spPr>
          <a:xfrm>
            <a:off x="7652584" y="1400436"/>
            <a:ext cx="3392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количество  предметов</a:t>
            </a:r>
            <a:endParaRPr lang="ru-RU" sz="240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873924DF-1AD8-4FD1-9896-26ECBA35D560}"/>
              </a:ext>
            </a:extLst>
          </p:cNvPr>
          <p:cNvSpPr/>
          <p:nvPr/>
        </p:nvSpPr>
        <p:spPr>
          <a:xfrm>
            <a:off x="3475189" y="3388189"/>
            <a:ext cx="24634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какой по счёту?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40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B269D6E4-E34B-4E2C-8556-2E83D4661BF0}"/>
              </a:ext>
            </a:extLst>
          </p:cNvPr>
          <p:cNvSpPr/>
          <p:nvPr/>
        </p:nvSpPr>
        <p:spPr>
          <a:xfrm>
            <a:off x="6265259" y="2360270"/>
            <a:ext cx="24368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порядковые</a:t>
            </a:r>
            <a:endParaRPr lang="ru-RU" sz="2400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759CA396-1A91-436F-AB84-44E4378E2B63}"/>
              </a:ext>
            </a:extLst>
          </p:cNvPr>
          <p:cNvSpPr/>
          <p:nvPr/>
        </p:nvSpPr>
        <p:spPr>
          <a:xfrm>
            <a:off x="1295402" y="4321314"/>
            <a:ext cx="15127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главными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75307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E06A0041-F71E-4B96-8BBE-788D565069EE}"/>
              </a:ext>
            </a:extLst>
          </p:cNvPr>
          <p:cNvSpPr/>
          <p:nvPr/>
        </p:nvSpPr>
        <p:spPr>
          <a:xfrm>
            <a:off x="9218219" y="2275178"/>
            <a:ext cx="2791649" cy="3318936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97B201-9B3D-473D-BCAE-2229FB592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445" y="316806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Заполните  пропуски словами, характеризующими числительное как часть речи.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A90CA4F-0392-4686-A120-207E13962C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001" y="2146048"/>
            <a:ext cx="9693557" cy="3849155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Имя числительное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……………………………часть речи, которая  обозначает ……………………………,  …………….  и   …………………………………….. 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Отвечает на вопросы…………………  и   …………………..   .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значению числительные делятся на два разряда: ……………………и……………………. .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предложении числительные могут  быть …………… 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и ………………………  членами предложения.     </a:t>
            </a: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4FCB1637-B3E5-41F7-9774-1E6B80D4282C}"/>
              </a:ext>
            </a:extLst>
          </p:cNvPr>
          <p:cNvSpPr/>
          <p:nvPr/>
        </p:nvSpPr>
        <p:spPr>
          <a:xfrm>
            <a:off x="4766405" y="2044346"/>
            <a:ext cx="26591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самостоятельная</a:t>
            </a:r>
            <a:endParaRPr lang="ru-RU" sz="24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3BEC4DAB-656F-4D68-909A-8AE29C1BCBD7}"/>
              </a:ext>
            </a:extLst>
          </p:cNvPr>
          <p:cNvSpPr/>
          <p:nvPr/>
        </p:nvSpPr>
        <p:spPr>
          <a:xfrm>
            <a:off x="3623550" y="2444196"/>
            <a:ext cx="3392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количество  предметов</a:t>
            </a:r>
            <a:endParaRPr lang="ru-RU" sz="24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76C3F7A3-083B-48BC-8E65-8CCE25916C35}"/>
              </a:ext>
            </a:extLst>
          </p:cNvPr>
          <p:cNvSpPr/>
          <p:nvPr/>
        </p:nvSpPr>
        <p:spPr>
          <a:xfrm>
            <a:off x="7506429" y="2449964"/>
            <a:ext cx="10438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число </a:t>
            </a:r>
            <a:endParaRPr lang="ru-RU" sz="24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27A063F5-33C4-432F-99C0-4BB9548D5951}"/>
              </a:ext>
            </a:extLst>
          </p:cNvPr>
          <p:cNvSpPr/>
          <p:nvPr/>
        </p:nvSpPr>
        <p:spPr>
          <a:xfrm>
            <a:off x="707584" y="2831179"/>
            <a:ext cx="46708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порядок  предметов  при  счёте.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4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8069EF2E-89B8-4F32-97B3-F48F67611632}"/>
              </a:ext>
            </a:extLst>
          </p:cNvPr>
          <p:cNvSpPr/>
          <p:nvPr/>
        </p:nvSpPr>
        <p:spPr>
          <a:xfrm>
            <a:off x="3710596" y="3305187"/>
            <a:ext cx="14391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сколько? </a:t>
            </a:r>
            <a:endParaRPr lang="ru-RU" sz="2400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5B67ACBA-68B4-40D9-8001-BF515913622E}"/>
              </a:ext>
            </a:extLst>
          </p:cNvPr>
          <p:cNvSpPr/>
          <p:nvPr/>
        </p:nvSpPr>
        <p:spPr>
          <a:xfrm>
            <a:off x="6193879" y="3296388"/>
            <a:ext cx="24634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какой по счёту?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40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1424BDA5-9CD1-4E11-96D2-19389D95F2E1}"/>
              </a:ext>
            </a:extLst>
          </p:cNvPr>
          <p:cNvSpPr/>
          <p:nvPr/>
        </p:nvSpPr>
        <p:spPr>
          <a:xfrm>
            <a:off x="738810" y="4091347"/>
            <a:ext cx="24368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количественные</a:t>
            </a:r>
            <a:endParaRPr lang="ru-RU" sz="240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209A7B97-7819-4CE8-85FB-8068BE25AEC1}"/>
              </a:ext>
            </a:extLst>
          </p:cNvPr>
          <p:cNvSpPr/>
          <p:nvPr/>
        </p:nvSpPr>
        <p:spPr>
          <a:xfrm>
            <a:off x="3404894" y="4123367"/>
            <a:ext cx="24368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порядковые</a:t>
            </a:r>
            <a:endParaRPr lang="ru-RU" sz="2400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3E940EB2-2DC1-4133-AC30-8AB798D40F19}"/>
              </a:ext>
            </a:extLst>
          </p:cNvPr>
          <p:cNvSpPr/>
          <p:nvPr/>
        </p:nvSpPr>
        <p:spPr>
          <a:xfrm>
            <a:off x="6364191" y="4645795"/>
            <a:ext cx="15127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главными</a:t>
            </a:r>
            <a:endParaRPr lang="ru-RU" sz="2400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08C19F3D-5C69-4DA4-843E-70E104712764}"/>
              </a:ext>
            </a:extLst>
          </p:cNvPr>
          <p:cNvSpPr/>
          <p:nvPr/>
        </p:nvSpPr>
        <p:spPr>
          <a:xfrm>
            <a:off x="970243" y="5132449"/>
            <a:ext cx="27734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второстепенными</a:t>
            </a:r>
            <a:endParaRPr lang="ru-RU" sz="2400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214CE92F-FFBE-4AF7-A918-30D4E4A9D8BA}"/>
              </a:ext>
            </a:extLst>
          </p:cNvPr>
          <p:cNvSpPr/>
          <p:nvPr/>
        </p:nvSpPr>
        <p:spPr>
          <a:xfrm>
            <a:off x="9274934" y="2461374"/>
            <a:ext cx="302835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главными</a:t>
            </a:r>
          </a:p>
          <a:p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какой по счету?</a:t>
            </a:r>
          </a:p>
          <a:p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количественные</a:t>
            </a:r>
          </a:p>
          <a:p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количество предметов</a:t>
            </a:r>
          </a:p>
          <a:p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608523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F4495B-189B-4A1F-8DF7-46105FE36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Решите уравнения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>
                <a:extLst>
                  <a:ext uri="{FF2B5EF4-FFF2-40B4-BE49-F238E27FC236}">
                    <a16:creationId xmlns="" xmlns:a16="http://schemas.microsoft.com/office/drawing/2014/main" id="{9EE87F49-A6E3-4FB3-B1C9-E4188097F54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66701" y="1778761"/>
                <a:ext cx="4445832" cy="3318936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ru-RU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группа:</a:t>
                </a:r>
              </a:p>
              <a:p>
                <a:pPr marL="0" indent="0">
                  <a:buNone/>
                </a:pPr>
                <a:r>
                  <a:rPr lang="ru-RU" sz="3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32 – 13х = 200 – 25х</a:t>
                </a:r>
              </a:p>
              <a:p>
                <a:pPr marL="0" indent="0">
                  <a:buNone/>
                </a:pPr>
                <a:r>
                  <a:rPr lang="ru-RU" sz="3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ru-RU" sz="32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х</m:t>
                    </m:r>
                  </m:oMath>
                </a14:m>
                <a:r>
                  <a:rPr lang="ru-RU" sz="3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+3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ru-RU" sz="3200" i="1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х</m:t>
                    </m:r>
                  </m:oMath>
                </a14:m>
                <a:r>
                  <a:rPr lang="ru-RU" sz="3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+5</a:t>
                </a:r>
              </a:p>
            </p:txBody>
          </p:sp>
        </mc:Choice>
        <mc:Fallback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9EE87F49-A6E3-4FB3-B1C9-E4188097F5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6701" y="1778761"/>
                <a:ext cx="4445832" cy="3318936"/>
              </a:xfrm>
              <a:blipFill>
                <a:blip r:embed="rId2" cstate="print"/>
                <a:stretch>
                  <a:fillRect l="-3567" t="-25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Объект 2">
                <a:extLst>
                  <a:ext uri="{FF2B5EF4-FFF2-40B4-BE49-F238E27FC236}">
                    <a16:creationId xmlns="" xmlns:a16="http://schemas.microsoft.com/office/drawing/2014/main" id="{A03D0826-906D-4F76-B590-0ECEFC24A72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61000" y="1854581"/>
                <a:ext cx="4800598" cy="3318936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0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8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6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/>
                  <a:buNone/>
                </a:pPr>
                <a:r>
                  <a:rPr lang="ru-RU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группа:</a:t>
                </a:r>
              </a:p>
              <a:p>
                <a:pPr marL="0" indent="0">
                  <a:buNone/>
                </a:pPr>
                <a:r>
                  <a:rPr lang="ru-RU" sz="3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х+5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sz="32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endParaRPr lang="ru-RU" sz="3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3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б)х – 11(2х – 3) = 5 – 20х</a:t>
                </a:r>
              </a:p>
            </p:txBody>
          </p:sp>
        </mc:Choice>
        <mc:Fallback>
          <p:sp>
            <p:nvSpPr>
              <p:cNvPr id="4" name="Объект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03D0826-906D-4F76-B590-0ECEFC24A7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1000" y="1854581"/>
                <a:ext cx="4800598" cy="3318936"/>
              </a:xfrm>
              <a:prstGeom prst="rect">
                <a:avLst/>
              </a:prstGeom>
              <a:blipFill>
                <a:blip r:embed="rId3" cstate="print"/>
                <a:stretch>
                  <a:fillRect l="-3304" t="-25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4CBF79A-4DEE-46CE-B18C-2F1034DBED63}"/>
              </a:ext>
            </a:extLst>
          </p:cNvPr>
          <p:cNvSpPr txBox="1"/>
          <p:nvPr/>
        </p:nvSpPr>
        <p:spPr>
          <a:xfrm>
            <a:off x="266701" y="4213693"/>
            <a:ext cx="42206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а) х = 14;</a:t>
            </a:r>
          </a:p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б) х = 18.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1A8924D-2017-49B2-8545-98E61CC85DCC}"/>
              </a:ext>
            </a:extLst>
          </p:cNvPr>
          <p:cNvSpPr txBox="1"/>
          <p:nvPr/>
        </p:nvSpPr>
        <p:spPr>
          <a:xfrm>
            <a:off x="5461000" y="4172500"/>
            <a:ext cx="42206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а) х = 15;</a:t>
            </a:r>
          </a:p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б) х = 28.</a:t>
            </a:r>
          </a:p>
        </p:txBody>
      </p:sp>
    </p:spTree>
    <p:extLst>
      <p:ext uri="{BB962C8B-B14F-4D97-AF65-F5344CB8AC3E}">
        <p14:creationId xmlns:p14="http://schemas.microsoft.com/office/powerpoint/2010/main" xmlns="" val="8084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50BF5A6-B615-42E5-B0DA-971EA8D48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Какие даты получили?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ACAB4C7-C098-4F00-9801-69E2CFCBD5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сентября 2019 год</a:t>
            </a:r>
          </a:p>
          <a:p>
            <a:pPr algn="ctr"/>
            <a:r>
              <a:rPr lang="ru-RU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2019 год</a:t>
            </a:r>
          </a:p>
          <a:p>
            <a:pPr algn="ctr"/>
            <a:r>
              <a:rPr lang="ru-RU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2019 год</a:t>
            </a:r>
          </a:p>
          <a:p>
            <a:pPr algn="ctr"/>
            <a:r>
              <a:rPr lang="ru-RU" sz="5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декабря 2019 год</a:t>
            </a:r>
          </a:p>
        </p:txBody>
      </p:sp>
    </p:spTree>
    <p:extLst>
      <p:ext uri="{BB962C8B-B14F-4D97-AF65-F5344CB8AC3E}">
        <p14:creationId xmlns:p14="http://schemas.microsoft.com/office/powerpoint/2010/main" xmlns="" val="174218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6068E1C-EB10-4638-B187-4C5F64FE9F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360" y="676346"/>
            <a:ext cx="9394318" cy="5764211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любую дату, представленную на доске, и составьте с ней предложение.</a:t>
            </a:r>
          </a:p>
          <a:p>
            <a:pPr marL="0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Разноуровневые задания по составлению предложения:</a:t>
            </a:r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уровень.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Составить простое предложение и выделить в нём грамматическую основу, подчеркнуть имя числительное как член предложения. </a:t>
            </a:r>
          </a:p>
          <a:p>
            <a:pPr marL="0" indent="0">
              <a:buNone/>
            </a:pPr>
            <a:r>
              <a:rPr lang="ru-RU" sz="2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уровень.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Составить простое предложение и подчеркнуть в нём все слова как члены предложения. Составить схему предложения. </a:t>
            </a:r>
          </a:p>
          <a:p>
            <a:pPr marL="0" indent="0">
              <a:buNone/>
            </a:pPr>
            <a:r>
              <a:rPr lang="ru-RU" sz="2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уровень.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осложнённое предложение (с однородными членами) или сложное  предложение. Выполнить полный синтаксический разбор этого предложения.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478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E7F0BDE-3A1B-4ACD-912A-B5DD5A80DB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76"/>
          <a:stretch/>
        </p:blipFill>
        <p:spPr>
          <a:xfrm>
            <a:off x="5499768" y="275771"/>
            <a:ext cx="5994400" cy="6306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914CB33-493E-4A49-92A9-25AED832F2BE}"/>
              </a:ext>
            </a:extLst>
          </p:cNvPr>
          <p:cNvSpPr txBox="1"/>
          <p:nvPr/>
        </p:nvSpPr>
        <p:spPr>
          <a:xfrm flipH="1">
            <a:off x="4618595" y="124065"/>
            <a:ext cx="624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BAD9210-EAA8-4681-864B-4E73C0C474A5}"/>
              </a:ext>
            </a:extLst>
          </p:cNvPr>
          <p:cNvSpPr txBox="1"/>
          <p:nvPr/>
        </p:nvSpPr>
        <p:spPr>
          <a:xfrm flipH="1">
            <a:off x="11042697" y="14825"/>
            <a:ext cx="624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A243508-A347-404B-A7D2-E0F48CE8E52F}"/>
              </a:ext>
            </a:extLst>
          </p:cNvPr>
          <p:cNvSpPr txBox="1"/>
          <p:nvPr/>
        </p:nvSpPr>
        <p:spPr>
          <a:xfrm flipH="1">
            <a:off x="10956376" y="4368418"/>
            <a:ext cx="624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0E3265E-AAD7-4401-936D-CFFF8E4FE651}"/>
              </a:ext>
            </a:extLst>
          </p:cNvPr>
          <p:cNvSpPr txBox="1"/>
          <p:nvPr/>
        </p:nvSpPr>
        <p:spPr>
          <a:xfrm flipH="1">
            <a:off x="7372685" y="275771"/>
            <a:ext cx="624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1BD6F8F-53B5-48CF-B4CB-C5E9111F98F1}"/>
              </a:ext>
            </a:extLst>
          </p:cNvPr>
          <p:cNvSpPr txBox="1"/>
          <p:nvPr/>
        </p:nvSpPr>
        <p:spPr>
          <a:xfrm flipH="1">
            <a:off x="1583872" y="5035337"/>
            <a:ext cx="624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xmlns="" val="260996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3718F6-A209-4A29-9D1C-AC70C7E33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значение выражения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>
                <a:extLst>
                  <a:ext uri="{FF2B5EF4-FFF2-40B4-BE49-F238E27FC236}">
                    <a16:creationId xmlns="" xmlns:a16="http://schemas.microsoft.com/office/drawing/2014/main" id="{70395991-EE4A-48D2-8F10-80A109E186E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6455" y="1659468"/>
                <a:ext cx="3901630" cy="331893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уровень (легкий)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6</m:t>
                      </m:r>
                      <m:sSup>
                        <m:sSupPr>
                          <m:ctrlPr>
                            <a:rPr lang="ru-RU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 −93</m:t>
                      </m:r>
                      <m:r>
                        <a:rPr lang="ru-RU" sz="2800" b="0" i="0" smtClean="0">
                          <a:latin typeface="Cambria Math" panose="02040503050406030204" pitchFamily="18" charset="0"/>
                        </a:rPr>
                        <m:t>, при 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70395991-EE4A-48D2-8F10-80A109E186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6455" y="1659468"/>
                <a:ext cx="3901630" cy="3318936"/>
              </a:xfrm>
              <a:blipFill>
                <a:blip r:embed="rId2" cstate="print"/>
                <a:stretch>
                  <a:fillRect l="-3125" t="-18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Объект 2">
                <a:extLst>
                  <a:ext uri="{FF2B5EF4-FFF2-40B4-BE49-F238E27FC236}">
                    <a16:creationId xmlns="" xmlns:a16="http://schemas.microsoft.com/office/drawing/2014/main" id="{68EFB073-D51A-4A18-A138-4F2A5121E03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348085" y="1659468"/>
                <a:ext cx="3757088" cy="3318936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0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8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6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/>
                  <a:buNone/>
                </a:pP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уровень (средний)</a:t>
                </a:r>
              </a:p>
              <a:p>
                <a:pPr marL="0" indent="0" algn="ctr">
                  <a:buFont typeface="Arial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11</m:t>
                      </m:r>
                      <m:r>
                        <a:rPr lang="ru-RU" sz="2800" smtClean="0">
                          <a:latin typeface="Cambria Math" panose="02040503050406030204" pitchFamily="18" charset="0"/>
                        </a:rPr>
                        <m:t>, при 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lang="en-US" sz="280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1</m:t>
                      </m:r>
                      <m:f>
                        <m:fPr>
                          <m:ctrlPr>
                            <a:rPr lang="en-US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Объект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68EFB073-D51A-4A18-A138-4F2A5121E0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8085" y="1659468"/>
                <a:ext cx="3757088" cy="3318936"/>
              </a:xfrm>
              <a:prstGeom prst="rect">
                <a:avLst/>
              </a:prstGeom>
              <a:blipFill>
                <a:blip r:embed="rId3" cstate="print"/>
                <a:stretch>
                  <a:fillRect t="-18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Объект 2">
                <a:extLst>
                  <a:ext uri="{FF2B5EF4-FFF2-40B4-BE49-F238E27FC236}">
                    <a16:creationId xmlns="" xmlns:a16="http://schemas.microsoft.com/office/drawing/2014/main" id="{58ABC2AA-A9FA-423E-988F-D07B86CE045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72386" y="1659468"/>
                <a:ext cx="4119614" cy="4943899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0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8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6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/>
                  <a:buNone/>
                </a:pPr>
                <a:r>
                  <a:rPr lang="en-US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</a:t>
                </a:r>
                <a:r>
                  <a:rPr lang="ru-RU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уровень (сложный)</a:t>
                </a:r>
              </a:p>
              <a:p>
                <a:pPr marL="0" indent="0">
                  <a:buNone/>
                </a:pP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5</m:t>
                        </m:r>
                        <m:sSup>
                          <m:sSup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−9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ru-RU" sz="2800" b="0" i="0" smtClean="0">
                        <a:latin typeface="Cambria Math" panose="02040503050406030204" pitchFamily="18" charset="0"/>
                      </a:rPr>
                      <m:t>, при х=</m:t>
                    </m:r>
                  </m:oMath>
                </a14:m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i="1" dirty="0" smtClean="0">
                        <a:latin typeface="Cambria Math" panose="02040503050406030204" pitchFamily="18" charset="0"/>
                      </a:rPr>
                      <m:t>2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Упростим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5</m:t>
                          </m:r>
                          <m:sSup>
                            <m:sSupPr>
                              <m:ctrlPr>
                                <a:rPr lang="ru-RU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−9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(5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−9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=5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−9</m:t>
                      </m:r>
                      <m:r>
                        <a:rPr lang="ru-RU" sz="280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sz="2800" b="1">
                        <a:latin typeface="Cambria Math" panose="02040503050406030204" pitchFamily="18" charset="0"/>
                      </a:rPr>
                      <m:t>Е</m:t>
                    </m:r>
                    <m:r>
                      <a:rPr lang="ru-RU" sz="2800" b="1" i="0" smtClean="0">
                        <a:latin typeface="Cambria Math" panose="02040503050406030204" pitchFamily="18" charset="0"/>
                      </a:rPr>
                      <m:t>сли</m:t>
                    </m:r>
                    <m:r>
                      <a:rPr lang="ru-RU" sz="2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2800">
                        <a:latin typeface="Cambria Math" panose="02040503050406030204" pitchFamily="18" charset="0"/>
                      </a:rPr>
                      <m:t>х=</m:t>
                    </m:r>
                  </m:oMath>
                </a14:m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i="1" dirty="0">
                        <a:latin typeface="Cambria Math" panose="02040503050406030204" pitchFamily="18" charset="0"/>
                      </a:rPr>
                      <m:t>2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то </a:t>
                </a:r>
                <a14:m>
                  <m:oMath xmlns:m="http://schemas.openxmlformats.org/officeDocument/2006/math">
                    <m:r>
                      <a:rPr lang="ru-RU" sz="28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</m:t>
                    </m:r>
                  </m:oMath>
                </a14:m>
                <a:r>
                  <a:rPr lang="ru-RU" sz="28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ru-RU" sz="28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</m:t>
                    </m:r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</m:t>
                    </m:r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ru-RU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</m:oMath>
                </a14:m>
                <a:endParaRPr lang="ru-RU" sz="28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2800" dirty="0"/>
              </a:p>
              <a:p>
                <a:endParaRPr lang="ru-RU" sz="2800" dirty="0"/>
              </a:p>
            </p:txBody>
          </p:sp>
        </mc:Choice>
        <mc:Fallback>
          <p:sp>
            <p:nvSpPr>
              <p:cNvPr id="5" name="Объект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58ABC2AA-A9FA-423E-988F-D07B86CE04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2386" y="1659468"/>
                <a:ext cx="4119614" cy="4943899"/>
              </a:xfrm>
              <a:prstGeom prst="rect">
                <a:avLst/>
              </a:prstGeom>
              <a:blipFill>
                <a:blip r:embed="rId4" cstate="print"/>
                <a:stretch>
                  <a:fillRect l="-2959" t="-12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Объект 2">
                <a:extLst>
                  <a:ext uri="{FF2B5EF4-FFF2-40B4-BE49-F238E27FC236}">
                    <a16:creationId xmlns="" xmlns:a16="http://schemas.microsoft.com/office/drawing/2014/main" id="{9540827F-FEF5-4415-AA52-B61A4BFB57B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1630" y="3057227"/>
                <a:ext cx="4119614" cy="3318936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0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8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6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/>
                  <a:buNone/>
                </a:pPr>
                <a:r>
                  <a:rPr lang="ru-RU" sz="3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Если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smtClean="0"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 sz="3200" smtClean="0">
                        <a:latin typeface="Cambria Math" panose="02040503050406030204" pitchFamily="18" charset="0"/>
                      </a:rPr>
                      <m:t>=4, то </m:t>
                    </m:r>
                  </m:oMath>
                </a14:m>
                <a:endParaRPr lang="ru-RU" sz="32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sz="3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  <m:r>
                      <a:rPr lang="ru-RU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ru-RU" sz="32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a:rPr lang="ru-RU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−93</m:t>
                    </m:r>
                  </m:oMath>
                </a14:m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sz="32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ru-RU" sz="32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ru-RU" sz="3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  <m:r>
                      <a:rPr lang="ru-RU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ru-RU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16</m:t>
                    </m:r>
                    <m:r>
                      <a:rPr lang="ru-RU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−93</m:t>
                    </m:r>
                    <m:r>
                      <a:rPr lang="ru-RU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endParaRPr lang="ru-RU" sz="3200" b="0" i="1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=96−93=</m:t>
                      </m:r>
                      <m:r>
                        <a:rPr lang="ru-RU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ru-RU" sz="3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Объект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9540827F-FEF5-4415-AA52-B61A4BFB57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630" y="3057227"/>
                <a:ext cx="4119614" cy="3318936"/>
              </a:xfrm>
              <a:prstGeom prst="rect">
                <a:avLst/>
              </a:prstGeom>
              <a:blipFill>
                <a:blip r:embed="rId5" cstate="print"/>
                <a:stretch>
                  <a:fillRect l="-3698" t="-25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Объект 2">
                <a:extLst>
                  <a:ext uri="{FF2B5EF4-FFF2-40B4-BE49-F238E27FC236}">
                    <a16:creationId xmlns="" xmlns:a16="http://schemas.microsoft.com/office/drawing/2014/main" id="{0B5CADAA-947A-475E-BBAF-28600CA8E2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97521" y="3006111"/>
                <a:ext cx="3171668" cy="3318936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0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8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6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sz="3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Если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>
                        <a:latin typeface="Cambria Math" panose="02040503050406030204" pitchFamily="18" charset="0"/>
                      </a:rPr>
                      <m:t>x</m:t>
                    </m:r>
                    <m:r>
                      <a:rPr lang="en-US" sz="32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en-US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ru-RU" sz="3200" b="0" i="0" smtClean="0">
                        <a:latin typeface="Cambria Math" panose="02040503050406030204" pitchFamily="18" charset="0"/>
                      </a:rPr>
                      <m:t>, то </m:t>
                    </m:r>
                  </m:oMath>
                </a14:m>
                <a:endParaRPr lang="ru-RU" sz="32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sz="3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ru-RU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3200" i="1"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en-US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ru-RU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−11</m:t>
                    </m:r>
                  </m:oMath>
                </a14:m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sz="32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ru-RU" sz="3200" dirty="0"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ru-RU" sz="32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ru-RU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US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ru-RU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ru-RU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11=</m:t>
                    </m:r>
                  </m:oMath>
                </a14:m>
                <a:endParaRPr lang="ru-RU" sz="32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=12−11=</m:t>
                      </m:r>
                      <m:r>
                        <a:rPr lang="ru-RU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ru-RU" sz="3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Объект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0B5CADAA-947A-475E-BBAF-28600CA8E2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7521" y="3006111"/>
                <a:ext cx="3171668" cy="3318936"/>
              </a:xfrm>
              <a:prstGeom prst="rect">
                <a:avLst/>
              </a:prstGeom>
              <a:blipFill>
                <a:blip r:embed="rId6" cstate="print"/>
                <a:stretch>
                  <a:fillRect l="-48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Объект 2">
            <a:extLst>
              <a:ext uri="{FF2B5EF4-FFF2-40B4-BE49-F238E27FC236}">
                <a16:creationId xmlns:a16="http://schemas.microsoft.com/office/drawing/2014/main" xmlns="" id="{E2E0D467-D445-48CF-9BAE-5335868D82E4}"/>
              </a:ext>
            </a:extLst>
          </p:cNvPr>
          <p:cNvSpPr txBox="1">
            <a:spLocks/>
          </p:cNvSpPr>
          <p:nvPr/>
        </p:nvSpPr>
        <p:spPr>
          <a:xfrm>
            <a:off x="8029112" y="3768874"/>
            <a:ext cx="3171668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3886314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1100</TotalTime>
  <Words>798</Words>
  <Application>Microsoft Office PowerPoint</Application>
  <PresentationFormat>Произвольный</PresentationFormat>
  <Paragraphs>131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ДОБРО ПОЖАЛОВАТЬ  НА УРОК!</vt:lpstr>
      <vt:lpstr>29.01.2020г Классная работа Лицейская жизнь  в  числах и датах</vt:lpstr>
      <vt:lpstr>Алгоритм решения уравнений</vt:lpstr>
      <vt:lpstr>Заполните  пропуски словами, характеризующими числительное как часть речи.</vt:lpstr>
      <vt:lpstr>Решите уравнения</vt:lpstr>
      <vt:lpstr>Какие даты получили?</vt:lpstr>
      <vt:lpstr>Слайд 7</vt:lpstr>
      <vt:lpstr>Слайд 8</vt:lpstr>
      <vt:lpstr>Найдите значение выражения</vt:lpstr>
      <vt:lpstr>Слайд 10</vt:lpstr>
      <vt:lpstr>Работа с текстом</vt:lpstr>
      <vt:lpstr>Слайд 12</vt:lpstr>
      <vt:lpstr>Слайд 13</vt:lpstr>
      <vt:lpstr>Видео</vt:lpstr>
      <vt:lpstr>Рецепт пиццы</vt:lpstr>
      <vt:lpstr>Составление краткой записи</vt:lpstr>
      <vt:lpstr>Слайд 17</vt:lpstr>
      <vt:lpstr>Подведем итоги!</vt:lpstr>
      <vt:lpstr>Домашнее задание</vt:lpstr>
      <vt:lpstr>СИНКВЕЙН </vt:lpstr>
      <vt:lpstr>СПАСИБО ЗА УРОК!   ВСЕМ ХОРОШЕГО ДНЯ!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ПОЖАЛОВАТЬ  НА УРОК!</dc:title>
  <dc:creator>алла Кочергина</dc:creator>
  <cp:lastModifiedBy>User</cp:lastModifiedBy>
  <cp:revision>44</cp:revision>
  <dcterms:created xsi:type="dcterms:W3CDTF">2020-01-27T18:37:30Z</dcterms:created>
  <dcterms:modified xsi:type="dcterms:W3CDTF">2020-11-29T22:25:01Z</dcterms:modified>
</cp:coreProperties>
</file>