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6" r:id="rId1"/>
  </p:sldMasterIdLst>
  <p:sldIdLst>
    <p:sldId id="256" r:id="rId2"/>
    <p:sldId id="262" r:id="rId3"/>
    <p:sldId id="257" r:id="rId4"/>
    <p:sldId id="269" r:id="rId5"/>
    <p:sldId id="270" r:id="rId6"/>
    <p:sldId id="259" r:id="rId7"/>
    <p:sldId id="261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91" d="100"/>
          <a:sy n="91" d="100"/>
        </p:scale>
        <p:origin x="1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1076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068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95520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072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399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22726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157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828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7818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0997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842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322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282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5893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970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721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08897-3A61-455E-90E8-C8ACA847BCD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BBD2EE1-575D-46B7-9453-BABE8B0CBF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0055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3" r:id="rId7"/>
    <p:sldLayoutId id="2147483784" r:id="rId8"/>
    <p:sldLayoutId id="2147483785" r:id="rId9"/>
    <p:sldLayoutId id="2147483786" r:id="rId10"/>
    <p:sldLayoutId id="2147483787" r:id="rId11"/>
    <p:sldLayoutId id="2147483788" r:id="rId12"/>
    <p:sldLayoutId id="2147483789" r:id="rId13"/>
    <p:sldLayoutId id="2147483790" r:id="rId14"/>
    <p:sldLayoutId id="2147483791" r:id="rId15"/>
    <p:sldLayoutId id="21474837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7463" y="2075504"/>
            <a:ext cx="9343696" cy="1830762"/>
          </a:xfrm>
        </p:spPr>
        <p:txBody>
          <a:bodyPr/>
          <a:lstStyle/>
          <a:p>
            <a:r>
              <a:rPr lang="ru-RU" sz="3600" b="1" dirty="0" smtClean="0"/>
              <a:t>Презентация работы по программе «Дружина юных пожарных»</a:t>
            </a:r>
            <a:br>
              <a:rPr lang="ru-RU" sz="3600" b="1" dirty="0" smtClean="0"/>
            </a:br>
            <a:r>
              <a:rPr lang="ru-RU" sz="3600" b="1" dirty="0" smtClean="0"/>
              <a:t>ДЮП </a:t>
            </a:r>
            <a:r>
              <a:rPr lang="ru-RU" sz="3600" b="1" dirty="0" smtClean="0"/>
              <a:t>«Огоньки» </a:t>
            </a:r>
            <a:endParaRPr lang="ru-RU" sz="36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26989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endParaRPr lang="ru-RU" dirty="0" smtClean="0"/>
          </a:p>
          <a:p>
            <a:pPr>
              <a:spcBef>
                <a:spcPts val="0"/>
              </a:spcBef>
            </a:pPr>
            <a:r>
              <a:rPr lang="ru-RU" dirty="0" smtClean="0"/>
              <a:t>МБУ ДО ЦДО, ст. Подгорная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Руководитель объединения </a:t>
            </a:r>
            <a:r>
              <a:rPr lang="ru-RU" dirty="0" err="1" smtClean="0"/>
              <a:t>Безгин</a:t>
            </a:r>
            <a:r>
              <a:rPr lang="ru-RU" dirty="0" smtClean="0"/>
              <a:t> Сергей Васильевич</a:t>
            </a:r>
          </a:p>
          <a:p>
            <a:pPr>
              <a:spcBef>
                <a:spcPts val="0"/>
              </a:spcBef>
            </a:pPr>
            <a:r>
              <a:rPr lang="ru-RU" dirty="0" smtClean="0"/>
              <a:t>2023 год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88168" y="192173"/>
            <a:ext cx="10597242" cy="1322587"/>
          </a:xfrm>
          <a:prstGeom prst="rect">
            <a:avLst/>
          </a:prstGeom>
        </p:spPr>
        <p:txBody>
          <a:bodyPr vert="horz" lIns="91440" tIns="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800" b="0" kern="1200">
                <a:solidFill>
                  <a:srgbClr val="FFFE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None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tx1"/>
                </a:solidFill>
              </a:rPr>
              <a:t>Всероссийский педагогический конкурс 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«Современное воспитание подрастающего поколения»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852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065756" cy="121444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Занятия с сотрудниками аварийно-спасательной группы г. Георгиевска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211" y="2112110"/>
            <a:ext cx="3470326" cy="260274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95" y="2112110"/>
            <a:ext cx="3874366" cy="174346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183" y="2112110"/>
            <a:ext cx="3470326" cy="26027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70" y="3988675"/>
            <a:ext cx="3825766" cy="28693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940" y="5002923"/>
            <a:ext cx="3780919" cy="1701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36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</a:rPr>
              <a:t>Практические занятия при изучении первой медицинской помощи</a:t>
            </a:r>
            <a:endParaRPr lang="ru-RU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9742" y="1788490"/>
            <a:ext cx="2264978" cy="301997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909" y="1751724"/>
            <a:ext cx="2282512" cy="304334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4831" y="3273398"/>
            <a:ext cx="2039152" cy="27188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8704" y="3298476"/>
            <a:ext cx="2101205" cy="2801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41" y="1788490"/>
            <a:ext cx="2254937" cy="300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73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Спортивные игры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367" y="1600200"/>
            <a:ext cx="2324931" cy="309990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2377" y="2737712"/>
            <a:ext cx="2458225" cy="32776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664" y="1542206"/>
            <a:ext cx="2368427" cy="31579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0602" y="1542206"/>
            <a:ext cx="2130263" cy="29718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656" y="2737712"/>
            <a:ext cx="2426008" cy="3234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22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Тренировки на базе пожарной части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Объект 4" descr="E:\ФИЛЬМ ДЮП\СТАВРОПОЛЬ\DSC0100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649" y="1483629"/>
            <a:ext cx="3150608" cy="2467651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4" name="Рисунок 3" descr="E:\ФИЛЬМ ДЮП\ВОЛГОГРАД\DSCN111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9283" y="1524531"/>
            <a:ext cx="3197368" cy="2385848"/>
          </a:xfrm>
          <a:prstGeom prst="rect">
            <a:avLst/>
          </a:prstGeom>
          <a:ln>
            <a:noFill/>
          </a:ln>
          <a:effectLst>
            <a:glow rad="139700">
              <a:srgbClr val="4BACC6">
                <a:satMod val="175000"/>
                <a:alpha val="40000"/>
              </a:srgbClr>
            </a:glow>
            <a:softEdge rad="112500"/>
          </a:effectLst>
        </p:spPr>
      </p:pic>
      <p:pic>
        <p:nvPicPr>
          <p:cNvPr id="6" name="Рисунок 5" descr="E:\ФИЛЬМ ДЮП\СТАВРОПОЛЬ\DSC0099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6660" y="4109990"/>
            <a:ext cx="3197368" cy="2307445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7" name="Рисунок 6" descr="E:\ФИЛЬМ ДЮП\СТАВРОПОЛЬ\DSC0102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8730" y="3992182"/>
            <a:ext cx="3017904" cy="2543062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89340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Тренировки на базе пожарной части</a:t>
            </a:r>
            <a:endParaRPr lang="ru-RU" dirty="0"/>
          </a:p>
        </p:txBody>
      </p:sp>
      <p:pic>
        <p:nvPicPr>
          <p:cNvPr id="8" name="Рисунок 7" descr="E:\ФИЛЬМ ДЮП\СТАВРОПОЛЬ\DSC010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0856" y="1737711"/>
            <a:ext cx="3436883" cy="2722179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9" name="Рисунок 8" descr="E:\ФИЛЬМ ДЮП\тренировка\Фото0584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1758" y="3594538"/>
            <a:ext cx="3457904" cy="3371503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10" name="Рисунок 9" descr="E:\ФИЛЬМ ДЮП\тренировка\Фото058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008" y="1930400"/>
            <a:ext cx="3624944" cy="2701158"/>
          </a:xfrm>
          <a:prstGeom prst="rect">
            <a:avLst/>
          </a:prstGeom>
          <a:ln>
            <a:noFill/>
          </a:ln>
          <a:effectLst>
            <a:glow rad="228600">
              <a:srgbClr val="4F81BD">
                <a:satMod val="175000"/>
                <a:alpha val="40000"/>
              </a:srgbClr>
            </a:glo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8255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397" y="2259432"/>
            <a:ext cx="8596668" cy="1826581"/>
          </a:xfrm>
        </p:spPr>
        <p:txBody>
          <a:bodyPr>
            <a:noAutofit/>
          </a:bodyPr>
          <a:lstStyle/>
          <a:p>
            <a:r>
              <a:rPr lang="ru-RU" sz="2800" dirty="0" smtClean="0"/>
              <a:t>Никто не застрахован от несчастий:</a:t>
            </a:r>
            <a:br>
              <a:rPr lang="ru-RU" sz="2800" dirty="0" smtClean="0"/>
            </a:br>
            <a:r>
              <a:rPr lang="ru-RU" sz="2800" dirty="0" smtClean="0"/>
              <a:t>Огонь бездушен, с человеком крут.</a:t>
            </a:r>
            <a:br>
              <a:rPr lang="ru-RU" sz="2800" dirty="0" smtClean="0"/>
            </a:br>
            <a:r>
              <a:rPr lang="ru-RU" sz="2800" dirty="0" smtClean="0"/>
              <a:t>Не зря, не зря бойцы пожарной части</a:t>
            </a:r>
            <a:br>
              <a:rPr lang="ru-RU" sz="2800" dirty="0" smtClean="0"/>
            </a:br>
            <a:r>
              <a:rPr lang="ru-RU" sz="2800" dirty="0" smtClean="0"/>
              <a:t>Нелегкой службе верность берегут.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86561" y="5318234"/>
            <a:ext cx="5490223" cy="65862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СПАСИБО ЗА ВНИМАНИЕ!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088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2455" y="2120739"/>
            <a:ext cx="10762593" cy="4233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900" dirty="0" smtClean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причин пожаров показывает, что возникают они в большинстве случаев из-за незнания правил пожарной безопасности или халатности, а также по причине  детской шалости. Опасность возникновения пожаров и тяжесть их последствий объясняется, прежде всего, увеличением </a:t>
            </a:r>
            <a:r>
              <a:rPr lang="ru-RU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пожароопасности</a:t>
            </a: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 окружающего мира, обусловленной появлением сотен тысяч новых веществ и материалов, созданных искусственно, с помощью достижения химии и физики. Открытый, понятный в своей опасности огонь, все больше прячется в электрические провода, спирали, в керамику газовых горелок, в микроволновые печи и лазерные лучи. </a:t>
            </a:r>
            <a:endParaRPr lang="ru-RU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a typeface="Times New Roman" panose="02020603050405020304" pitchFamily="18" charset="0"/>
                <a:cs typeface="Times New Roman" panose="02020603050405020304" pitchFamily="18" charset="0"/>
              </a:rPr>
              <a:t>Именно поэтому важно изучать правила пожарной безопасности в дополнительном образовании, так как приобретенные знания, навыки пользования первичными средствами пожаротушения, внимательное отношение к вопросам соблюдения противопожарных норм и правил, дети пронесут через всю жизнь, что поможет исключить пожары, возникновение которых связано с незнанием этих правил. </a:t>
            </a:r>
            <a:endParaRPr lang="ru-RU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959" y="9525"/>
            <a:ext cx="2200275" cy="20859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8919" y="-28575"/>
            <a:ext cx="2228850" cy="21240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2454" y="0"/>
            <a:ext cx="2238375" cy="20859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514" y="19050"/>
            <a:ext cx="2200275" cy="20764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2574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6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9265452" cy="1187669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Дружина юных пожарных «Огоньки» создана  в 2022 году  на базе МКОУ СОШ №19 пос.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Нижнезольского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. Руководитель – педагог дополнительного образования МБУ ДО ЦДО  </a:t>
            </a:r>
            <a:r>
              <a:rPr lang="ru-RU" sz="2000" dirty="0" err="1" smtClean="0">
                <a:solidFill>
                  <a:schemeClr val="accent2">
                    <a:lumMod val="50000"/>
                  </a:schemeClr>
                </a:solidFill>
              </a:rPr>
              <a:t>Безгин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</a:rPr>
              <a:t> Сергей Васильевич 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0732" y="2039007"/>
            <a:ext cx="10149590" cy="4818993"/>
          </a:xfrm>
        </p:spPr>
        <p:txBody>
          <a:bodyPr>
            <a:noAutofit/>
          </a:bodyPr>
          <a:lstStyle/>
          <a:p>
            <a:pPr marL="0" indent="0">
              <a:lnSpc>
                <a:spcPts val="900"/>
              </a:lnSpc>
              <a:spcBef>
                <a:spcPts val="0"/>
              </a:spcBef>
              <a:buNone/>
            </a:pPr>
            <a:r>
              <a:rPr lang="ru-RU" dirty="0" smtClean="0"/>
              <a:t>Состав ДЮП «Огоньки»:</a:t>
            </a:r>
            <a:endParaRPr lang="ru-RU" dirty="0"/>
          </a:p>
          <a:p>
            <a:pPr marL="0" indent="0">
              <a:lnSpc>
                <a:spcPts val="900"/>
              </a:lnSpc>
              <a:spcBef>
                <a:spcPts val="0"/>
              </a:spcBef>
              <a:buNone/>
            </a:pPr>
            <a:r>
              <a:rPr lang="ru-RU" dirty="0"/>
              <a:t> </a:t>
            </a:r>
            <a:r>
              <a:rPr lang="ru-RU" sz="1050" dirty="0"/>
              <a:t> </a:t>
            </a:r>
            <a:endParaRPr lang="ru-RU" dirty="0" smtClean="0"/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err="1" smtClean="0"/>
              <a:t>Адаев</a:t>
            </a:r>
            <a:r>
              <a:rPr lang="ru-RU" dirty="0" smtClean="0"/>
              <a:t> Александр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smtClean="0"/>
              <a:t>Алиев </a:t>
            </a:r>
            <a:r>
              <a:rPr lang="ru-RU" dirty="0" err="1"/>
              <a:t>Ренад</a:t>
            </a:r>
            <a:endParaRPr lang="ru-RU" dirty="0"/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err="1"/>
              <a:t>Бардашевич</a:t>
            </a:r>
            <a:r>
              <a:rPr lang="ru-RU" dirty="0"/>
              <a:t> Макар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Бардина Мария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Гусейнов </a:t>
            </a:r>
            <a:r>
              <a:rPr lang="ru-RU" dirty="0" err="1"/>
              <a:t>Радомир</a:t>
            </a:r>
            <a:endParaRPr lang="ru-RU" dirty="0"/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err="1"/>
              <a:t>Жевеляускайте</a:t>
            </a:r>
            <a:r>
              <a:rPr lang="ru-RU" dirty="0"/>
              <a:t> Альбина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Лебедев Кирилл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Саньков Алексей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Саньков Илья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err="1"/>
              <a:t>Стадник</a:t>
            </a:r>
            <a:r>
              <a:rPr lang="ru-RU" dirty="0"/>
              <a:t> Елизавета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err="1"/>
              <a:t>Стадникова</a:t>
            </a:r>
            <a:r>
              <a:rPr lang="ru-RU" dirty="0"/>
              <a:t> Арина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Суздальцев Никита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Чекалин </a:t>
            </a:r>
            <a:r>
              <a:rPr lang="ru-RU" dirty="0" smtClean="0"/>
              <a:t>Андрей</a:t>
            </a:r>
            <a:endParaRPr lang="ru-RU" dirty="0"/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/>
              <a:t>Штанин Егор</a:t>
            </a:r>
          </a:p>
          <a:p>
            <a:pPr lvl="0">
              <a:lnSpc>
                <a:spcPts val="900"/>
              </a:lnSpc>
              <a:buFont typeface="+mj-lt"/>
              <a:buAutoNum type="arabicPeriod"/>
            </a:pPr>
            <a:r>
              <a:rPr lang="ru-RU" dirty="0" err="1"/>
              <a:t>Халдояниди</a:t>
            </a:r>
            <a:r>
              <a:rPr lang="ru-RU" dirty="0"/>
              <a:t> Георгий </a:t>
            </a:r>
          </a:p>
        </p:txBody>
      </p:sp>
    </p:spTree>
    <p:extLst>
      <p:ext uri="{BB962C8B-B14F-4D97-AF65-F5344CB8AC3E}">
        <p14:creationId xmlns:p14="http://schemas.microsoft.com/office/powerpoint/2010/main" val="3318401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Эмблема ДЮП «Огоньки»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054" y="258143"/>
            <a:ext cx="3614231" cy="4636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4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372" y="1114098"/>
            <a:ext cx="7641021" cy="3762702"/>
          </a:xfrm>
        </p:spPr>
        <p:txBody>
          <a:bodyPr>
            <a:normAutofit/>
          </a:bodyPr>
          <a:lstStyle/>
          <a:p>
            <a:r>
              <a:rPr lang="ru-RU" dirty="0" smtClean="0"/>
              <a:t>Наш девиз: </a:t>
            </a:r>
            <a:br>
              <a:rPr lang="ru-RU" dirty="0" smtClean="0"/>
            </a:br>
            <a:r>
              <a:rPr lang="ru-RU" dirty="0" smtClean="0"/>
              <a:t>«Чтобы с пожаром бороться умело – знать каждому нужно пожарное дело»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099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46235" y="598177"/>
            <a:ext cx="9270123" cy="1482871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Занятия с ребятами ведутся по дополнительной общеразвивающей программе «Дружина юных пожарных»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6236" y="2572454"/>
            <a:ext cx="3992732" cy="576262"/>
          </a:xfrm>
        </p:spPr>
        <p:txBody>
          <a:bodyPr/>
          <a:lstStyle/>
          <a:p>
            <a:r>
              <a:rPr lang="ru-RU" dirty="0" smtClean="0"/>
              <a:t>Цель программы: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520212" y="2744972"/>
            <a:ext cx="6264920" cy="3997415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формирование </a:t>
            </a:r>
            <a:r>
              <a:rPr lang="ru-RU" dirty="0"/>
              <a:t>активной гражданской позиции подростков в процессе интеллектуального, духовно-нравственного и физического развития; </a:t>
            </a:r>
            <a:endParaRPr lang="ru-RU" dirty="0" smtClean="0"/>
          </a:p>
          <a:p>
            <a:pPr algn="just"/>
            <a:r>
              <a:rPr lang="ru-RU" dirty="0" smtClean="0"/>
              <a:t>патриотическое </a:t>
            </a:r>
            <a:r>
              <a:rPr lang="ru-RU" dirty="0"/>
              <a:t>воспитание подрастающего поколения; </a:t>
            </a:r>
            <a:endParaRPr lang="ru-RU" dirty="0" smtClean="0"/>
          </a:p>
          <a:p>
            <a:pPr algn="just"/>
            <a:r>
              <a:rPr lang="ru-RU" dirty="0" smtClean="0"/>
              <a:t>социальное </a:t>
            </a:r>
            <a:r>
              <a:rPr lang="ru-RU" dirty="0"/>
              <a:t>становление личности ребенка; </a:t>
            </a:r>
            <a:endParaRPr lang="ru-RU" dirty="0" smtClean="0"/>
          </a:p>
          <a:p>
            <a:pPr algn="just"/>
            <a:r>
              <a:rPr lang="ru-RU" dirty="0" smtClean="0"/>
              <a:t>формирование </a:t>
            </a:r>
            <a:r>
              <a:rPr lang="ru-RU" dirty="0"/>
              <a:t>принципов безопасности личности обучающихся, их адаптации к жизни в обществе; </a:t>
            </a:r>
            <a:endParaRPr lang="ru-RU" dirty="0" smtClean="0"/>
          </a:p>
          <a:p>
            <a:pPr algn="just"/>
            <a:r>
              <a:rPr lang="ru-RU" dirty="0" smtClean="0"/>
              <a:t>создание </a:t>
            </a:r>
            <a:r>
              <a:rPr lang="ru-RU" dirty="0"/>
              <a:t>основы для осознанного выбора профессии и дальнейшей учебы в учебных заведениях МЧС России.</a:t>
            </a:r>
          </a:p>
        </p:txBody>
      </p:sp>
    </p:spTree>
    <p:extLst>
      <p:ext uri="{BB962C8B-B14F-4D97-AF65-F5344CB8AC3E}">
        <p14:creationId xmlns:p14="http://schemas.microsoft.com/office/powerpoint/2010/main" val="102747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 txBox="1">
            <a:spLocks/>
          </p:cNvSpPr>
          <p:nvPr/>
        </p:nvSpPr>
        <p:spPr>
          <a:xfrm>
            <a:off x="3625510" y="550423"/>
            <a:ext cx="6265088" cy="685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200" dirty="0" smtClean="0">
                <a:solidFill>
                  <a:srgbClr val="FF0000"/>
                </a:solidFill>
              </a:rPr>
              <a:t>ЗАДАЧИ ПРОГРАММЫ:</a:t>
            </a:r>
            <a:endParaRPr lang="ru-RU" dirty="0"/>
          </a:p>
        </p:txBody>
      </p:sp>
      <p:sp>
        <p:nvSpPr>
          <p:cNvPr id="4" name="Объект 3"/>
          <p:cNvSpPr txBox="1">
            <a:spLocks/>
          </p:cNvSpPr>
          <p:nvPr/>
        </p:nvSpPr>
        <p:spPr>
          <a:xfrm>
            <a:off x="315311" y="1236223"/>
            <a:ext cx="9890234" cy="54063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indent="-252000" algn="just">
              <a:lnSpc>
                <a:spcPct val="100000"/>
              </a:lnSpc>
              <a:spcBef>
                <a:spcPts val="0"/>
              </a:spcBef>
            </a:pPr>
            <a:r>
              <a:rPr lang="ru-RU" u="sng" dirty="0" smtClean="0"/>
              <a:t>Воспитательные: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воспитание у подрастающего поколения высокого чувства патриотизма, гражданской ответственности, общественного долга, любви к профессии пожарного;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воспитание самодисциплины, силы воли, мужества, стойкости, стремления к преодолению трудностей;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воспитание чувства товарищества, взаимопомощи и поддержки.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</a:pPr>
            <a:r>
              <a:rPr lang="ru-RU" u="sng" dirty="0" smtClean="0"/>
              <a:t>Образовательные: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дать учащимся основы знаний, помогающие выжить в чрезвычайных ситуациях;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дальнейшее развитие знаний в области истории Отечества и нашего края, физической культуры и спорта, медицины;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научить основам строевой подготовки;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приобретение знаний, умений и навыков работы с первичными средствами пожаротушения.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</a:pPr>
            <a:r>
              <a:rPr lang="ru-RU" u="sng" dirty="0" smtClean="0"/>
              <a:t>Развивающие: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развитие детского технического творчества;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развитие инициативы и эрудиции детей в процессе проведения тематических викторин, конкурсов, соревнований, смотров;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  <a:buFontTx/>
              <a:buChar char="-"/>
            </a:pPr>
            <a:r>
              <a:rPr lang="ru-RU" dirty="0" smtClean="0"/>
              <a:t>развивать познавательный интерес учащихся в процессе организации встреч с работниками пожарной охраны.</a:t>
            </a:r>
          </a:p>
          <a:p>
            <a:pPr indent="-252000" algn="just">
              <a:lnSpc>
                <a:spcPct val="100000"/>
              </a:lnSpc>
              <a:spcBef>
                <a:spcPts val="0"/>
              </a:spcBef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545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Темы занятий первого года обучения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0368453"/>
              </p:ext>
            </p:extLst>
          </p:nvPr>
        </p:nvGraphicFramePr>
        <p:xfrm>
          <a:off x="1061545" y="1313792"/>
          <a:ext cx="7062952" cy="5150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62952">
                  <a:extLst>
                    <a:ext uri="{9D8B030D-6E8A-4147-A177-3AD203B41FA5}">
                      <a16:colId xmlns:a16="http://schemas.microsoft.com/office/drawing/2014/main" val="827809018"/>
                    </a:ext>
                  </a:extLst>
                </a:gridCol>
              </a:tblGrid>
              <a:tr h="287032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5235177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1. Тайны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огня. Огонь – друг, огонь – враг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8229724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2. Становление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пожарного дела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31795668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3. С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огнем не шути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4908972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4. Единая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служба спасения 01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3867211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5. Противопожарная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безопасность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0015438"/>
                  </a:ext>
                </a:extLst>
              </a:tr>
              <a:tr h="537841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6. Первичные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средства тушения пожаров. Пожарные автомобили </a:t>
                      </a:r>
                      <a:endParaRPr lang="ru-RU" sz="16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     и противопожарное оборудование</a:t>
                      </a: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4854873"/>
                  </a:ext>
                </a:extLst>
              </a:tr>
              <a:tr h="265207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7. Чтобы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ёлка принесла только радость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5913284"/>
                  </a:ext>
                </a:extLst>
              </a:tr>
              <a:tr h="265207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8. Творчество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на противопожарную тематику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67234519"/>
                  </a:ext>
                </a:extLst>
              </a:tr>
              <a:tr h="265207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00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9. Действия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при пожаре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5863184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10. Что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делать, если загорелась одежда. Действия при ожоге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66464979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11. Дым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над лесом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80909497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12. Главное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– самообладание. Практические занятия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4752180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13. Практика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по ПМП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1960770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14. Профессиональная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подготовка пожарных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44968868"/>
                  </a:ext>
                </a:extLst>
              </a:tr>
              <a:tr h="285444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15. Пожарно-спасательный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спорт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304405"/>
                  </a:ext>
                </a:extLst>
              </a:tr>
              <a:tr h="389697">
                <a:tc>
                  <a:txBody>
                    <a:bodyPr/>
                    <a:lstStyle/>
                    <a:p>
                      <a:pPr marL="90170" indent="0" algn="l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  <a:effectLst/>
                        </a:rPr>
                        <a:t>16. Экскурсия </a:t>
                      </a: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</a:rPr>
                        <a:t>в пожарную часть </a:t>
                      </a:r>
                      <a:r>
                        <a:rPr lang="ru-RU" sz="1600" b="0" dirty="0" err="1">
                          <a:solidFill>
                            <a:schemeClr val="tx1"/>
                          </a:solidFill>
                          <a:effectLst/>
                        </a:rPr>
                        <a:t>г.Георгиевска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07894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69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Темы занятий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второго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года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1. Вводное </a:t>
            </a:r>
            <a:r>
              <a:rPr lang="ru-RU" sz="1600" dirty="0">
                <a:solidFill>
                  <a:schemeClr val="tx1"/>
                </a:solidFill>
              </a:rPr>
              <a:t>занятие. Инструктаж по ТБ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2. Пожарная </a:t>
            </a:r>
            <a:r>
              <a:rPr lang="ru-RU" sz="1600" dirty="0">
                <a:solidFill>
                  <a:schemeClr val="tx1"/>
                </a:solidFill>
              </a:rPr>
              <a:t>охрана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3. Небрежное </a:t>
            </a:r>
            <a:r>
              <a:rPr lang="ru-RU" sz="1600" dirty="0">
                <a:solidFill>
                  <a:schemeClr val="tx1"/>
                </a:solidFill>
              </a:rPr>
              <a:t>обращение с огнем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4. Противопожарный </a:t>
            </a:r>
            <a:r>
              <a:rPr lang="ru-RU" sz="1600" dirty="0">
                <a:solidFill>
                  <a:schemeClr val="tx1"/>
                </a:solidFill>
              </a:rPr>
              <a:t>режим в жилом доме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5. От </a:t>
            </a:r>
            <a:r>
              <a:rPr lang="ru-RU" sz="1600" dirty="0">
                <a:solidFill>
                  <a:schemeClr val="tx1"/>
                </a:solidFill>
              </a:rPr>
              <a:t>чего происходят пожары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6. Сигарета </a:t>
            </a:r>
            <a:r>
              <a:rPr lang="ru-RU" sz="1600" dirty="0">
                <a:solidFill>
                  <a:schemeClr val="tx1"/>
                </a:solidFill>
              </a:rPr>
              <a:t>- яд и пожар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7. Пожарная </a:t>
            </a:r>
            <a:r>
              <a:rPr lang="ru-RU" sz="1600" dirty="0">
                <a:solidFill>
                  <a:schemeClr val="tx1"/>
                </a:solidFill>
              </a:rPr>
              <a:t>безопасность. Общие понятия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8. Люди </a:t>
            </a:r>
            <a:r>
              <a:rPr lang="ru-RU" sz="1600" dirty="0">
                <a:solidFill>
                  <a:schemeClr val="tx1"/>
                </a:solidFill>
              </a:rPr>
              <a:t>огненной профессии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9. Знаки </a:t>
            </a:r>
            <a:r>
              <a:rPr lang="ru-RU" sz="1600" dirty="0">
                <a:solidFill>
                  <a:schemeClr val="tx1"/>
                </a:solidFill>
              </a:rPr>
              <a:t>пожарной безопасности 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10. Летний </a:t>
            </a:r>
            <a:r>
              <a:rPr lang="ru-RU" sz="1600" dirty="0">
                <a:solidFill>
                  <a:schemeClr val="tx1"/>
                </a:solidFill>
              </a:rPr>
              <a:t>пожароопасный сезон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11. Средства </a:t>
            </a:r>
            <a:r>
              <a:rPr lang="ru-RU" sz="1600" dirty="0">
                <a:solidFill>
                  <a:schemeClr val="tx1"/>
                </a:solidFill>
              </a:rPr>
              <a:t>пожаротушения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12. Охрана </a:t>
            </a:r>
            <a:r>
              <a:rPr lang="ru-RU" sz="1600" dirty="0">
                <a:solidFill>
                  <a:schemeClr val="tx1"/>
                </a:solidFill>
              </a:rPr>
              <a:t>природы от пожаров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13. Главное </a:t>
            </a:r>
            <a:r>
              <a:rPr lang="ru-RU" sz="1600" dirty="0">
                <a:solidFill>
                  <a:schemeClr val="tx1"/>
                </a:solidFill>
              </a:rPr>
              <a:t>– самообладание. Практические занятия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</a:rPr>
              <a:t>14. Посещение </a:t>
            </a:r>
            <a:r>
              <a:rPr lang="ru-RU" sz="1600" dirty="0">
                <a:solidFill>
                  <a:schemeClr val="tx1"/>
                </a:solidFill>
              </a:rPr>
              <a:t>пожарной части</a:t>
            </a:r>
            <a:br>
              <a:rPr lang="ru-RU" sz="1600" dirty="0">
                <a:solidFill>
                  <a:schemeClr val="tx1"/>
                </a:solidFill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76684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719</TotalTime>
  <Words>583</Words>
  <Application>Microsoft Office PowerPoint</Application>
  <PresentationFormat>Широкоэкранный</PresentationFormat>
  <Paragraphs>79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Презентация работы по программе «Дружина юных пожарных» ДЮП «Огоньки» </vt:lpstr>
      <vt:lpstr>Презентация PowerPoint</vt:lpstr>
      <vt:lpstr>Дружина юных пожарных «Огоньки» создана  в 2022 году  на базе МКОУ СОШ №19 пос. Нижнезольского. Руководитель – педагог дополнительного образования МБУ ДО ЦДО  Безгин Сергей Васильевич </vt:lpstr>
      <vt:lpstr>Эмблема ДЮП «Огоньки»</vt:lpstr>
      <vt:lpstr>Наш девиз:  «Чтобы с пожаром бороться умело – знать каждому нужно пожарное дело»</vt:lpstr>
      <vt:lpstr>Занятия с ребятами ведутся по дополнительной общеразвивающей программе «Дружина юных пожарных»</vt:lpstr>
      <vt:lpstr>Презентация PowerPoint</vt:lpstr>
      <vt:lpstr>Темы занятий первого года обучения</vt:lpstr>
      <vt:lpstr>Темы занятий второго года обучения</vt:lpstr>
      <vt:lpstr>Занятия с сотрудниками аварийно-спасательной группы г. Георгиевска</vt:lpstr>
      <vt:lpstr>Практические занятия при изучении первой медицинской помощи</vt:lpstr>
      <vt:lpstr>Спортивные игры</vt:lpstr>
      <vt:lpstr>Тренировки на базе пожарной части</vt:lpstr>
      <vt:lpstr>Тренировки на базе пожарной части</vt:lpstr>
      <vt:lpstr>Никто не застрахован от несчастий: Огонь бездушен, с человеком крут. Не зря, не зря бойцы пожарной части Нелегкой службе верность берегут.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ДЮП «Огоньки»</dc:title>
  <dc:creator>пк</dc:creator>
  <cp:lastModifiedBy>пк</cp:lastModifiedBy>
  <cp:revision>22</cp:revision>
  <dcterms:created xsi:type="dcterms:W3CDTF">2023-03-09T06:45:48Z</dcterms:created>
  <dcterms:modified xsi:type="dcterms:W3CDTF">2024-01-18T10:08:20Z</dcterms:modified>
</cp:coreProperties>
</file>