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257" r:id="rId4"/>
    <p:sldId id="262" r:id="rId5"/>
    <p:sldId id="263" r:id="rId6"/>
    <p:sldId id="259" r:id="rId7"/>
    <p:sldId id="258" r:id="rId8"/>
    <p:sldId id="265" r:id="rId9"/>
    <p:sldId id="261" r:id="rId10"/>
    <p:sldId id="264" r:id="rId11"/>
    <p:sldId id="277" r:id="rId12"/>
    <p:sldId id="275" r:id="rId13"/>
    <p:sldId id="274" r:id="rId14"/>
    <p:sldId id="273" r:id="rId15"/>
    <p:sldId id="272" r:id="rId16"/>
    <p:sldId id="279" r:id="rId17"/>
    <p:sldId id="269" r:id="rId18"/>
    <p:sldId id="260"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4660"/>
  </p:normalViewPr>
  <p:slideViewPr>
    <p:cSldViewPr>
      <p:cViewPr varScale="1">
        <p:scale>
          <a:sx n="82" d="100"/>
          <a:sy n="82" d="100"/>
        </p:scale>
        <p:origin x="1483"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60920F-1BE8-4D09-83AE-87990067AA7D}" type="doc">
      <dgm:prSet loTypeId="urn:microsoft.com/office/officeart/2005/8/layout/cycle4" loCatId="matrix" qsTypeId="urn:microsoft.com/office/officeart/2005/8/quickstyle/simple1" qsCatId="simple" csTypeId="urn:microsoft.com/office/officeart/2005/8/colors/colorful3" csCatId="colorful" phldr="1"/>
      <dgm:spPr/>
      <dgm:t>
        <a:bodyPr/>
        <a:lstStyle/>
        <a:p>
          <a:endParaRPr lang="ru-RU"/>
        </a:p>
      </dgm:t>
    </dgm:pt>
    <dgm:pt modelId="{4E17DAA8-8F82-4CA8-9872-E54DCA7C66B1}" type="pres">
      <dgm:prSet presAssocID="{A660920F-1BE8-4D09-83AE-87990067AA7D}" presName="cycleMatrixDiagram" presStyleCnt="0">
        <dgm:presLayoutVars>
          <dgm:chMax val="1"/>
          <dgm:dir/>
          <dgm:animLvl val="lvl"/>
          <dgm:resizeHandles val="exact"/>
        </dgm:presLayoutVars>
      </dgm:prSet>
      <dgm:spPr/>
    </dgm:pt>
  </dgm:ptLst>
  <dgm:cxnLst>
    <dgm:cxn modelId="{33873915-89A5-47A4-8DAE-38234D325A6D}" type="presOf" srcId="{A660920F-1BE8-4D09-83AE-87990067AA7D}" destId="{4E17DAA8-8F82-4CA8-9872-E54DCA7C66B1}" srcOrd="0"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A08EBE-535E-4E8D-A7AB-129718116F13}" type="doc">
      <dgm:prSet loTypeId="urn:microsoft.com/office/officeart/2005/8/layout/cycle8" loCatId="cycle" qsTypeId="urn:microsoft.com/office/officeart/2005/8/quickstyle/simple4" qsCatId="simple" csTypeId="urn:microsoft.com/office/officeart/2005/8/colors/colorful1" csCatId="colorful" phldr="1"/>
      <dgm:spPr/>
    </dgm:pt>
    <dgm:pt modelId="{DD1A9BFE-C9FC-4A23-AFDF-4F110E946D6E}">
      <dgm:prSet phldrT="[Текст]" custT="1"/>
      <dgm:spPr/>
      <dgm:t>
        <a:bodyPr/>
        <a:lstStyle/>
        <a:p>
          <a:r>
            <a:rPr lang="ru-RU" sz="2000" dirty="0">
              <a:latin typeface="Times New Roman" pitchFamily="18" charset="0"/>
              <a:cs typeface="Times New Roman" pitchFamily="18" charset="0"/>
            </a:rPr>
            <a:t>Создаем</a:t>
          </a:r>
        </a:p>
      </dgm:t>
    </dgm:pt>
    <dgm:pt modelId="{008F1EE5-C8E0-46A2-912E-3A8C99FB4B10}" type="parTrans" cxnId="{146A5AF3-16E1-40BC-9535-33A0EDBADA0F}">
      <dgm:prSet/>
      <dgm:spPr/>
      <dgm:t>
        <a:bodyPr/>
        <a:lstStyle/>
        <a:p>
          <a:endParaRPr lang="ru-RU"/>
        </a:p>
      </dgm:t>
    </dgm:pt>
    <dgm:pt modelId="{03B655E7-83BF-453A-B760-5FB7F1A38662}" type="sibTrans" cxnId="{146A5AF3-16E1-40BC-9535-33A0EDBADA0F}">
      <dgm:prSet/>
      <dgm:spPr/>
      <dgm:t>
        <a:bodyPr/>
        <a:lstStyle/>
        <a:p>
          <a:endParaRPr lang="ru-RU"/>
        </a:p>
      </dgm:t>
    </dgm:pt>
    <dgm:pt modelId="{3D6B4C5A-E567-4259-B674-450396D0E6A6}">
      <dgm:prSet phldrT="[Текст]" custT="1"/>
      <dgm:spPr/>
      <dgm:t>
        <a:bodyPr/>
        <a:lstStyle/>
        <a:p>
          <a:r>
            <a:rPr lang="ru-RU" sz="2000" dirty="0">
              <a:latin typeface="Times New Roman" pitchFamily="18" charset="0"/>
              <a:cs typeface="Times New Roman" pitchFamily="18" charset="0"/>
            </a:rPr>
            <a:t>Книга</a:t>
          </a:r>
        </a:p>
      </dgm:t>
    </dgm:pt>
    <dgm:pt modelId="{2EA97B17-A5A0-4D96-BA23-B9BF38C3A1B2}" type="parTrans" cxnId="{8C610AE7-EB1E-4744-A381-CCC430C75346}">
      <dgm:prSet/>
      <dgm:spPr/>
      <dgm:t>
        <a:bodyPr/>
        <a:lstStyle/>
        <a:p>
          <a:endParaRPr lang="ru-RU"/>
        </a:p>
      </dgm:t>
    </dgm:pt>
    <dgm:pt modelId="{45A74F50-1CFB-4E62-9B04-FEFDD2F1D4F7}" type="sibTrans" cxnId="{8C610AE7-EB1E-4744-A381-CCC430C75346}">
      <dgm:prSet/>
      <dgm:spPr/>
      <dgm:t>
        <a:bodyPr/>
        <a:lstStyle/>
        <a:p>
          <a:endParaRPr lang="ru-RU"/>
        </a:p>
      </dgm:t>
    </dgm:pt>
    <dgm:pt modelId="{4D26C0AD-72F5-47B3-B271-26AACEC126F7}">
      <dgm:prSet phldrT="[Текст]" custT="1"/>
      <dgm:spPr/>
      <dgm:t>
        <a:bodyPr/>
        <a:lstStyle/>
        <a:p>
          <a:r>
            <a:rPr lang="ru-RU" sz="2000" dirty="0">
              <a:latin typeface="Times New Roman" pitchFamily="18" charset="0"/>
              <a:cs typeface="Times New Roman" pitchFamily="18" charset="0"/>
            </a:rPr>
            <a:t>Читаем</a:t>
          </a:r>
        </a:p>
      </dgm:t>
    </dgm:pt>
    <dgm:pt modelId="{F89E6522-3A47-47FC-902F-922FD6398609}" type="parTrans" cxnId="{4BDB1A24-2D15-48F1-8FA6-82C45F7774E8}">
      <dgm:prSet/>
      <dgm:spPr/>
      <dgm:t>
        <a:bodyPr/>
        <a:lstStyle/>
        <a:p>
          <a:endParaRPr lang="ru-RU"/>
        </a:p>
      </dgm:t>
    </dgm:pt>
    <dgm:pt modelId="{CCF7719E-ABB2-4E6D-8083-3AAD55FDF430}" type="sibTrans" cxnId="{4BDB1A24-2D15-48F1-8FA6-82C45F7774E8}">
      <dgm:prSet/>
      <dgm:spPr/>
      <dgm:t>
        <a:bodyPr/>
        <a:lstStyle/>
        <a:p>
          <a:endParaRPr lang="ru-RU"/>
        </a:p>
      </dgm:t>
    </dgm:pt>
    <dgm:pt modelId="{E904EEF4-2C5F-44D4-B40D-F9CA007D3510}">
      <dgm:prSet phldrT="[Текст]" custT="1"/>
      <dgm:spPr/>
      <dgm:t>
        <a:bodyPr/>
        <a:lstStyle/>
        <a:p>
          <a:r>
            <a:rPr lang="ru-RU" sz="2000" dirty="0">
              <a:latin typeface="Times New Roman" pitchFamily="18" charset="0"/>
              <a:cs typeface="Times New Roman" pitchFamily="18" charset="0"/>
            </a:rPr>
            <a:t>Играем</a:t>
          </a:r>
        </a:p>
      </dgm:t>
    </dgm:pt>
    <dgm:pt modelId="{C429EFBF-2504-422B-A06B-C814A2019762}" type="parTrans" cxnId="{402EEDC4-8801-42A7-A188-E57134987D93}">
      <dgm:prSet/>
      <dgm:spPr/>
      <dgm:t>
        <a:bodyPr/>
        <a:lstStyle/>
        <a:p>
          <a:endParaRPr lang="ru-RU"/>
        </a:p>
      </dgm:t>
    </dgm:pt>
    <dgm:pt modelId="{01B07703-34D4-4C1E-A8B6-484B5A84552C}" type="sibTrans" cxnId="{402EEDC4-8801-42A7-A188-E57134987D93}">
      <dgm:prSet/>
      <dgm:spPr/>
      <dgm:t>
        <a:bodyPr/>
        <a:lstStyle/>
        <a:p>
          <a:endParaRPr lang="ru-RU"/>
        </a:p>
      </dgm:t>
    </dgm:pt>
    <dgm:pt modelId="{A1F2E810-7B0F-4272-8625-D0B27EB28715}">
      <dgm:prSet phldrT="[Текст]" custT="1"/>
      <dgm:spPr/>
      <dgm:t>
        <a:bodyPr/>
        <a:lstStyle/>
        <a:p>
          <a:r>
            <a:rPr lang="ru-RU" sz="2000" dirty="0">
              <a:latin typeface="Times New Roman" pitchFamily="18" charset="0"/>
              <a:cs typeface="Times New Roman" pitchFamily="18" charset="0"/>
            </a:rPr>
            <a:t>Рассказываем</a:t>
          </a:r>
        </a:p>
      </dgm:t>
    </dgm:pt>
    <dgm:pt modelId="{64BDC249-ACE0-4BCF-B532-631341F892E4}" type="parTrans" cxnId="{D6F823E6-4AA7-414B-A16D-5DCB1A675E76}">
      <dgm:prSet/>
      <dgm:spPr/>
      <dgm:t>
        <a:bodyPr/>
        <a:lstStyle/>
        <a:p>
          <a:endParaRPr lang="ru-RU"/>
        </a:p>
      </dgm:t>
    </dgm:pt>
    <dgm:pt modelId="{C21CD526-8CDB-415B-B691-C159034B83AA}" type="sibTrans" cxnId="{D6F823E6-4AA7-414B-A16D-5DCB1A675E76}">
      <dgm:prSet/>
      <dgm:spPr/>
      <dgm:t>
        <a:bodyPr/>
        <a:lstStyle/>
        <a:p>
          <a:endParaRPr lang="ru-RU"/>
        </a:p>
      </dgm:t>
    </dgm:pt>
    <dgm:pt modelId="{0DB23204-2331-4006-A574-14EE8EE79923}" type="pres">
      <dgm:prSet presAssocID="{65A08EBE-535E-4E8D-A7AB-129718116F13}" presName="compositeShape" presStyleCnt="0">
        <dgm:presLayoutVars>
          <dgm:chMax val="7"/>
          <dgm:dir/>
          <dgm:resizeHandles val="exact"/>
        </dgm:presLayoutVars>
      </dgm:prSet>
      <dgm:spPr/>
    </dgm:pt>
    <dgm:pt modelId="{E0B5F1D5-C228-4C90-9C5E-5BCE67ADBFAC}" type="pres">
      <dgm:prSet presAssocID="{65A08EBE-535E-4E8D-A7AB-129718116F13}" presName="wedge1" presStyleLbl="node1" presStyleIdx="0" presStyleCnt="5"/>
      <dgm:spPr/>
    </dgm:pt>
    <dgm:pt modelId="{AA982FD9-1D5F-43BD-8C47-898BB0ED0796}" type="pres">
      <dgm:prSet presAssocID="{65A08EBE-535E-4E8D-A7AB-129718116F13}" presName="dummy1a" presStyleCnt="0"/>
      <dgm:spPr/>
    </dgm:pt>
    <dgm:pt modelId="{88D8931C-DFBB-4C9B-95FF-59D7F5DF3CCB}" type="pres">
      <dgm:prSet presAssocID="{65A08EBE-535E-4E8D-A7AB-129718116F13}" presName="dummy1b" presStyleCnt="0"/>
      <dgm:spPr/>
    </dgm:pt>
    <dgm:pt modelId="{91A27DD9-EDCC-4DEE-9221-A370416E9ED8}" type="pres">
      <dgm:prSet presAssocID="{65A08EBE-535E-4E8D-A7AB-129718116F13}" presName="wedge1Tx" presStyleLbl="node1" presStyleIdx="0" presStyleCnt="5">
        <dgm:presLayoutVars>
          <dgm:chMax val="0"/>
          <dgm:chPref val="0"/>
          <dgm:bulletEnabled val="1"/>
        </dgm:presLayoutVars>
      </dgm:prSet>
      <dgm:spPr/>
    </dgm:pt>
    <dgm:pt modelId="{AEB28657-A1AA-4EEC-817C-C4A852E6D084}" type="pres">
      <dgm:prSet presAssocID="{65A08EBE-535E-4E8D-A7AB-129718116F13}" presName="wedge2" presStyleLbl="node1" presStyleIdx="1" presStyleCnt="5"/>
      <dgm:spPr/>
    </dgm:pt>
    <dgm:pt modelId="{24AE8E71-F913-46F3-8816-6D9F94854712}" type="pres">
      <dgm:prSet presAssocID="{65A08EBE-535E-4E8D-A7AB-129718116F13}" presName="dummy2a" presStyleCnt="0"/>
      <dgm:spPr/>
    </dgm:pt>
    <dgm:pt modelId="{95AC0F09-B914-4398-9E7F-7765738FF8BF}" type="pres">
      <dgm:prSet presAssocID="{65A08EBE-535E-4E8D-A7AB-129718116F13}" presName="dummy2b" presStyleCnt="0"/>
      <dgm:spPr/>
    </dgm:pt>
    <dgm:pt modelId="{CFB72051-9DEB-48AC-BB7D-B2679450A57B}" type="pres">
      <dgm:prSet presAssocID="{65A08EBE-535E-4E8D-A7AB-129718116F13}" presName="wedge2Tx" presStyleLbl="node1" presStyleIdx="1" presStyleCnt="5">
        <dgm:presLayoutVars>
          <dgm:chMax val="0"/>
          <dgm:chPref val="0"/>
          <dgm:bulletEnabled val="1"/>
        </dgm:presLayoutVars>
      </dgm:prSet>
      <dgm:spPr/>
    </dgm:pt>
    <dgm:pt modelId="{83AADA3D-DAD2-40CC-B431-6926E829A301}" type="pres">
      <dgm:prSet presAssocID="{65A08EBE-535E-4E8D-A7AB-129718116F13}" presName="wedge3" presStyleLbl="node1" presStyleIdx="2" presStyleCnt="5"/>
      <dgm:spPr/>
    </dgm:pt>
    <dgm:pt modelId="{3E78DF89-0830-4AB9-9CC2-448D2453BA64}" type="pres">
      <dgm:prSet presAssocID="{65A08EBE-535E-4E8D-A7AB-129718116F13}" presName="dummy3a" presStyleCnt="0"/>
      <dgm:spPr/>
    </dgm:pt>
    <dgm:pt modelId="{54716F6A-495C-4A1F-93C2-67E004C255AA}" type="pres">
      <dgm:prSet presAssocID="{65A08EBE-535E-4E8D-A7AB-129718116F13}" presName="dummy3b" presStyleCnt="0"/>
      <dgm:spPr/>
    </dgm:pt>
    <dgm:pt modelId="{4B548911-CE9E-464A-B18B-941BB62BE776}" type="pres">
      <dgm:prSet presAssocID="{65A08EBE-535E-4E8D-A7AB-129718116F13}" presName="wedge3Tx" presStyleLbl="node1" presStyleIdx="2" presStyleCnt="5">
        <dgm:presLayoutVars>
          <dgm:chMax val="0"/>
          <dgm:chPref val="0"/>
          <dgm:bulletEnabled val="1"/>
        </dgm:presLayoutVars>
      </dgm:prSet>
      <dgm:spPr/>
    </dgm:pt>
    <dgm:pt modelId="{BE276487-5AF5-4C31-85DC-093DF7A00AF7}" type="pres">
      <dgm:prSet presAssocID="{65A08EBE-535E-4E8D-A7AB-129718116F13}" presName="wedge4" presStyleLbl="node1" presStyleIdx="3" presStyleCnt="5"/>
      <dgm:spPr/>
    </dgm:pt>
    <dgm:pt modelId="{E2BA447B-340A-49D3-A209-DCD2C2B59E7F}" type="pres">
      <dgm:prSet presAssocID="{65A08EBE-535E-4E8D-A7AB-129718116F13}" presName="dummy4a" presStyleCnt="0"/>
      <dgm:spPr/>
    </dgm:pt>
    <dgm:pt modelId="{4EC70322-CE57-4583-B977-E0AAE0E80118}" type="pres">
      <dgm:prSet presAssocID="{65A08EBE-535E-4E8D-A7AB-129718116F13}" presName="dummy4b" presStyleCnt="0"/>
      <dgm:spPr/>
    </dgm:pt>
    <dgm:pt modelId="{8A6DD33F-C59F-47DA-8435-8AF7B8612FCF}" type="pres">
      <dgm:prSet presAssocID="{65A08EBE-535E-4E8D-A7AB-129718116F13}" presName="wedge4Tx" presStyleLbl="node1" presStyleIdx="3" presStyleCnt="5">
        <dgm:presLayoutVars>
          <dgm:chMax val="0"/>
          <dgm:chPref val="0"/>
          <dgm:bulletEnabled val="1"/>
        </dgm:presLayoutVars>
      </dgm:prSet>
      <dgm:spPr/>
    </dgm:pt>
    <dgm:pt modelId="{35E4A76A-C694-4B30-93E1-534FF1BD5224}" type="pres">
      <dgm:prSet presAssocID="{65A08EBE-535E-4E8D-A7AB-129718116F13}" presName="wedge5" presStyleLbl="node1" presStyleIdx="4" presStyleCnt="5"/>
      <dgm:spPr/>
    </dgm:pt>
    <dgm:pt modelId="{15F6A337-7342-44C1-A296-62457653DBEA}" type="pres">
      <dgm:prSet presAssocID="{65A08EBE-535E-4E8D-A7AB-129718116F13}" presName="dummy5a" presStyleCnt="0"/>
      <dgm:spPr/>
    </dgm:pt>
    <dgm:pt modelId="{9B7C9BDA-E259-4B35-BF27-9A28CDC068B8}" type="pres">
      <dgm:prSet presAssocID="{65A08EBE-535E-4E8D-A7AB-129718116F13}" presName="dummy5b" presStyleCnt="0"/>
      <dgm:spPr/>
    </dgm:pt>
    <dgm:pt modelId="{7459B584-758B-49BE-9D6F-BC3E2BB19C01}" type="pres">
      <dgm:prSet presAssocID="{65A08EBE-535E-4E8D-A7AB-129718116F13}" presName="wedge5Tx" presStyleLbl="node1" presStyleIdx="4" presStyleCnt="5">
        <dgm:presLayoutVars>
          <dgm:chMax val="0"/>
          <dgm:chPref val="0"/>
          <dgm:bulletEnabled val="1"/>
        </dgm:presLayoutVars>
      </dgm:prSet>
      <dgm:spPr/>
    </dgm:pt>
    <dgm:pt modelId="{272DE5C0-055C-4D2D-B0FD-3AB74E4F6DD4}" type="pres">
      <dgm:prSet presAssocID="{03B655E7-83BF-453A-B760-5FB7F1A38662}" presName="arrowWedge1" presStyleLbl="fgSibTrans2D1" presStyleIdx="0" presStyleCnt="5"/>
      <dgm:spPr/>
    </dgm:pt>
    <dgm:pt modelId="{AD809342-22BF-4156-94DA-89D396B83239}" type="pres">
      <dgm:prSet presAssocID="{45A74F50-1CFB-4E62-9B04-FEFDD2F1D4F7}" presName="arrowWedge2" presStyleLbl="fgSibTrans2D1" presStyleIdx="1" presStyleCnt="5"/>
      <dgm:spPr/>
    </dgm:pt>
    <dgm:pt modelId="{1DD24CA3-BD8F-4DDF-B83C-D10902573C6E}" type="pres">
      <dgm:prSet presAssocID="{CCF7719E-ABB2-4E6D-8083-3AAD55FDF430}" presName="arrowWedge3" presStyleLbl="fgSibTrans2D1" presStyleIdx="2" presStyleCnt="5"/>
      <dgm:spPr/>
    </dgm:pt>
    <dgm:pt modelId="{015DC1A7-7CB2-46BA-A8D8-41C82D23BF21}" type="pres">
      <dgm:prSet presAssocID="{C21CD526-8CDB-415B-B691-C159034B83AA}" presName="arrowWedge4" presStyleLbl="fgSibTrans2D1" presStyleIdx="3" presStyleCnt="5"/>
      <dgm:spPr/>
    </dgm:pt>
    <dgm:pt modelId="{01CE0AC5-EA92-4B3E-AF0B-090B185134FB}" type="pres">
      <dgm:prSet presAssocID="{01B07703-34D4-4C1E-A8B6-484B5A84552C}" presName="arrowWedge5" presStyleLbl="fgSibTrans2D1" presStyleIdx="4" presStyleCnt="5"/>
      <dgm:spPr/>
    </dgm:pt>
  </dgm:ptLst>
  <dgm:cxnLst>
    <dgm:cxn modelId="{00251B0C-8998-438D-AC6D-BDAD195D8461}" type="presOf" srcId="{3D6B4C5A-E567-4259-B674-450396D0E6A6}" destId="{AEB28657-A1AA-4EEC-817C-C4A852E6D084}" srcOrd="0" destOrd="0" presId="urn:microsoft.com/office/officeart/2005/8/layout/cycle8"/>
    <dgm:cxn modelId="{13369919-C945-4A73-AB50-FE3D8BC7487A}" type="presOf" srcId="{65A08EBE-535E-4E8D-A7AB-129718116F13}" destId="{0DB23204-2331-4006-A574-14EE8EE79923}" srcOrd="0" destOrd="0" presId="urn:microsoft.com/office/officeart/2005/8/layout/cycle8"/>
    <dgm:cxn modelId="{4BDB1A24-2D15-48F1-8FA6-82C45F7774E8}" srcId="{65A08EBE-535E-4E8D-A7AB-129718116F13}" destId="{4D26C0AD-72F5-47B3-B271-26AACEC126F7}" srcOrd="2" destOrd="0" parTransId="{F89E6522-3A47-47FC-902F-922FD6398609}" sibTransId="{CCF7719E-ABB2-4E6D-8083-3AAD55FDF430}"/>
    <dgm:cxn modelId="{AF1D1D36-0C48-46FD-82F8-64BEEC16DB00}" type="presOf" srcId="{DD1A9BFE-C9FC-4A23-AFDF-4F110E946D6E}" destId="{91A27DD9-EDCC-4DEE-9221-A370416E9ED8}" srcOrd="1" destOrd="0" presId="urn:microsoft.com/office/officeart/2005/8/layout/cycle8"/>
    <dgm:cxn modelId="{5F9D865C-7A9A-4FE7-A505-FF02D42BB23F}" type="presOf" srcId="{4D26C0AD-72F5-47B3-B271-26AACEC126F7}" destId="{4B548911-CE9E-464A-B18B-941BB62BE776}" srcOrd="1" destOrd="0" presId="urn:microsoft.com/office/officeart/2005/8/layout/cycle8"/>
    <dgm:cxn modelId="{5661AF58-8628-4FB8-B888-F3DF5F619BCC}" type="presOf" srcId="{A1F2E810-7B0F-4272-8625-D0B27EB28715}" destId="{8A6DD33F-C59F-47DA-8435-8AF7B8612FCF}" srcOrd="1" destOrd="0" presId="urn:microsoft.com/office/officeart/2005/8/layout/cycle8"/>
    <dgm:cxn modelId="{7CE2E478-449D-4FA8-8E41-2B40F61A5A72}" type="presOf" srcId="{E904EEF4-2C5F-44D4-B40D-F9CA007D3510}" destId="{7459B584-758B-49BE-9D6F-BC3E2BB19C01}" srcOrd="1" destOrd="0" presId="urn:microsoft.com/office/officeart/2005/8/layout/cycle8"/>
    <dgm:cxn modelId="{226E04B7-3458-4072-8A82-C66145231315}" type="presOf" srcId="{E904EEF4-2C5F-44D4-B40D-F9CA007D3510}" destId="{35E4A76A-C694-4B30-93E1-534FF1BD5224}" srcOrd="0" destOrd="0" presId="urn:microsoft.com/office/officeart/2005/8/layout/cycle8"/>
    <dgm:cxn modelId="{A7CD93BE-E0A4-4980-B831-D827CEDC7100}" type="presOf" srcId="{A1F2E810-7B0F-4272-8625-D0B27EB28715}" destId="{BE276487-5AF5-4C31-85DC-093DF7A00AF7}" srcOrd="0" destOrd="0" presId="urn:microsoft.com/office/officeart/2005/8/layout/cycle8"/>
    <dgm:cxn modelId="{402EEDC4-8801-42A7-A188-E57134987D93}" srcId="{65A08EBE-535E-4E8D-A7AB-129718116F13}" destId="{E904EEF4-2C5F-44D4-B40D-F9CA007D3510}" srcOrd="4" destOrd="0" parTransId="{C429EFBF-2504-422B-A06B-C814A2019762}" sibTransId="{01B07703-34D4-4C1E-A8B6-484B5A84552C}"/>
    <dgm:cxn modelId="{3AAD87E1-CC4C-4A85-9059-569AEA96BB87}" type="presOf" srcId="{DD1A9BFE-C9FC-4A23-AFDF-4F110E946D6E}" destId="{E0B5F1D5-C228-4C90-9C5E-5BCE67ADBFAC}" srcOrd="0" destOrd="0" presId="urn:microsoft.com/office/officeart/2005/8/layout/cycle8"/>
    <dgm:cxn modelId="{D6F823E6-4AA7-414B-A16D-5DCB1A675E76}" srcId="{65A08EBE-535E-4E8D-A7AB-129718116F13}" destId="{A1F2E810-7B0F-4272-8625-D0B27EB28715}" srcOrd="3" destOrd="0" parTransId="{64BDC249-ACE0-4BCF-B532-631341F892E4}" sibTransId="{C21CD526-8CDB-415B-B691-C159034B83AA}"/>
    <dgm:cxn modelId="{8C610AE7-EB1E-4744-A381-CCC430C75346}" srcId="{65A08EBE-535E-4E8D-A7AB-129718116F13}" destId="{3D6B4C5A-E567-4259-B674-450396D0E6A6}" srcOrd="1" destOrd="0" parTransId="{2EA97B17-A5A0-4D96-BA23-B9BF38C3A1B2}" sibTransId="{45A74F50-1CFB-4E62-9B04-FEFDD2F1D4F7}"/>
    <dgm:cxn modelId="{F458E0E7-725D-467C-A646-FC81E14D8383}" type="presOf" srcId="{3D6B4C5A-E567-4259-B674-450396D0E6A6}" destId="{CFB72051-9DEB-48AC-BB7D-B2679450A57B}" srcOrd="1" destOrd="0" presId="urn:microsoft.com/office/officeart/2005/8/layout/cycle8"/>
    <dgm:cxn modelId="{CB4F35EB-6B32-4197-BF38-AC57EF3AADCB}" type="presOf" srcId="{4D26C0AD-72F5-47B3-B271-26AACEC126F7}" destId="{83AADA3D-DAD2-40CC-B431-6926E829A301}" srcOrd="0" destOrd="0" presId="urn:microsoft.com/office/officeart/2005/8/layout/cycle8"/>
    <dgm:cxn modelId="{146A5AF3-16E1-40BC-9535-33A0EDBADA0F}" srcId="{65A08EBE-535E-4E8D-A7AB-129718116F13}" destId="{DD1A9BFE-C9FC-4A23-AFDF-4F110E946D6E}" srcOrd="0" destOrd="0" parTransId="{008F1EE5-C8E0-46A2-912E-3A8C99FB4B10}" sibTransId="{03B655E7-83BF-453A-B760-5FB7F1A38662}"/>
    <dgm:cxn modelId="{D0A7BE27-AA19-4B4F-9A1F-CDA4F463851B}" type="presParOf" srcId="{0DB23204-2331-4006-A574-14EE8EE79923}" destId="{E0B5F1D5-C228-4C90-9C5E-5BCE67ADBFAC}" srcOrd="0" destOrd="0" presId="urn:microsoft.com/office/officeart/2005/8/layout/cycle8"/>
    <dgm:cxn modelId="{52EA7EC2-8919-4893-B78A-7C0D8CB0F4F2}" type="presParOf" srcId="{0DB23204-2331-4006-A574-14EE8EE79923}" destId="{AA982FD9-1D5F-43BD-8C47-898BB0ED0796}" srcOrd="1" destOrd="0" presId="urn:microsoft.com/office/officeart/2005/8/layout/cycle8"/>
    <dgm:cxn modelId="{EDDBB568-C1BA-455E-83DD-17851EF07BD6}" type="presParOf" srcId="{0DB23204-2331-4006-A574-14EE8EE79923}" destId="{88D8931C-DFBB-4C9B-95FF-59D7F5DF3CCB}" srcOrd="2" destOrd="0" presId="urn:microsoft.com/office/officeart/2005/8/layout/cycle8"/>
    <dgm:cxn modelId="{91788494-4C24-42E4-8EAD-35FEFDF55DF3}" type="presParOf" srcId="{0DB23204-2331-4006-A574-14EE8EE79923}" destId="{91A27DD9-EDCC-4DEE-9221-A370416E9ED8}" srcOrd="3" destOrd="0" presId="urn:microsoft.com/office/officeart/2005/8/layout/cycle8"/>
    <dgm:cxn modelId="{32019875-4973-4094-96D2-1585C8DF24CE}" type="presParOf" srcId="{0DB23204-2331-4006-A574-14EE8EE79923}" destId="{AEB28657-A1AA-4EEC-817C-C4A852E6D084}" srcOrd="4" destOrd="0" presId="urn:microsoft.com/office/officeart/2005/8/layout/cycle8"/>
    <dgm:cxn modelId="{B255CCE5-38D7-410C-841C-16DA3321C805}" type="presParOf" srcId="{0DB23204-2331-4006-A574-14EE8EE79923}" destId="{24AE8E71-F913-46F3-8816-6D9F94854712}" srcOrd="5" destOrd="0" presId="urn:microsoft.com/office/officeart/2005/8/layout/cycle8"/>
    <dgm:cxn modelId="{DBCDE00D-427F-473F-90EE-D9736E557731}" type="presParOf" srcId="{0DB23204-2331-4006-A574-14EE8EE79923}" destId="{95AC0F09-B914-4398-9E7F-7765738FF8BF}" srcOrd="6" destOrd="0" presId="urn:microsoft.com/office/officeart/2005/8/layout/cycle8"/>
    <dgm:cxn modelId="{EE52C265-135E-4EA6-A8DD-90C02E052D4E}" type="presParOf" srcId="{0DB23204-2331-4006-A574-14EE8EE79923}" destId="{CFB72051-9DEB-48AC-BB7D-B2679450A57B}" srcOrd="7" destOrd="0" presId="urn:microsoft.com/office/officeart/2005/8/layout/cycle8"/>
    <dgm:cxn modelId="{75E513CA-2890-4553-9D89-BC75182527C8}" type="presParOf" srcId="{0DB23204-2331-4006-A574-14EE8EE79923}" destId="{83AADA3D-DAD2-40CC-B431-6926E829A301}" srcOrd="8" destOrd="0" presId="urn:microsoft.com/office/officeart/2005/8/layout/cycle8"/>
    <dgm:cxn modelId="{A9865258-CAC2-4D28-929A-E4316CD3BB5E}" type="presParOf" srcId="{0DB23204-2331-4006-A574-14EE8EE79923}" destId="{3E78DF89-0830-4AB9-9CC2-448D2453BA64}" srcOrd="9" destOrd="0" presId="urn:microsoft.com/office/officeart/2005/8/layout/cycle8"/>
    <dgm:cxn modelId="{44FC4916-D832-479B-8BD8-28F9C485195A}" type="presParOf" srcId="{0DB23204-2331-4006-A574-14EE8EE79923}" destId="{54716F6A-495C-4A1F-93C2-67E004C255AA}" srcOrd="10" destOrd="0" presId="urn:microsoft.com/office/officeart/2005/8/layout/cycle8"/>
    <dgm:cxn modelId="{B5CDDD36-32AD-4D59-808E-E0588591A2B9}" type="presParOf" srcId="{0DB23204-2331-4006-A574-14EE8EE79923}" destId="{4B548911-CE9E-464A-B18B-941BB62BE776}" srcOrd="11" destOrd="0" presId="urn:microsoft.com/office/officeart/2005/8/layout/cycle8"/>
    <dgm:cxn modelId="{7E194B67-94AB-4DDD-9AA4-E47A5062A635}" type="presParOf" srcId="{0DB23204-2331-4006-A574-14EE8EE79923}" destId="{BE276487-5AF5-4C31-85DC-093DF7A00AF7}" srcOrd="12" destOrd="0" presId="urn:microsoft.com/office/officeart/2005/8/layout/cycle8"/>
    <dgm:cxn modelId="{FE751CBC-39AA-44A6-B1A5-616BB992B9DB}" type="presParOf" srcId="{0DB23204-2331-4006-A574-14EE8EE79923}" destId="{E2BA447B-340A-49D3-A209-DCD2C2B59E7F}" srcOrd="13" destOrd="0" presId="urn:microsoft.com/office/officeart/2005/8/layout/cycle8"/>
    <dgm:cxn modelId="{00146FA0-EA6C-4B28-AD14-85E1F9AEE1A3}" type="presParOf" srcId="{0DB23204-2331-4006-A574-14EE8EE79923}" destId="{4EC70322-CE57-4583-B977-E0AAE0E80118}" srcOrd="14" destOrd="0" presId="urn:microsoft.com/office/officeart/2005/8/layout/cycle8"/>
    <dgm:cxn modelId="{6F73DEE4-A2E9-44F0-9A7A-907243F215A2}" type="presParOf" srcId="{0DB23204-2331-4006-A574-14EE8EE79923}" destId="{8A6DD33F-C59F-47DA-8435-8AF7B8612FCF}" srcOrd="15" destOrd="0" presId="urn:microsoft.com/office/officeart/2005/8/layout/cycle8"/>
    <dgm:cxn modelId="{FEBEA99A-CB43-4368-BC1E-DE3A9A92A225}" type="presParOf" srcId="{0DB23204-2331-4006-A574-14EE8EE79923}" destId="{35E4A76A-C694-4B30-93E1-534FF1BD5224}" srcOrd="16" destOrd="0" presId="urn:microsoft.com/office/officeart/2005/8/layout/cycle8"/>
    <dgm:cxn modelId="{66835347-D1DC-4286-B8A3-AF97FA945BB5}" type="presParOf" srcId="{0DB23204-2331-4006-A574-14EE8EE79923}" destId="{15F6A337-7342-44C1-A296-62457653DBEA}" srcOrd="17" destOrd="0" presId="urn:microsoft.com/office/officeart/2005/8/layout/cycle8"/>
    <dgm:cxn modelId="{4EA43735-57AB-4546-8285-EE2FFFD6713D}" type="presParOf" srcId="{0DB23204-2331-4006-A574-14EE8EE79923}" destId="{9B7C9BDA-E259-4B35-BF27-9A28CDC068B8}" srcOrd="18" destOrd="0" presId="urn:microsoft.com/office/officeart/2005/8/layout/cycle8"/>
    <dgm:cxn modelId="{39D20343-5230-47A2-BC70-931167EC560F}" type="presParOf" srcId="{0DB23204-2331-4006-A574-14EE8EE79923}" destId="{7459B584-758B-49BE-9D6F-BC3E2BB19C01}" srcOrd="19" destOrd="0" presId="urn:microsoft.com/office/officeart/2005/8/layout/cycle8"/>
    <dgm:cxn modelId="{1797F748-7DF0-4C3D-8088-78708F6059DA}" type="presParOf" srcId="{0DB23204-2331-4006-A574-14EE8EE79923}" destId="{272DE5C0-055C-4D2D-B0FD-3AB74E4F6DD4}" srcOrd="20" destOrd="0" presId="urn:microsoft.com/office/officeart/2005/8/layout/cycle8"/>
    <dgm:cxn modelId="{50EB9FD3-BF4A-4219-97E7-C21064BD6232}" type="presParOf" srcId="{0DB23204-2331-4006-A574-14EE8EE79923}" destId="{AD809342-22BF-4156-94DA-89D396B83239}" srcOrd="21" destOrd="0" presId="urn:microsoft.com/office/officeart/2005/8/layout/cycle8"/>
    <dgm:cxn modelId="{967F5E59-D5DB-4C87-AF1F-710766106343}" type="presParOf" srcId="{0DB23204-2331-4006-A574-14EE8EE79923}" destId="{1DD24CA3-BD8F-4DDF-B83C-D10902573C6E}" srcOrd="22" destOrd="0" presId="urn:microsoft.com/office/officeart/2005/8/layout/cycle8"/>
    <dgm:cxn modelId="{83E90429-F75F-4DB6-90C3-FF4DAB616ECD}" type="presParOf" srcId="{0DB23204-2331-4006-A574-14EE8EE79923}" destId="{015DC1A7-7CB2-46BA-A8D8-41C82D23BF21}" srcOrd="23" destOrd="0" presId="urn:microsoft.com/office/officeart/2005/8/layout/cycle8"/>
    <dgm:cxn modelId="{B10BB2EA-00FB-44C1-B0CF-4631EC832A85}" type="presParOf" srcId="{0DB23204-2331-4006-A574-14EE8EE79923}" destId="{01CE0AC5-EA92-4B3E-AF0B-090B185134FB}" srcOrd="24" destOrd="0" presId="urn:microsoft.com/office/officeart/2005/8/layout/cycle8"/>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5F1D5-C228-4C90-9C5E-5BCE67ADBFAC}">
      <dsp:nvSpPr>
        <dsp:cNvPr id="0" name=""/>
        <dsp:cNvSpPr/>
      </dsp:nvSpPr>
      <dsp:spPr>
        <a:xfrm>
          <a:off x="1389075" y="251561"/>
          <a:ext cx="3413760" cy="3413760"/>
        </a:xfrm>
        <a:prstGeom prst="pie">
          <a:avLst>
            <a:gd name="adj1" fmla="val 16200000"/>
            <a:gd name="adj2" fmla="val 2052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dirty="0">
              <a:latin typeface="Times New Roman" pitchFamily="18" charset="0"/>
              <a:cs typeface="Times New Roman" pitchFamily="18" charset="0"/>
            </a:rPr>
            <a:t>Создаем</a:t>
          </a:r>
        </a:p>
      </dsp:txBody>
      <dsp:txXfrm>
        <a:off x="3169920" y="825398"/>
        <a:ext cx="1097280" cy="731520"/>
      </dsp:txXfrm>
    </dsp:sp>
    <dsp:sp modelId="{AEB28657-A1AA-4EEC-817C-C4A852E6D084}">
      <dsp:nvSpPr>
        <dsp:cNvPr id="0" name=""/>
        <dsp:cNvSpPr/>
      </dsp:nvSpPr>
      <dsp:spPr>
        <a:xfrm>
          <a:off x="1418336" y="342595"/>
          <a:ext cx="3413760" cy="3413760"/>
        </a:xfrm>
        <a:prstGeom prst="pie">
          <a:avLst>
            <a:gd name="adj1" fmla="val 20520000"/>
            <a:gd name="adj2" fmla="val 324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dirty="0">
              <a:latin typeface="Times New Roman" pitchFamily="18" charset="0"/>
              <a:cs typeface="Times New Roman" pitchFamily="18" charset="0"/>
            </a:rPr>
            <a:t>Книга</a:t>
          </a:r>
        </a:p>
      </dsp:txBody>
      <dsp:txXfrm>
        <a:off x="3616960" y="1902358"/>
        <a:ext cx="1016000" cy="812800"/>
      </dsp:txXfrm>
    </dsp:sp>
    <dsp:sp modelId="{83AADA3D-DAD2-40CC-B431-6926E829A301}">
      <dsp:nvSpPr>
        <dsp:cNvPr id="0" name=""/>
        <dsp:cNvSpPr/>
      </dsp:nvSpPr>
      <dsp:spPr>
        <a:xfrm>
          <a:off x="1341120" y="398678"/>
          <a:ext cx="3413760" cy="3413760"/>
        </a:xfrm>
        <a:prstGeom prst="pie">
          <a:avLst>
            <a:gd name="adj1" fmla="val 3240000"/>
            <a:gd name="adj2" fmla="val 756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dirty="0">
              <a:latin typeface="Times New Roman" pitchFamily="18" charset="0"/>
              <a:cs typeface="Times New Roman" pitchFamily="18" charset="0"/>
            </a:rPr>
            <a:t>Читаем</a:t>
          </a:r>
        </a:p>
      </dsp:txBody>
      <dsp:txXfrm>
        <a:off x="2560320" y="2796438"/>
        <a:ext cx="975360" cy="894080"/>
      </dsp:txXfrm>
    </dsp:sp>
    <dsp:sp modelId="{BE276487-5AF5-4C31-85DC-093DF7A00AF7}">
      <dsp:nvSpPr>
        <dsp:cNvPr id="0" name=""/>
        <dsp:cNvSpPr/>
      </dsp:nvSpPr>
      <dsp:spPr>
        <a:xfrm>
          <a:off x="1263904" y="342595"/>
          <a:ext cx="3413760" cy="3413760"/>
        </a:xfrm>
        <a:prstGeom prst="pie">
          <a:avLst>
            <a:gd name="adj1" fmla="val 7560000"/>
            <a:gd name="adj2" fmla="val 1188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dirty="0">
              <a:latin typeface="Times New Roman" pitchFamily="18" charset="0"/>
              <a:cs typeface="Times New Roman" pitchFamily="18" charset="0"/>
            </a:rPr>
            <a:t>Рассказываем</a:t>
          </a:r>
        </a:p>
      </dsp:txBody>
      <dsp:txXfrm>
        <a:off x="1463040" y="1902358"/>
        <a:ext cx="1016000" cy="812800"/>
      </dsp:txXfrm>
    </dsp:sp>
    <dsp:sp modelId="{35E4A76A-C694-4B30-93E1-534FF1BD5224}">
      <dsp:nvSpPr>
        <dsp:cNvPr id="0" name=""/>
        <dsp:cNvSpPr/>
      </dsp:nvSpPr>
      <dsp:spPr>
        <a:xfrm>
          <a:off x="1293164" y="251561"/>
          <a:ext cx="3413760" cy="3413760"/>
        </a:xfrm>
        <a:prstGeom prst="pie">
          <a:avLst>
            <a:gd name="adj1" fmla="val 11880000"/>
            <a:gd name="adj2" fmla="val 1620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ru-RU" sz="2000" kern="1200" dirty="0">
              <a:latin typeface="Times New Roman" pitchFamily="18" charset="0"/>
              <a:cs typeface="Times New Roman" pitchFamily="18" charset="0"/>
            </a:rPr>
            <a:t>Играем</a:t>
          </a:r>
        </a:p>
      </dsp:txBody>
      <dsp:txXfrm>
        <a:off x="1828800" y="825398"/>
        <a:ext cx="1097280" cy="731520"/>
      </dsp:txXfrm>
    </dsp:sp>
    <dsp:sp modelId="{272DE5C0-055C-4D2D-B0FD-3AB74E4F6DD4}">
      <dsp:nvSpPr>
        <dsp:cNvPr id="0" name=""/>
        <dsp:cNvSpPr/>
      </dsp:nvSpPr>
      <dsp:spPr>
        <a:xfrm>
          <a:off x="1177586" y="40233"/>
          <a:ext cx="3836416" cy="3836416"/>
        </a:xfrm>
        <a:prstGeom prst="circularArrow">
          <a:avLst>
            <a:gd name="adj1" fmla="val 5085"/>
            <a:gd name="adj2" fmla="val 327528"/>
            <a:gd name="adj3" fmla="val 20192361"/>
            <a:gd name="adj4" fmla="val 16200324"/>
            <a:gd name="adj5" fmla="val 593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D809342-22BF-4156-94DA-89D396B83239}">
      <dsp:nvSpPr>
        <dsp:cNvPr id="0" name=""/>
        <dsp:cNvSpPr/>
      </dsp:nvSpPr>
      <dsp:spPr>
        <a:xfrm>
          <a:off x="1207243" y="131237"/>
          <a:ext cx="3836416" cy="3836416"/>
        </a:xfrm>
        <a:prstGeom prst="circularArrow">
          <a:avLst>
            <a:gd name="adj1" fmla="val 5085"/>
            <a:gd name="adj2" fmla="val 327528"/>
            <a:gd name="adj3" fmla="val 2912753"/>
            <a:gd name="adj4" fmla="val 20519953"/>
            <a:gd name="adj5" fmla="val 5932"/>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DD24CA3-BD8F-4DDF-B83C-D10902573C6E}">
      <dsp:nvSpPr>
        <dsp:cNvPr id="0" name=""/>
        <dsp:cNvSpPr/>
      </dsp:nvSpPr>
      <dsp:spPr>
        <a:xfrm>
          <a:off x="1129792" y="187491"/>
          <a:ext cx="3836416" cy="3836416"/>
        </a:xfrm>
        <a:prstGeom prst="circularArrow">
          <a:avLst>
            <a:gd name="adj1" fmla="val 5085"/>
            <a:gd name="adj2" fmla="val 327528"/>
            <a:gd name="adj3" fmla="val 7232777"/>
            <a:gd name="adj4" fmla="val 3239695"/>
            <a:gd name="adj5" fmla="val 5932"/>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15DC1A7-7CB2-46BA-A8D8-41C82D23BF21}">
      <dsp:nvSpPr>
        <dsp:cNvPr id="0" name=""/>
        <dsp:cNvSpPr/>
      </dsp:nvSpPr>
      <dsp:spPr>
        <a:xfrm>
          <a:off x="1052340" y="131237"/>
          <a:ext cx="3836416" cy="3836416"/>
        </a:xfrm>
        <a:prstGeom prst="circularArrow">
          <a:avLst>
            <a:gd name="adj1" fmla="val 5085"/>
            <a:gd name="adj2" fmla="val 327528"/>
            <a:gd name="adj3" fmla="val 11552519"/>
            <a:gd name="adj4" fmla="val 7559718"/>
            <a:gd name="adj5" fmla="val 5932"/>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1CE0AC5-EA92-4B3E-AF0B-090B185134FB}">
      <dsp:nvSpPr>
        <dsp:cNvPr id="0" name=""/>
        <dsp:cNvSpPr/>
      </dsp:nvSpPr>
      <dsp:spPr>
        <a:xfrm>
          <a:off x="1081997" y="40233"/>
          <a:ext cx="3836416" cy="3836416"/>
        </a:xfrm>
        <a:prstGeom prst="circularArrow">
          <a:avLst>
            <a:gd name="adj1" fmla="val 5085"/>
            <a:gd name="adj2" fmla="val 327528"/>
            <a:gd name="adj3" fmla="val 15872148"/>
            <a:gd name="adj4" fmla="val 11880111"/>
            <a:gd name="adj5" fmla="val 5932"/>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20.12.2024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20.12.2024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20.12.2024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20.12.2024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nsportal.ru/nachalnaya-shkola/raznoe/2012/10/29/problemy-obucheniya-russkomu-yazyku-v-nachalnoy-shkole-v-svete"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kopilkaurokov.ru/nachalniyeKlassi/prochee/riekomiendatsii-po-ustranieniiu-oshibok-i-niedochiotov-po-chtieniiu-v-1-2-klassakh" TargetMode="External"/><Relationship Id="rId5" Type="http://schemas.openxmlformats.org/officeDocument/2006/relationships/hyperlink" Target="https://nsportal.ru/detskiy-sad/razvitie-rechi/2022/04/05/rech-i-chtenie" TargetMode="External"/><Relationship Id="rId4" Type="http://schemas.openxmlformats.org/officeDocument/2006/relationships/hyperlink" Target="https://multiurok.ru/files/riefierat-na-tiemu-chitatiel-skaia-kompietientsiia.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184021" y="0"/>
            <a:ext cx="4752528" cy="1846659"/>
          </a:xfrm>
          <a:prstGeom prst="rect">
            <a:avLst/>
          </a:prstGeom>
          <a:noFill/>
        </p:spPr>
        <p:txBody>
          <a:bodyPr wrap="square" rtlCol="0">
            <a:spAutoFit/>
          </a:bodyPr>
          <a:lstStyle/>
          <a:p>
            <a:pPr algn="ctr"/>
            <a:r>
              <a:rPr lang="en-US" sz="2400" dirty="0">
                <a:latin typeface="Times New Roman" pitchFamily="18" charset="0"/>
                <a:cs typeface="Times New Roman" pitchFamily="18" charset="0"/>
              </a:rPr>
              <a:t>XX </a:t>
            </a:r>
            <a:r>
              <a:rPr lang="ru-RU" sz="2400" dirty="0">
                <a:latin typeface="Times New Roman" pitchFamily="18" charset="0"/>
                <a:cs typeface="Times New Roman" pitchFamily="18" charset="0"/>
              </a:rPr>
              <a:t>Научно – практическая конференция «Шаг в будущее» </a:t>
            </a:r>
          </a:p>
          <a:p>
            <a:pPr algn="ctr"/>
            <a:endParaRPr lang="ru-RU" sz="2400" dirty="0">
              <a:latin typeface="Times New Roman" pitchFamily="18" charset="0"/>
              <a:cs typeface="Times New Roman" pitchFamily="18" charset="0"/>
            </a:endParaRPr>
          </a:p>
          <a:p>
            <a:pPr algn="ctr"/>
            <a:r>
              <a:rPr lang="ru-RU" sz="2400" dirty="0">
                <a:latin typeface="Times New Roman" pitchFamily="18" charset="0"/>
                <a:cs typeface="Times New Roman" pitchFamily="18" charset="0"/>
              </a:rPr>
              <a:t>Исследовательская работа по теме:</a:t>
            </a:r>
          </a:p>
          <a:p>
            <a:pPr algn="ctr"/>
            <a:endParaRPr lang="ru-RU" dirty="0"/>
          </a:p>
        </p:txBody>
      </p:sp>
      <p:sp>
        <p:nvSpPr>
          <p:cNvPr id="6" name="TextBox 5"/>
          <p:cNvSpPr txBox="1"/>
          <p:nvPr/>
        </p:nvSpPr>
        <p:spPr>
          <a:xfrm>
            <a:off x="565752" y="1826291"/>
            <a:ext cx="8228520" cy="1754326"/>
          </a:xfrm>
          <a:prstGeom prst="rect">
            <a:avLst/>
          </a:prstGeom>
          <a:noFill/>
          <a:effectLst>
            <a:outerShdw blurRad="76200" dist="12700" dir="8100000" sy="-23000" kx="800400" algn="br" rotWithShape="0">
              <a:prstClr val="black">
                <a:alpha val="20000"/>
              </a:prstClr>
            </a:outerShdw>
          </a:effectLst>
        </p:spPr>
        <p:txBody>
          <a:bodyPr wrap="square" rtlCol="0">
            <a:spAutoFit/>
          </a:bodyPr>
          <a:lstStyle/>
          <a:p>
            <a:pPr algn="ctr"/>
            <a:r>
              <a:rPr lang="ru-RU" sz="3600" b="1" dirty="0">
                <a:latin typeface="Times New Roman" pitchFamily="18" charset="0"/>
                <a:cs typeface="Times New Roman" pitchFamily="18" charset="0"/>
              </a:rPr>
              <a:t>«Развитие речевой и читательской компетенций  у дошкольников и младших школьников» </a:t>
            </a:r>
          </a:p>
        </p:txBody>
      </p:sp>
      <p:sp>
        <p:nvSpPr>
          <p:cNvPr id="7" name="TextBox 6"/>
          <p:cNvSpPr txBox="1"/>
          <p:nvPr/>
        </p:nvSpPr>
        <p:spPr>
          <a:xfrm>
            <a:off x="3866578" y="4077072"/>
            <a:ext cx="5310467" cy="707886"/>
          </a:xfrm>
          <a:prstGeom prst="rect">
            <a:avLst/>
          </a:prstGeom>
          <a:noFill/>
        </p:spPr>
        <p:txBody>
          <a:bodyPr wrap="square" rtlCol="0">
            <a:spAutoFit/>
          </a:bodyPr>
          <a:lstStyle/>
          <a:p>
            <a:r>
              <a:rPr lang="ru-RU" sz="2000" dirty="0">
                <a:latin typeface="Times New Roman" pitchFamily="18" charset="0"/>
                <a:cs typeface="Times New Roman" pitchFamily="18" charset="0"/>
              </a:rPr>
              <a:t>Автор: Доржиева Софья Дмитриевна </a:t>
            </a:r>
          </a:p>
          <a:p>
            <a:r>
              <a:rPr lang="ru-RU" sz="2000" dirty="0">
                <a:latin typeface="Times New Roman" pitchFamily="18" charset="0"/>
                <a:cs typeface="Times New Roman" pitchFamily="18" charset="0"/>
              </a:rPr>
              <a:t>учащаяся 10 «Б» класса МАОУ СОШ №26 </a:t>
            </a:r>
          </a:p>
        </p:txBody>
      </p:sp>
      <p:sp>
        <p:nvSpPr>
          <p:cNvPr id="8" name="TextBox 7"/>
          <p:cNvSpPr txBox="1"/>
          <p:nvPr/>
        </p:nvSpPr>
        <p:spPr>
          <a:xfrm>
            <a:off x="2856382" y="4783057"/>
            <a:ext cx="6444716" cy="707886"/>
          </a:xfrm>
          <a:prstGeom prst="rect">
            <a:avLst/>
          </a:prstGeom>
          <a:noFill/>
        </p:spPr>
        <p:txBody>
          <a:bodyPr wrap="square" rtlCol="0">
            <a:spAutoFit/>
          </a:bodyPr>
          <a:lstStyle/>
          <a:p>
            <a:r>
              <a:rPr lang="ru-RU" sz="2000" dirty="0">
                <a:latin typeface="Times New Roman" pitchFamily="18" charset="0"/>
                <a:cs typeface="Times New Roman" pitchFamily="18" charset="0"/>
              </a:rPr>
              <a:t>Руководитель: Соловых Виктория Владиславовна.</a:t>
            </a:r>
          </a:p>
          <a:p>
            <a:r>
              <a:rPr lang="ru-RU" sz="2000" dirty="0">
                <a:latin typeface="Times New Roman" pitchFamily="18" charset="0"/>
                <a:cs typeface="Times New Roman" pitchFamily="18" charset="0"/>
              </a:rPr>
              <a:t>Учитель русского языка и литературы МАОУ СОШ № 26 </a:t>
            </a:r>
          </a:p>
        </p:txBody>
      </p:sp>
      <p:sp>
        <p:nvSpPr>
          <p:cNvPr id="9" name="TextBox 8"/>
          <p:cNvSpPr txBox="1"/>
          <p:nvPr/>
        </p:nvSpPr>
        <p:spPr>
          <a:xfrm>
            <a:off x="3059832" y="6205954"/>
            <a:ext cx="3240360" cy="369332"/>
          </a:xfrm>
          <a:prstGeom prst="rect">
            <a:avLst/>
          </a:prstGeom>
          <a:noFill/>
        </p:spPr>
        <p:txBody>
          <a:bodyPr wrap="square" rtlCol="0">
            <a:spAutoFit/>
          </a:bodyPr>
          <a:lstStyle/>
          <a:p>
            <a:pPr algn="ctr"/>
            <a:r>
              <a:rPr lang="ru-RU" b="1" dirty="0">
                <a:latin typeface="Times New Roman" pitchFamily="18" charset="0"/>
                <a:cs typeface="Times New Roman" pitchFamily="18" charset="0"/>
              </a:rPr>
              <a:t>Г. Мирный, 2024 </a:t>
            </a:r>
          </a:p>
        </p:txBody>
      </p:sp>
    </p:spTree>
    <p:extLst>
      <p:ext uri="{BB962C8B-B14F-4D97-AF65-F5344CB8AC3E}">
        <p14:creationId xmlns:p14="http://schemas.microsoft.com/office/powerpoint/2010/main" val="3194767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Схема 5"/>
          <p:cNvGraphicFramePr/>
          <p:nvPr>
            <p:extLst>
              <p:ext uri="{D42A27DB-BD31-4B8C-83A1-F6EECF244321}">
                <p14:modId xmlns:p14="http://schemas.microsoft.com/office/powerpoint/2010/main" val="1274650389"/>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Схема 22"/>
          <p:cNvGraphicFramePr/>
          <p:nvPr>
            <p:extLst>
              <p:ext uri="{D42A27DB-BD31-4B8C-83A1-F6EECF244321}">
                <p14:modId xmlns:p14="http://schemas.microsoft.com/office/powerpoint/2010/main" val="2810391687"/>
              </p:ext>
            </p:extLst>
          </p:nvPr>
        </p:nvGraphicFramePr>
        <p:xfrm>
          <a:off x="1512285" y="1268760"/>
          <a:ext cx="6096000"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4" name="TextBox 23"/>
          <p:cNvSpPr txBox="1"/>
          <p:nvPr/>
        </p:nvSpPr>
        <p:spPr>
          <a:xfrm>
            <a:off x="6499407" y="3068959"/>
            <a:ext cx="2771800" cy="1384995"/>
          </a:xfrm>
          <a:prstGeom prst="rect">
            <a:avLst/>
          </a:prstGeom>
          <a:noFill/>
          <a:ln>
            <a:solidFill>
              <a:schemeClr val="tx1"/>
            </a:solidFill>
          </a:ln>
        </p:spPr>
        <p:txBody>
          <a:bodyPr wrap="square" rtlCol="0">
            <a:spAutoFit/>
          </a:bodyPr>
          <a:lstStyle/>
          <a:p>
            <a:r>
              <a:rPr lang="ru-RU" sz="1400" dirty="0">
                <a:latin typeface="Times New Roman" pitchFamily="18" charset="0"/>
                <a:cs typeface="Times New Roman" pitchFamily="18" charset="0"/>
              </a:rPr>
              <a:t>Книга расширяет кругозор дошкольника, развивает его речь, память, мышление, восприятие, воображение и творчество, является средством формирования личности ребенка. </a:t>
            </a:r>
          </a:p>
        </p:txBody>
      </p:sp>
      <p:sp>
        <p:nvSpPr>
          <p:cNvPr id="25" name="TextBox 24"/>
          <p:cNvSpPr txBox="1"/>
          <p:nvPr/>
        </p:nvSpPr>
        <p:spPr>
          <a:xfrm>
            <a:off x="2940105" y="5340496"/>
            <a:ext cx="3240360" cy="1169551"/>
          </a:xfrm>
          <a:prstGeom prst="rect">
            <a:avLst/>
          </a:prstGeom>
          <a:noFill/>
          <a:ln>
            <a:solidFill>
              <a:schemeClr val="tx1"/>
            </a:solidFill>
          </a:ln>
        </p:spPr>
        <p:txBody>
          <a:bodyPr wrap="square" rtlCol="0">
            <a:spAutoFit/>
          </a:bodyPr>
          <a:lstStyle/>
          <a:p>
            <a:r>
              <a:rPr lang="ru-RU" sz="1400" dirty="0">
                <a:latin typeface="Times New Roman" pitchFamily="18" charset="0"/>
                <a:cs typeface="Times New Roman" pitchFamily="18" charset="0"/>
              </a:rPr>
              <a:t>При чтении фиксируем внимание не только на содержание, но и на некоторые особенности языка(образные слова, выражения, некоторые эпитеты и сравнения)</a:t>
            </a:r>
          </a:p>
        </p:txBody>
      </p:sp>
      <p:sp>
        <p:nvSpPr>
          <p:cNvPr id="26" name="TextBox 25"/>
          <p:cNvSpPr txBox="1"/>
          <p:nvPr/>
        </p:nvSpPr>
        <p:spPr>
          <a:xfrm>
            <a:off x="323528" y="1098719"/>
            <a:ext cx="2736304" cy="954107"/>
          </a:xfrm>
          <a:prstGeom prst="rect">
            <a:avLst/>
          </a:prstGeom>
          <a:noFill/>
          <a:ln>
            <a:solidFill>
              <a:schemeClr val="tx1"/>
            </a:solidFill>
          </a:ln>
        </p:spPr>
        <p:txBody>
          <a:bodyPr wrap="square" rtlCol="0">
            <a:spAutoFit/>
          </a:bodyPr>
          <a:lstStyle/>
          <a:p>
            <a:r>
              <a:rPr lang="ru-RU" sz="1400" dirty="0">
                <a:latin typeface="Times New Roman" pitchFamily="18" charset="0"/>
                <a:cs typeface="Times New Roman" pitchFamily="18" charset="0"/>
              </a:rPr>
              <a:t>Необходимо рассказывать и даже разыгрывать произведения, передавая действия в лицах в движении.</a:t>
            </a:r>
          </a:p>
        </p:txBody>
      </p:sp>
      <p:sp>
        <p:nvSpPr>
          <p:cNvPr id="27" name="TextBox 26"/>
          <p:cNvSpPr txBox="1"/>
          <p:nvPr/>
        </p:nvSpPr>
        <p:spPr>
          <a:xfrm>
            <a:off x="35496" y="3051516"/>
            <a:ext cx="2448272" cy="1815882"/>
          </a:xfrm>
          <a:prstGeom prst="rect">
            <a:avLst/>
          </a:prstGeom>
          <a:noFill/>
          <a:ln>
            <a:solidFill>
              <a:schemeClr val="tx1"/>
            </a:solidFill>
          </a:ln>
        </p:spPr>
        <p:txBody>
          <a:bodyPr wrap="square" rtlCol="0">
            <a:spAutoFit/>
          </a:bodyPr>
          <a:lstStyle/>
          <a:p>
            <a:r>
              <a:rPr lang="ru-RU" sz="1400" dirty="0">
                <a:latin typeface="Times New Roman" pitchFamily="18" charset="0"/>
                <a:cs typeface="Times New Roman" pitchFamily="18" charset="0"/>
              </a:rPr>
              <a:t>Ознакомление с художественной литературой -это не просто чтение, это целостный анализ произведения, обязательно включающий выполнение игровых и творческих заданий. </a:t>
            </a:r>
          </a:p>
        </p:txBody>
      </p:sp>
      <p:sp>
        <p:nvSpPr>
          <p:cNvPr id="28" name="TextBox 27"/>
          <p:cNvSpPr txBox="1"/>
          <p:nvPr/>
        </p:nvSpPr>
        <p:spPr>
          <a:xfrm>
            <a:off x="6180465" y="871845"/>
            <a:ext cx="2520280" cy="1169551"/>
          </a:xfrm>
          <a:prstGeom prst="rect">
            <a:avLst/>
          </a:prstGeom>
          <a:noFill/>
          <a:ln>
            <a:solidFill>
              <a:schemeClr val="tx1"/>
            </a:solidFill>
          </a:ln>
        </p:spPr>
        <p:txBody>
          <a:bodyPr wrap="square" rtlCol="0">
            <a:spAutoFit/>
          </a:bodyPr>
          <a:lstStyle/>
          <a:p>
            <a:r>
              <a:rPr lang="ru-RU" sz="1400" dirty="0">
                <a:latin typeface="Times New Roman" pitchFamily="18" charset="0"/>
                <a:cs typeface="Times New Roman" pitchFamily="18" charset="0"/>
              </a:rPr>
              <a:t>Свои впечатления от знакомства с творчеством писателей и поэтов дети отражают в художественно- продуктивной деятельности.</a:t>
            </a:r>
          </a:p>
        </p:txBody>
      </p:sp>
      <p:sp>
        <p:nvSpPr>
          <p:cNvPr id="29" name="TextBox 28"/>
          <p:cNvSpPr txBox="1"/>
          <p:nvPr/>
        </p:nvSpPr>
        <p:spPr>
          <a:xfrm>
            <a:off x="1259632" y="172668"/>
            <a:ext cx="6912768" cy="461665"/>
          </a:xfrm>
          <a:prstGeom prst="rect">
            <a:avLst/>
          </a:prstGeom>
          <a:solidFill>
            <a:schemeClr val="bg2"/>
          </a:solidFill>
        </p:spPr>
        <p:txBody>
          <a:bodyPr wrap="square" rtlCol="0">
            <a:spAutoFit/>
          </a:bodyPr>
          <a:lstStyle/>
          <a:p>
            <a:r>
              <a:rPr lang="ru-RU" sz="2400" b="1" dirty="0">
                <a:latin typeface="Times New Roman" pitchFamily="18" charset="0"/>
                <a:cs typeface="Times New Roman" pitchFamily="18" charset="0"/>
              </a:rPr>
              <a:t>Роль книги в речевом развитии дошкольника</a:t>
            </a:r>
          </a:p>
        </p:txBody>
      </p:sp>
    </p:spTree>
    <p:extLst>
      <p:ext uri="{BB962C8B-B14F-4D97-AF65-F5344CB8AC3E}">
        <p14:creationId xmlns:p14="http://schemas.microsoft.com/office/powerpoint/2010/main" val="4294262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339752" y="11875"/>
            <a:ext cx="4248472" cy="584775"/>
          </a:xfrm>
          <a:prstGeom prst="rect">
            <a:avLst/>
          </a:prstGeom>
          <a:solidFill>
            <a:schemeClr val="bg2"/>
          </a:solidFill>
        </p:spPr>
        <p:txBody>
          <a:bodyPr wrap="square" rtlCol="0">
            <a:spAutoFit/>
          </a:bodyPr>
          <a:lstStyle/>
          <a:p>
            <a:pPr algn="ctr"/>
            <a:r>
              <a:rPr lang="ru-RU" sz="3200" b="1" dirty="0">
                <a:latin typeface="Times New Roman" pitchFamily="18" charset="0"/>
                <a:cs typeface="Times New Roman" pitchFamily="18" charset="0"/>
              </a:rPr>
              <a:t>АНКЕТИРОВАНИЕ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8" y="596650"/>
            <a:ext cx="4237923"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960" y="596650"/>
            <a:ext cx="4336954" cy="3095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19" y="3693112"/>
            <a:ext cx="4203840" cy="300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792" y="3789040"/>
            <a:ext cx="4205122" cy="3000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2909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111590" y="3429000"/>
            <a:ext cx="4572000" cy="1477328"/>
          </a:xfrm>
          <a:prstGeom prst="rect">
            <a:avLst/>
          </a:prstGeom>
        </p:spPr>
        <p:txBody>
          <a:bodyPr>
            <a:spAutoFit/>
          </a:bodyPr>
          <a:lstStyle/>
          <a:p>
            <a:r>
              <a:rPr lang="ru-RU" dirty="0"/>
              <a:t>Техника чтения во 2 классе по ФГОС должна иметь следующие ориентировочные показатели:· В 1 полугодии — 40-50 слов в минуту· Во 2 полугодии — 50-60 слов в минуту.</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4340" y="188640"/>
            <a:ext cx="6286500"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711482" y="1268760"/>
            <a:ext cx="1944216" cy="584775"/>
          </a:xfrm>
          <a:prstGeom prst="rect">
            <a:avLst/>
          </a:prstGeom>
          <a:noFill/>
        </p:spPr>
        <p:txBody>
          <a:bodyPr wrap="square" rtlCol="0">
            <a:spAutoFit/>
          </a:bodyPr>
          <a:lstStyle/>
          <a:p>
            <a:r>
              <a:rPr lang="ru-RU" sz="3200" b="1" dirty="0">
                <a:latin typeface="Times New Roman" pitchFamily="18" charset="0"/>
                <a:cs typeface="Times New Roman" pitchFamily="18" charset="0"/>
              </a:rPr>
              <a:t>25%</a:t>
            </a:r>
          </a:p>
        </p:txBody>
      </p:sp>
      <p:sp>
        <p:nvSpPr>
          <p:cNvPr id="6" name="TextBox 5"/>
          <p:cNvSpPr txBox="1"/>
          <p:nvPr/>
        </p:nvSpPr>
        <p:spPr>
          <a:xfrm>
            <a:off x="4397590" y="1853535"/>
            <a:ext cx="1818879" cy="646331"/>
          </a:xfrm>
          <a:prstGeom prst="rect">
            <a:avLst/>
          </a:prstGeom>
          <a:noFill/>
        </p:spPr>
        <p:txBody>
          <a:bodyPr wrap="square" rtlCol="0">
            <a:spAutoFit/>
          </a:bodyPr>
          <a:lstStyle/>
          <a:p>
            <a:r>
              <a:rPr lang="ru-RU" sz="3600" b="1" dirty="0">
                <a:latin typeface="Times New Roman" pitchFamily="18" charset="0"/>
                <a:cs typeface="Times New Roman" pitchFamily="18" charset="0"/>
              </a:rPr>
              <a:t>75%</a:t>
            </a:r>
          </a:p>
        </p:txBody>
      </p:sp>
    </p:spTree>
    <p:extLst>
      <p:ext uri="{BB962C8B-B14F-4D97-AF65-F5344CB8AC3E}">
        <p14:creationId xmlns:p14="http://schemas.microsoft.com/office/powerpoint/2010/main" val="4110518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90109" y="650723"/>
            <a:ext cx="7740352" cy="2554545"/>
          </a:xfrm>
          <a:prstGeom prst="rect">
            <a:avLst/>
          </a:prstGeom>
          <a:noFill/>
        </p:spPr>
        <p:txBody>
          <a:bodyPr wrap="square" rtlCol="0">
            <a:spAutoFit/>
          </a:bodyPr>
          <a:lstStyle/>
          <a:p>
            <a:pPr algn="ctr"/>
            <a:r>
              <a:rPr lang="ru-RU" sz="2000" dirty="0">
                <a:latin typeface="Times New Roman" pitchFamily="18" charset="0"/>
                <a:cs typeface="Times New Roman" pitchFamily="18" charset="0"/>
              </a:rPr>
              <a:t>В рамках проекта была организована выставка книжек, сделанных своими руками. Второклассники совместно со своими родителями делали книжки,  в которых писали сказку о своей семье, рисовали своих родных и клеили различные  фотографии своей семьи. Дети в процессе создания книжки развивали мелкую моторику, фантазию, а также узнавали о семейных ценностях. Кроме того,  таким способом мы показали детям ценность книги. </a:t>
            </a:r>
          </a:p>
          <a:p>
            <a:pPr algn="ctr"/>
            <a:endParaRPr lang="ru-RU" sz="2000" dirty="0">
              <a:latin typeface="Times New Roman" pitchFamily="18" charset="0"/>
              <a:cs typeface="Times New Roman" pitchFamily="18" charset="0"/>
            </a:endParaRPr>
          </a:p>
        </p:txBody>
      </p:sp>
      <p:sp>
        <p:nvSpPr>
          <p:cNvPr id="5" name="TextBox 4"/>
          <p:cNvSpPr txBox="1"/>
          <p:nvPr/>
        </p:nvSpPr>
        <p:spPr>
          <a:xfrm>
            <a:off x="2555776" y="17315"/>
            <a:ext cx="4464496" cy="584775"/>
          </a:xfrm>
          <a:prstGeom prst="rect">
            <a:avLst/>
          </a:prstGeom>
          <a:solidFill>
            <a:schemeClr val="bg2"/>
          </a:solidFill>
        </p:spPr>
        <p:txBody>
          <a:bodyPr wrap="square" rtlCol="0">
            <a:spAutoFit/>
          </a:bodyPr>
          <a:lstStyle/>
          <a:p>
            <a:pPr algn="ctr"/>
            <a:r>
              <a:rPr lang="ru-RU" sz="3200" b="1" dirty="0">
                <a:latin typeface="Times New Roman" pitchFamily="18" charset="0"/>
                <a:cs typeface="Times New Roman" pitchFamily="18" charset="0"/>
              </a:rPr>
              <a:t>ВЫСТАВКА</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302679"/>
            <a:ext cx="3757985" cy="2821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9178" y="3319636"/>
            <a:ext cx="3784883" cy="284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1328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619672" y="0"/>
            <a:ext cx="5280873" cy="954107"/>
          </a:xfrm>
          <a:prstGeom prst="rect">
            <a:avLst/>
          </a:prstGeom>
          <a:solidFill>
            <a:schemeClr val="bg2"/>
          </a:solidFill>
        </p:spPr>
        <p:txBody>
          <a:bodyPr wrap="square" rtlCol="0">
            <a:spAutoFit/>
          </a:bodyPr>
          <a:lstStyle/>
          <a:p>
            <a:pPr algn="ctr"/>
            <a:r>
              <a:rPr lang="ru-RU" sz="2800" b="1" dirty="0">
                <a:latin typeface="Times New Roman" pitchFamily="18" charset="0"/>
                <a:cs typeface="Times New Roman" pitchFamily="18" charset="0"/>
              </a:rPr>
              <a:t>РАЗВИВАЮЩЕЕ ЗАНЯТИЕ С ПЕРВОКЛАССНИКАМИ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658" y="3717032"/>
            <a:ext cx="3611355" cy="271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p:cNvPicPr>
            <a:picLocks noChangeAspect="1"/>
          </p:cNvPicPr>
          <p:nvPr/>
        </p:nvPicPr>
        <p:blipFill>
          <a:blip r:embed="rId4"/>
          <a:stretch>
            <a:fillRect/>
          </a:stretch>
        </p:blipFill>
        <p:spPr>
          <a:xfrm>
            <a:off x="4092308" y="3613176"/>
            <a:ext cx="2085480" cy="2783283"/>
          </a:xfrm>
          <a:prstGeom prst="rect">
            <a:avLst/>
          </a:prstGeom>
        </p:spPr>
      </p:pic>
      <p:pic>
        <p:nvPicPr>
          <p:cNvPr id="6" name="Рисунок 5"/>
          <p:cNvPicPr>
            <a:picLocks noChangeAspect="1"/>
          </p:cNvPicPr>
          <p:nvPr/>
        </p:nvPicPr>
        <p:blipFill>
          <a:blip r:embed="rId5"/>
          <a:stretch>
            <a:fillRect/>
          </a:stretch>
        </p:blipFill>
        <p:spPr>
          <a:xfrm>
            <a:off x="7173333" y="306815"/>
            <a:ext cx="1762830" cy="2350440"/>
          </a:xfrm>
          <a:prstGeom prst="rect">
            <a:avLst/>
          </a:prstGeom>
        </p:spPr>
      </p:pic>
      <p:pic>
        <p:nvPicPr>
          <p:cNvPr id="7" name="Рисунок 6"/>
          <p:cNvPicPr>
            <a:picLocks noChangeAspect="1"/>
          </p:cNvPicPr>
          <p:nvPr/>
        </p:nvPicPr>
        <p:blipFill>
          <a:blip r:embed="rId6"/>
          <a:stretch>
            <a:fillRect/>
          </a:stretch>
        </p:blipFill>
        <p:spPr>
          <a:xfrm>
            <a:off x="6351003" y="3613176"/>
            <a:ext cx="2842794" cy="2132095"/>
          </a:xfrm>
          <a:prstGeom prst="rect">
            <a:avLst/>
          </a:prstGeom>
        </p:spPr>
      </p:pic>
      <p:sp>
        <p:nvSpPr>
          <p:cNvPr id="8" name="TextBox 7"/>
          <p:cNvSpPr txBox="1"/>
          <p:nvPr/>
        </p:nvSpPr>
        <p:spPr>
          <a:xfrm>
            <a:off x="92259" y="1072498"/>
            <a:ext cx="6808286" cy="1908215"/>
          </a:xfrm>
          <a:prstGeom prst="rect">
            <a:avLst/>
          </a:prstGeom>
          <a:noFill/>
        </p:spPr>
        <p:txBody>
          <a:bodyPr wrap="square" rtlCol="0">
            <a:spAutoFit/>
          </a:bodyPr>
          <a:lstStyle/>
          <a:p>
            <a:pPr algn="ctr"/>
            <a:r>
              <a:rPr lang="ru-RU" sz="2000" dirty="0">
                <a:latin typeface="Times New Roman" panose="02020603050405020304" pitchFamily="18" charset="0"/>
                <a:cs typeface="Times New Roman" panose="02020603050405020304" pitchFamily="18" charset="0"/>
              </a:rPr>
              <a:t>В ходе нашей работы было проведено занятие </a:t>
            </a:r>
          </a:p>
          <a:p>
            <a:pPr algn="ctr"/>
            <a:r>
              <a:rPr lang="ru-RU" sz="2000" dirty="0">
                <a:latin typeface="Times New Roman" panose="02020603050405020304" pitchFamily="18" charset="0"/>
                <a:cs typeface="Times New Roman" panose="02020603050405020304" pitchFamily="18" charset="0"/>
              </a:rPr>
              <a:t>« Буквы в жизни человека» с 1 классом.</a:t>
            </a:r>
          </a:p>
          <a:p>
            <a:pPr algn="ctr"/>
            <a:r>
              <a:rPr lang="ru-RU" sz="2000" dirty="0">
                <a:latin typeface="Times New Roman" panose="02020603050405020304" pitchFamily="18" charset="0"/>
                <a:cs typeface="Times New Roman" panose="02020603050405020304" pitchFamily="18" charset="0"/>
              </a:rPr>
              <a:t>Провели с учениками дыхательную разминку и дали им 6 заданий. Все задания были направлены на развитие речи и интереса к чтению книг. </a:t>
            </a:r>
          </a:p>
          <a:p>
            <a:endParaRPr lang="ru-RU" dirty="0"/>
          </a:p>
        </p:txBody>
      </p:sp>
    </p:spTree>
    <p:extLst>
      <p:ext uri="{BB962C8B-B14F-4D97-AF65-F5344CB8AC3E}">
        <p14:creationId xmlns:p14="http://schemas.microsoft.com/office/powerpoint/2010/main" val="4294785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355929" y="0"/>
            <a:ext cx="6408712" cy="1200329"/>
          </a:xfrm>
          <a:prstGeom prst="rect">
            <a:avLst/>
          </a:prstGeom>
          <a:solidFill>
            <a:schemeClr val="bg2"/>
          </a:solidFill>
        </p:spPr>
        <p:txBody>
          <a:bodyPr wrap="square" rtlCol="0">
            <a:spAutoFit/>
          </a:bodyPr>
          <a:lstStyle/>
          <a:p>
            <a:pPr algn="ctr"/>
            <a:r>
              <a:rPr lang="ru-RU" dirty="0">
                <a:latin typeface="Times New Roman" panose="02020603050405020304" pitchFamily="18" charset="0"/>
                <a:cs typeface="Times New Roman" panose="02020603050405020304" pitchFamily="18" charset="0"/>
              </a:rPr>
              <a:t>РАЗРАБОТКА СБОРНИКА РЕКОМЕНДАЦИЙ И УПРАЖНЕНИЙ ДЛЯ РАЗВИТИЯ РЕЧЕВОЙ И ЧИТАТЕЛЬСКОЙ КОМПЕТЕНЦИИ У ДОШКОЛЬНИКОВ И МЛАДШИХ ШКОЛЬНИКОВ  </a:t>
            </a:r>
          </a:p>
        </p:txBody>
      </p:sp>
      <p:sp>
        <p:nvSpPr>
          <p:cNvPr id="5" name="Прямоугольник 4"/>
          <p:cNvSpPr/>
          <p:nvPr/>
        </p:nvSpPr>
        <p:spPr>
          <a:xfrm>
            <a:off x="-18306" y="1268760"/>
            <a:ext cx="8012652" cy="5386090"/>
          </a:xfrm>
          <a:prstGeom prst="rect">
            <a:avLst/>
          </a:prstGeom>
        </p:spPr>
        <p:txBody>
          <a:bodyPr wrap="square">
            <a:spAutoFit/>
          </a:bodyPr>
          <a:lstStyle/>
          <a:p>
            <a:r>
              <a:rPr lang="ru-RU" sz="1400" dirty="0">
                <a:latin typeface="Times New Roman" pitchFamily="18" charset="0"/>
                <a:cs typeface="Times New Roman" pitchFamily="18" charset="0"/>
              </a:rPr>
              <a:t>Для разработки сборника рекомендаций мы обратились к логопеду-дефектологу </a:t>
            </a:r>
            <a:r>
              <a:rPr lang="ru-RU" sz="1400" dirty="0" err="1">
                <a:latin typeface="Times New Roman" pitchFamily="18" charset="0"/>
                <a:cs typeface="Times New Roman" pitchFamily="18" charset="0"/>
              </a:rPr>
              <a:t>Коврижниковой</a:t>
            </a:r>
            <a:r>
              <a:rPr lang="ru-RU" sz="1400" dirty="0">
                <a:latin typeface="Times New Roman" pitchFamily="18" charset="0"/>
                <a:cs typeface="Times New Roman" pitchFamily="18" charset="0"/>
              </a:rPr>
              <a:t> Марине Михайловне. Она посоветовала нам большое количество различных упражнений и советов для развития речи ребенка в дошкольном и младшем школьном возрасте.</a:t>
            </a:r>
          </a:p>
          <a:p>
            <a:r>
              <a:rPr lang="ru-RU" sz="1400" dirty="0">
                <a:latin typeface="Times New Roman" pitchFamily="18" charset="0"/>
                <a:cs typeface="Times New Roman" pitchFamily="18" charset="0"/>
              </a:rPr>
              <a:t>Некоторые из этих советов для родителей </a:t>
            </a:r>
            <a:r>
              <a:rPr lang="ru-RU" sz="1400" dirty="0">
                <a:latin typeface="Times New Roman" pitchFamily="18" charset="0"/>
                <a:cs typeface="Times New Roman" pitchFamily="18" charset="0"/>
                <a:sym typeface="Wingdings" pitchFamily="2" charset="2"/>
              </a:rPr>
              <a:t>(эти советы также включены в наш сборник):</a:t>
            </a:r>
            <a:endParaRPr lang="ru-RU" sz="1400" dirty="0">
              <a:latin typeface="Times New Roman" pitchFamily="18" charset="0"/>
              <a:cs typeface="Times New Roman" pitchFamily="18" charset="0"/>
            </a:endParaRPr>
          </a:p>
          <a:p>
            <a:r>
              <a:rPr lang="ru-RU" sz="1400" dirty="0">
                <a:latin typeface="Times New Roman" pitchFamily="18" charset="0"/>
                <a:cs typeface="Times New Roman" pitchFamily="18" charset="0"/>
              </a:rPr>
              <a:t>1.Речь взрослого должна служить образцом для ребенка. Не допускайте в своей речи сокращения слов, </a:t>
            </a:r>
            <a:r>
              <a:rPr lang="ru-RU" sz="1400" dirty="0" err="1">
                <a:latin typeface="Times New Roman" pitchFamily="18" charset="0"/>
                <a:cs typeface="Times New Roman" pitchFamily="18" charset="0"/>
              </a:rPr>
              <a:t>недоговаривания</a:t>
            </a:r>
            <a:r>
              <a:rPr lang="ru-RU" sz="1400" dirty="0">
                <a:latin typeface="Times New Roman" pitchFamily="18" charset="0"/>
                <a:cs typeface="Times New Roman" pitchFamily="18" charset="0"/>
              </a:rPr>
              <a:t>, проглатывания звуков, слогов. Четко выговаривайте при ребенке окончания слов. Дети учатся языку, подражая, слушая и наблюдая за Вами.</a:t>
            </a:r>
          </a:p>
          <a:p>
            <a:r>
              <a:rPr lang="ru-RU" sz="1400" dirty="0">
                <a:latin typeface="Times New Roman" pitchFamily="18" charset="0"/>
                <a:cs typeface="Times New Roman" pitchFamily="18" charset="0"/>
              </a:rPr>
              <a:t>2.Старайтесь создавать ситуации, когда ребенок вынужден заговорить. Например, присоединяйтесь к ребенку, когда он смотрит телевизор. Старайтесь узнать, что его интересует. Обсудите с ним увиденное, задайте вопросы, например:</a:t>
            </a:r>
          </a:p>
          <a:p>
            <a:r>
              <a:rPr lang="ru-RU" sz="1400" dirty="0">
                <a:latin typeface="Times New Roman" pitchFamily="18" charset="0"/>
                <a:cs typeface="Times New Roman" pitchFamily="18" charset="0"/>
              </a:rPr>
              <a:t>- Как ты думаешь, что произошло?</a:t>
            </a:r>
          </a:p>
          <a:p>
            <a:r>
              <a:rPr lang="ru-RU" sz="1400" dirty="0">
                <a:latin typeface="Times New Roman" pitchFamily="18" charset="0"/>
                <a:cs typeface="Times New Roman" pitchFamily="18" charset="0"/>
              </a:rPr>
              <a:t>- Что происходит с ним сейчас?</a:t>
            </a:r>
          </a:p>
          <a:p>
            <a:r>
              <a:rPr lang="ru-RU" sz="1400" dirty="0">
                <a:latin typeface="Times New Roman" pitchFamily="18" charset="0"/>
                <a:cs typeface="Times New Roman" pitchFamily="18" charset="0"/>
              </a:rPr>
              <a:t>- Зачем, по-твоему он это сделал?</a:t>
            </a:r>
          </a:p>
          <a:p>
            <a:r>
              <a:rPr lang="ru-RU" sz="1400" dirty="0">
                <a:latin typeface="Times New Roman" pitchFamily="18" charset="0"/>
                <a:cs typeface="Times New Roman" pitchFamily="18" charset="0"/>
              </a:rPr>
              <a:t>- Как ты считаешь, что будет потом?</a:t>
            </a:r>
          </a:p>
          <a:p>
            <a:r>
              <a:rPr lang="ru-RU" sz="1400" dirty="0">
                <a:latin typeface="Times New Roman" pitchFamily="18" charset="0"/>
                <a:cs typeface="Times New Roman" pitchFamily="18" charset="0"/>
              </a:rPr>
              <a:t>3.  Ставьте для себя и для ребенка реальные цели. Ведите и направляйте его.</a:t>
            </a:r>
          </a:p>
          <a:p>
            <a:r>
              <a:rPr lang="ru-RU" sz="1400" dirty="0">
                <a:latin typeface="Times New Roman" pitchFamily="18" charset="0"/>
                <a:cs typeface="Times New Roman" pitchFamily="18" charset="0"/>
              </a:rPr>
              <a:t>4. Быстро утомляющегося, соматически ослабленного ребенка целесообразно нагружать более интенсивно в начале занятия, в начале дня и снимать нагрузку в конце занятий, в конце дня.</a:t>
            </a:r>
          </a:p>
          <a:p>
            <a:r>
              <a:rPr lang="ru-RU" sz="1400" dirty="0">
                <a:latin typeface="Times New Roman" pitchFamily="18" charset="0"/>
                <a:cs typeface="Times New Roman" pitchFamily="18" charset="0"/>
              </a:rPr>
              <a:t>5.  Широко используйте различного вида поощрения.</a:t>
            </a:r>
          </a:p>
          <a:p>
            <a:r>
              <a:rPr lang="ru-RU" sz="1400" dirty="0">
                <a:latin typeface="Times New Roman" pitchFamily="18" charset="0"/>
                <a:cs typeface="Times New Roman" pitchFamily="18" charset="0"/>
              </a:rPr>
              <a:t>6. Дозируйте нагрузки. Делайте перерывы, </a:t>
            </a:r>
            <a:r>
              <a:rPr lang="ru-RU" sz="1400" dirty="0" err="1">
                <a:latin typeface="Times New Roman" pitchFamily="18" charset="0"/>
                <a:cs typeface="Times New Roman" pitchFamily="18" charset="0"/>
              </a:rPr>
              <a:t>физминутки</a:t>
            </a:r>
            <a:r>
              <a:rPr lang="ru-RU" sz="1400" dirty="0">
                <a:latin typeface="Times New Roman" pitchFamily="18" charset="0"/>
                <a:cs typeface="Times New Roman" pitchFamily="18" charset="0"/>
              </a:rPr>
              <a:t>.</a:t>
            </a:r>
          </a:p>
          <a:p>
            <a:r>
              <a:rPr lang="ru-RU" sz="1400" dirty="0">
                <a:latin typeface="Times New Roman" pitchFamily="18" charset="0"/>
                <a:cs typeface="Times New Roman" pitchFamily="18" charset="0"/>
              </a:rPr>
              <a:t>7.  Не нужно всегда заставлять повторять за Вами – достаточно того, что он Вас слышит.</a:t>
            </a:r>
          </a:p>
          <a:p>
            <a:r>
              <a:rPr lang="ru-RU" sz="1400" dirty="0">
                <a:latin typeface="Times New Roman" pitchFamily="18" charset="0"/>
                <a:cs typeface="Times New Roman" pitchFamily="18" charset="0"/>
              </a:rPr>
              <a:t>8. Ребенок успешнее всего усваивает язык в тот момент, когда взрослые слушают его, общаются с ним, разговаривают. Чем больше Вы разговариваете с ребенком, тем большему он научится. </a:t>
            </a:r>
          </a:p>
          <a:p>
            <a:endParaRPr lang="ru-RU" dirty="0"/>
          </a:p>
          <a:p>
            <a:endParaRPr lang="ru-RU" dirty="0"/>
          </a:p>
        </p:txBody>
      </p:sp>
    </p:spTree>
    <p:extLst>
      <p:ext uri="{BB962C8B-B14F-4D97-AF65-F5344CB8AC3E}">
        <p14:creationId xmlns:p14="http://schemas.microsoft.com/office/powerpoint/2010/main" val="3722146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39905" y="980728"/>
            <a:ext cx="6840760" cy="5355312"/>
          </a:xfrm>
          <a:prstGeom prst="rect">
            <a:avLst/>
          </a:prstGeom>
          <a:noFill/>
        </p:spPr>
        <p:txBody>
          <a:bodyPr wrap="square" rtlCol="0">
            <a:spAutoFit/>
          </a:bodyPr>
          <a:lstStyle/>
          <a:p>
            <a:r>
              <a:rPr lang="ru-RU" dirty="0"/>
              <a:t>В процессе данной работы мы поняли, что формирование речевой и читательской компетенций у детей дошкольного и младшего школьного возраста играет очень важную роль. Ребенка необходимо заинтересовать книгами еще в детстве. Если родители будут игнорировать проблемы в речевом развитии своего ребенка, в будущем это может отразиться на его психическом состоянии. Важно своевременно обращаться за консультацией к логопеду-дефектологу и не игнорировать данную проблему. Итак, не стоит запускать ребенка в ожидании, что он перерастет дефекты произношения. Все проблемы с речью лучше решать в возрасте с 5-10 лет. До 10 лет еще можно провести коррекционную работу, которая однозначно поможет ребенку в развитии его речи, улучшении чтения, так как далее это всё связано с письмом (письменная речь). Считается, что 6 лет — это критический период, после которого ребенку придется прикладывать значительно больше усилий, чтобы улучшить качество своей речи- устной и письменной. Не стоит забывать, что в возрасте 7-семи лет ребенок должен быть готов к учебной деятельности в школе.</a:t>
            </a:r>
          </a:p>
          <a:p>
            <a:endParaRPr lang="ru-RU" dirty="0">
              <a:latin typeface="Times New Roman" pitchFamily="18" charset="0"/>
              <a:cs typeface="Times New Roman" pitchFamily="18" charset="0"/>
            </a:endParaRPr>
          </a:p>
        </p:txBody>
      </p:sp>
      <p:sp>
        <p:nvSpPr>
          <p:cNvPr id="5" name="TextBox 4"/>
          <p:cNvSpPr txBox="1"/>
          <p:nvPr/>
        </p:nvSpPr>
        <p:spPr>
          <a:xfrm>
            <a:off x="2699792" y="-30822"/>
            <a:ext cx="3480673" cy="584775"/>
          </a:xfrm>
          <a:prstGeom prst="rect">
            <a:avLst/>
          </a:prstGeom>
          <a:solidFill>
            <a:schemeClr val="bg2"/>
          </a:solidFill>
        </p:spPr>
        <p:txBody>
          <a:bodyPr wrap="square" rtlCol="0">
            <a:spAutoFit/>
          </a:bodyPr>
          <a:lstStyle/>
          <a:p>
            <a:pPr algn="ctr"/>
            <a:r>
              <a:rPr lang="ru-RU" sz="3200" b="1" dirty="0">
                <a:latin typeface="Times New Roman" pitchFamily="18" charset="0"/>
                <a:cs typeface="Times New Roman" pitchFamily="18" charset="0"/>
              </a:rPr>
              <a:t>ВЫВОД </a:t>
            </a:r>
          </a:p>
        </p:txBody>
      </p:sp>
    </p:spTree>
    <p:extLst>
      <p:ext uri="{BB962C8B-B14F-4D97-AF65-F5344CB8AC3E}">
        <p14:creationId xmlns:p14="http://schemas.microsoft.com/office/powerpoint/2010/main" val="167889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234047" y="889843"/>
            <a:ext cx="6652475" cy="5078313"/>
          </a:xfrm>
          <a:prstGeom prst="rect">
            <a:avLst/>
          </a:prstGeom>
          <a:noFill/>
        </p:spPr>
        <p:txBody>
          <a:bodyPr wrap="square" rtlCol="0">
            <a:spAutoFit/>
          </a:bodyPr>
          <a:lstStyle/>
          <a:p>
            <a:r>
              <a:rPr lang="ru-RU" dirty="0">
                <a:latin typeface="Times New Roman" pitchFamily="18" charset="0"/>
                <a:cs typeface="Times New Roman" pitchFamily="18" charset="0"/>
              </a:rPr>
              <a:t>Рассмотренная нами проблема актуальна в любое время, ведь всегда у кого-то из детей возникают проблемы с развитием речи и чтением книг, и помочь преодолеть эту проблему им должны прежде всего родители.</a:t>
            </a:r>
          </a:p>
          <a:p>
            <a:r>
              <a:rPr lang="ru-RU" dirty="0">
                <a:latin typeface="Times New Roman" pitchFamily="18" charset="0"/>
                <a:cs typeface="Times New Roman" pitchFamily="18" charset="0"/>
              </a:rPr>
              <a:t>В ходе нашей работы были выполнены следующие задачи:</a:t>
            </a:r>
          </a:p>
          <a:p>
            <a:pPr lvl="0"/>
            <a:r>
              <a:rPr lang="ru-RU" dirty="0">
                <a:latin typeface="Times New Roman" pitchFamily="18" charset="0"/>
                <a:cs typeface="Times New Roman" pitchFamily="18" charset="0"/>
              </a:rPr>
              <a:t>Изучена научно-методическая литература по данной проблеме.</a:t>
            </a:r>
          </a:p>
          <a:p>
            <a:pPr lvl="0"/>
            <a:r>
              <a:rPr lang="ru-RU" dirty="0">
                <a:latin typeface="Times New Roman" pitchFamily="18" charset="0"/>
                <a:cs typeface="Times New Roman" pitchFamily="18" charset="0"/>
              </a:rPr>
              <a:t>Изучен уровень развития читательской компетентности учащихся начальной школы.</a:t>
            </a:r>
          </a:p>
          <a:p>
            <a:pPr lvl="0"/>
            <a:r>
              <a:rPr lang="ru-RU" dirty="0">
                <a:latin typeface="Times New Roman" pitchFamily="18" charset="0"/>
                <a:cs typeface="Times New Roman" pitchFamily="18" charset="0"/>
              </a:rPr>
              <a:t>Разработан сборник рекомендаций и упражнений по формированию и развитию речевой и читательской компетенции у дошкольников и младших школьников.</a:t>
            </a:r>
          </a:p>
          <a:p>
            <a:pPr lvl="0"/>
            <a:r>
              <a:rPr lang="ru-RU" dirty="0">
                <a:latin typeface="Times New Roman" pitchFamily="18" charset="0"/>
                <a:cs typeface="Times New Roman" pitchFamily="18" charset="0"/>
              </a:rPr>
              <a:t>Организована выставка книжек «Сказка о моей семье».</a:t>
            </a:r>
          </a:p>
          <a:p>
            <a:pPr lvl="0"/>
            <a:r>
              <a:rPr lang="ru-RU" dirty="0">
                <a:latin typeface="Times New Roman" pitchFamily="18" charset="0"/>
                <a:cs typeface="Times New Roman" pitchFamily="18" charset="0"/>
              </a:rPr>
              <a:t>Проведено занятие с 1 классом по развитию речи.</a:t>
            </a:r>
          </a:p>
          <a:p>
            <a:r>
              <a:rPr lang="ru-RU" dirty="0">
                <a:latin typeface="Times New Roman" pitchFamily="18" charset="0"/>
                <a:cs typeface="Times New Roman" pitchFamily="18" charset="0"/>
              </a:rPr>
              <a:t>Проведенная диагностика не является исчерпывающей в отношении формирования читательской и речевой компетентности младших школьников, и многие вопросы требуют уточнения и дальнейшей разработки.</a:t>
            </a:r>
          </a:p>
          <a:p>
            <a:endParaRPr lang="ru-RU" dirty="0">
              <a:latin typeface="Times New Roman" pitchFamily="18" charset="0"/>
              <a:cs typeface="Times New Roman" pitchFamily="18" charset="0"/>
            </a:endParaRPr>
          </a:p>
        </p:txBody>
      </p:sp>
      <p:sp>
        <p:nvSpPr>
          <p:cNvPr id="5" name="TextBox 4"/>
          <p:cNvSpPr txBox="1"/>
          <p:nvPr/>
        </p:nvSpPr>
        <p:spPr>
          <a:xfrm>
            <a:off x="2760085" y="0"/>
            <a:ext cx="3600400" cy="523220"/>
          </a:xfrm>
          <a:prstGeom prst="rect">
            <a:avLst/>
          </a:prstGeom>
          <a:solidFill>
            <a:schemeClr val="bg2"/>
          </a:solidFill>
        </p:spPr>
        <p:txBody>
          <a:bodyPr wrap="square" rtlCol="0">
            <a:spAutoFit/>
          </a:bodyPr>
          <a:lstStyle/>
          <a:p>
            <a:pPr algn="ctr"/>
            <a:r>
              <a:rPr lang="ru-RU" sz="2800" dirty="0">
                <a:latin typeface="Times New Roman" pitchFamily="18" charset="0"/>
                <a:cs typeface="Times New Roman" pitchFamily="18" charset="0"/>
              </a:rPr>
              <a:t>ЗАКЛЮЧЕНИЕ </a:t>
            </a:r>
          </a:p>
        </p:txBody>
      </p:sp>
    </p:spTree>
    <p:extLst>
      <p:ext uri="{BB962C8B-B14F-4D97-AF65-F5344CB8AC3E}">
        <p14:creationId xmlns:p14="http://schemas.microsoft.com/office/powerpoint/2010/main" val="3028926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36"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0060" y="1363504"/>
            <a:ext cx="7916316" cy="3693319"/>
          </a:xfrm>
          <a:prstGeom prst="rect">
            <a:avLst/>
          </a:prstGeom>
        </p:spPr>
        <p:txBody>
          <a:bodyPr wrap="square">
            <a:spAutoFit/>
          </a:bodyPr>
          <a:lstStyle/>
          <a:p>
            <a:r>
              <a:rPr lang="ru-RU" dirty="0"/>
              <a:t>1 </a:t>
            </a:r>
            <a:r>
              <a:rPr lang="ru-RU" u="sng" dirty="0">
                <a:hlinkClick r:id="rId3"/>
              </a:rPr>
              <a:t>https://nsportal.ru/nachalnaya-shkola/raznoe/2012/10/29/problemy-obucheniya-russkomu-yazyku-v-nachalnoy-shkole-v-svete</a:t>
            </a:r>
            <a:endParaRPr lang="ru-RU" dirty="0"/>
          </a:p>
          <a:p>
            <a:r>
              <a:rPr lang="ru-RU" dirty="0"/>
              <a:t> </a:t>
            </a:r>
          </a:p>
          <a:p>
            <a:r>
              <a:rPr lang="ru-RU" dirty="0"/>
              <a:t>2 </a:t>
            </a:r>
            <a:r>
              <a:rPr lang="ru-RU" u="sng" dirty="0">
                <a:hlinkClick r:id="rId4"/>
              </a:rPr>
              <a:t>https://multiurok.ru/files/riefierat-na-tiemu-chitatiel-skaia-kompietientsiia.html</a:t>
            </a:r>
            <a:endParaRPr lang="ru-RU" dirty="0"/>
          </a:p>
          <a:p>
            <a:r>
              <a:rPr lang="ru-RU" dirty="0"/>
              <a:t> </a:t>
            </a:r>
          </a:p>
          <a:p>
            <a:r>
              <a:rPr lang="ru-RU" dirty="0"/>
              <a:t>3 </a:t>
            </a:r>
            <a:r>
              <a:rPr lang="ru-RU" u="sng" dirty="0">
                <a:hlinkClick r:id="rId5"/>
              </a:rPr>
              <a:t>https://nsportal.ru/detskiy-sad/razvitie-rechi/2022/04/05/rech-i-chtenie</a:t>
            </a:r>
            <a:endParaRPr lang="ru-RU" dirty="0"/>
          </a:p>
          <a:p>
            <a:r>
              <a:rPr lang="ru-RU" dirty="0"/>
              <a:t> </a:t>
            </a:r>
          </a:p>
          <a:p>
            <a:r>
              <a:rPr lang="ru-RU" dirty="0"/>
              <a:t>4 </a:t>
            </a:r>
            <a:r>
              <a:rPr lang="ru-RU" u="sng" dirty="0">
                <a:hlinkClick r:id="rId6"/>
              </a:rPr>
              <a:t>https://kopilkaurokov.ru/nachalniyeKlassi/prochee/riekomiendatsii-po-ustranieniiu-oshibok-i-niedochiotov-po-chtieniiu-v-1-2-klassakh</a:t>
            </a:r>
            <a:endParaRPr lang="ru-RU" dirty="0"/>
          </a:p>
          <a:p>
            <a:r>
              <a:rPr lang="ru-RU" dirty="0"/>
              <a:t> </a:t>
            </a:r>
          </a:p>
          <a:p>
            <a:pPr marL="342900" indent="-342900">
              <a:buFont typeface="Wingdings" pitchFamily="2" charset="2"/>
              <a:buChar char="§"/>
            </a:pPr>
            <a:endParaRPr lang="ru-RU" dirty="0"/>
          </a:p>
          <a:p>
            <a:endParaRPr lang="en-US" dirty="0"/>
          </a:p>
          <a:p>
            <a:endParaRPr lang="ru-RU" dirty="0"/>
          </a:p>
        </p:txBody>
      </p:sp>
      <p:sp>
        <p:nvSpPr>
          <p:cNvPr id="6" name="TextBox 5"/>
          <p:cNvSpPr txBox="1"/>
          <p:nvPr/>
        </p:nvSpPr>
        <p:spPr>
          <a:xfrm>
            <a:off x="899592" y="0"/>
            <a:ext cx="7632848" cy="954107"/>
          </a:xfrm>
          <a:prstGeom prst="rect">
            <a:avLst/>
          </a:prstGeom>
          <a:solidFill>
            <a:schemeClr val="bg2"/>
          </a:solidFill>
        </p:spPr>
        <p:txBody>
          <a:bodyPr wrap="square" rtlCol="0">
            <a:spAutoFit/>
          </a:bodyPr>
          <a:lstStyle/>
          <a:p>
            <a:pPr algn="ctr"/>
            <a:r>
              <a:rPr lang="ru-RU" sz="2800" b="1" dirty="0">
                <a:latin typeface="Times New Roman" pitchFamily="18" charset="0"/>
                <a:cs typeface="Times New Roman" pitchFamily="18" charset="0"/>
              </a:rPr>
              <a:t>СПИСОК ИСПОЛЬЗОВАННОЙ ЛИТЕРАТУРЫ:</a:t>
            </a:r>
          </a:p>
        </p:txBody>
      </p:sp>
    </p:spTree>
    <p:extLst>
      <p:ext uri="{BB962C8B-B14F-4D97-AF65-F5344CB8AC3E}">
        <p14:creationId xmlns:p14="http://schemas.microsoft.com/office/powerpoint/2010/main" val="757236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1232756" y="789895"/>
            <a:ext cx="6318448" cy="4247317"/>
          </a:xfrm>
          <a:prstGeom prst="rect">
            <a:avLst/>
          </a:prstGeom>
        </p:spPr>
        <p:txBody>
          <a:bodyPr wrap="square">
            <a:spAutoFit/>
          </a:bodyPr>
          <a:lstStyle/>
          <a:p>
            <a:pPr algn="ctr"/>
            <a:r>
              <a:rPr lang="ru-RU" b="1" dirty="0">
                <a:latin typeface="Bahnschrift Light SemiCondensed" pitchFamily="34" charset="0"/>
                <a:cs typeface="Times New Roman" pitchFamily="18" charset="0"/>
              </a:rPr>
              <a:t>Речь - важнейшая психическая функция, присущая только человеку. Благодаря речевому общению отражение мира в сознании одного человека постоянно пополняется и обогащается тем, что отражается в общественном сознании, связывается с достижениями всей общественно-производственной и культурной деятельности человечества. Таким образом, речь является основой коммуникативной функции, которая осуществляется посредством того или иного языка. Да, современное образование должно научить молодое поколение мыслить нестандартно и быть готовым к творческой деятельности. Важную роль в этом играет работа по развитию речи, которая должна строиться в единстве с развитием мышления ребёнка и формированием его как личности. Для этого необходимо искать новые приёмы, игры и упражнения, которые должны быть интересны, доступны и полезны. </a:t>
            </a:r>
          </a:p>
        </p:txBody>
      </p:sp>
      <p:sp>
        <p:nvSpPr>
          <p:cNvPr id="8" name="TextBox 7"/>
          <p:cNvSpPr txBox="1"/>
          <p:nvPr/>
        </p:nvSpPr>
        <p:spPr>
          <a:xfrm>
            <a:off x="1835696" y="-14818"/>
            <a:ext cx="5112568" cy="769441"/>
          </a:xfrm>
          <a:prstGeom prst="rect">
            <a:avLst/>
          </a:prstGeom>
          <a:solidFill>
            <a:schemeClr val="bg2"/>
          </a:solidFill>
        </p:spPr>
        <p:txBody>
          <a:bodyPr wrap="square" rtlCol="0">
            <a:spAutoFit/>
          </a:bodyPr>
          <a:lstStyle/>
          <a:p>
            <a:pPr algn="ctr"/>
            <a:r>
              <a:rPr lang="ru-RU" sz="4400" b="1" dirty="0">
                <a:latin typeface="Times New Roman" pitchFamily="18" charset="0"/>
                <a:cs typeface="Times New Roman" pitchFamily="18" charset="0"/>
              </a:rPr>
              <a:t>РЕЧЬ</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5157192"/>
            <a:ext cx="2351162" cy="13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019204"/>
            <a:ext cx="2370928" cy="1580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2588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53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a:blip r:embed="rId3"/>
          <a:stretch>
            <a:fillRect/>
          </a:stretch>
        </p:blipFill>
        <p:spPr>
          <a:xfrm>
            <a:off x="6976900" y="-1589"/>
            <a:ext cx="2167100" cy="1608908"/>
          </a:xfrm>
          <a:prstGeom prst="rect">
            <a:avLst/>
          </a:prstGeom>
        </p:spPr>
      </p:pic>
      <p:pic>
        <p:nvPicPr>
          <p:cNvPr id="5" name="Рисунок 4"/>
          <p:cNvPicPr>
            <a:picLocks noChangeAspect="1"/>
          </p:cNvPicPr>
          <p:nvPr/>
        </p:nvPicPr>
        <p:blipFill>
          <a:blip r:embed="rId4"/>
          <a:stretch>
            <a:fillRect/>
          </a:stretch>
        </p:blipFill>
        <p:spPr>
          <a:xfrm>
            <a:off x="-4970" y="8042"/>
            <a:ext cx="1859877" cy="1690526"/>
          </a:xfrm>
          <a:prstGeom prst="rect">
            <a:avLst/>
          </a:prstGeom>
        </p:spPr>
      </p:pic>
      <p:pic>
        <p:nvPicPr>
          <p:cNvPr id="6" name="Рисунок 5"/>
          <p:cNvPicPr>
            <a:picLocks noChangeAspect="1"/>
          </p:cNvPicPr>
          <p:nvPr/>
        </p:nvPicPr>
        <p:blipFill>
          <a:blip r:embed="rId5"/>
          <a:stretch>
            <a:fillRect/>
          </a:stretch>
        </p:blipFill>
        <p:spPr>
          <a:xfrm>
            <a:off x="251520" y="4894683"/>
            <a:ext cx="2674640" cy="1777451"/>
          </a:xfrm>
          <a:prstGeom prst="rect">
            <a:avLst/>
          </a:prstGeom>
        </p:spPr>
      </p:pic>
      <p:pic>
        <p:nvPicPr>
          <p:cNvPr id="7" name="Рисунок 6"/>
          <p:cNvPicPr>
            <a:picLocks noChangeAspect="1"/>
          </p:cNvPicPr>
          <p:nvPr/>
        </p:nvPicPr>
        <p:blipFill>
          <a:blip r:embed="rId6"/>
          <a:stretch>
            <a:fillRect/>
          </a:stretch>
        </p:blipFill>
        <p:spPr>
          <a:xfrm>
            <a:off x="6224857" y="4800458"/>
            <a:ext cx="2948853" cy="1965902"/>
          </a:xfrm>
          <a:prstGeom prst="rect">
            <a:avLst/>
          </a:prstGeom>
        </p:spPr>
      </p:pic>
      <p:sp>
        <p:nvSpPr>
          <p:cNvPr id="8" name="TextBox 7"/>
          <p:cNvSpPr txBox="1"/>
          <p:nvPr/>
        </p:nvSpPr>
        <p:spPr>
          <a:xfrm>
            <a:off x="2123728" y="312420"/>
            <a:ext cx="4680520" cy="646331"/>
          </a:xfrm>
          <a:prstGeom prst="rect">
            <a:avLst/>
          </a:prstGeom>
          <a:solidFill>
            <a:schemeClr val="bg2"/>
          </a:solidFill>
        </p:spPr>
        <p:txBody>
          <a:bodyPr wrap="square" rtlCol="0">
            <a:spAutoFit/>
          </a:bodyPr>
          <a:lstStyle/>
          <a:p>
            <a:pPr algn="ctr"/>
            <a:r>
              <a:rPr lang="ru-RU" sz="3600" b="1" dirty="0">
                <a:latin typeface="Times New Roman" pitchFamily="18" charset="0"/>
                <a:cs typeface="Times New Roman" pitchFamily="18" charset="0"/>
              </a:rPr>
              <a:t>АКТУАЛЬНОСТЬ: </a:t>
            </a:r>
          </a:p>
        </p:txBody>
      </p:sp>
      <p:sp>
        <p:nvSpPr>
          <p:cNvPr id="9" name="Прямоугольник 8"/>
          <p:cNvSpPr/>
          <p:nvPr/>
        </p:nvSpPr>
        <p:spPr>
          <a:xfrm>
            <a:off x="1167090" y="1844824"/>
            <a:ext cx="6532193" cy="2862322"/>
          </a:xfrm>
          <a:prstGeom prst="rect">
            <a:avLst/>
          </a:prstGeom>
          <a:solidFill>
            <a:schemeClr val="bg2"/>
          </a:solidFill>
        </p:spPr>
        <p:txBody>
          <a:bodyPr wrap="square">
            <a:spAutoFit/>
          </a:bodyPr>
          <a:lstStyle/>
          <a:p>
            <a:r>
              <a:rPr lang="ru-RU" dirty="0">
                <a:latin typeface="Times New Roman" pitchFamily="18" charset="0"/>
                <a:cs typeface="Times New Roman" pitchFamily="18" charset="0"/>
              </a:rPr>
              <a:t>Совершенствование техники чтения – одна из главных задач обучения младших школьников. Жизнь показывает, что если ученик научился читать в период обучения грамоте, то он и в коллективе класса занимает заметное место, верит в свои силы. Ребенок, который не умеет читать, будет испытывать большие затруднения при выполнении домашних заданий. Ему будет не интересно на уроках, он будет неусидчив, он не будет посещать библиотеку, потому что читать книги при низкой технике чтения – это не столько удовольствие, сколько мука.</a:t>
            </a:r>
          </a:p>
          <a:p>
            <a:endParaRPr lang="ru-RU" dirty="0"/>
          </a:p>
        </p:txBody>
      </p:sp>
    </p:spTree>
    <p:extLst>
      <p:ext uri="{BB962C8B-B14F-4D97-AF65-F5344CB8AC3E}">
        <p14:creationId xmlns:p14="http://schemas.microsoft.com/office/powerpoint/2010/main" val="3239597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931993" y="1844824"/>
            <a:ext cx="5256584" cy="2554545"/>
          </a:xfrm>
          <a:prstGeom prst="rect">
            <a:avLst/>
          </a:prstGeom>
          <a:solidFill>
            <a:schemeClr val="bg1"/>
          </a:solidFill>
        </p:spPr>
        <p:txBody>
          <a:bodyPr wrap="square" rtlCol="0">
            <a:spAutoFit/>
          </a:bodyPr>
          <a:lstStyle/>
          <a:p>
            <a:pPr algn="ctr"/>
            <a:r>
              <a:rPr lang="ru-RU" sz="3200" b="1" dirty="0">
                <a:latin typeface="Arial Black" pitchFamily="34" charset="0"/>
                <a:cs typeface="Times New Roman" pitchFamily="18" charset="0"/>
              </a:rPr>
              <a:t> Развивать речь у детей дошкольного и младшего школьного возраста, используя различные методики. </a:t>
            </a:r>
          </a:p>
        </p:txBody>
      </p:sp>
      <p:sp>
        <p:nvSpPr>
          <p:cNvPr id="5" name="TextBox 4"/>
          <p:cNvSpPr txBox="1"/>
          <p:nvPr/>
        </p:nvSpPr>
        <p:spPr>
          <a:xfrm>
            <a:off x="-167922" y="404664"/>
            <a:ext cx="5256584" cy="707886"/>
          </a:xfrm>
          <a:prstGeom prst="rect">
            <a:avLst/>
          </a:prstGeom>
          <a:solidFill>
            <a:schemeClr val="bg2"/>
          </a:solidFill>
        </p:spPr>
        <p:txBody>
          <a:bodyPr wrap="square" rtlCol="0">
            <a:spAutoFit/>
          </a:bodyPr>
          <a:lstStyle/>
          <a:p>
            <a:r>
              <a:rPr lang="ru-RU" sz="4000" b="1" dirty="0">
                <a:latin typeface="Times New Roman" pitchFamily="18" charset="0"/>
                <a:cs typeface="Times New Roman" pitchFamily="18" charset="0"/>
              </a:rPr>
              <a:t>ЦЕЛЬ ПРОЕКТА:</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6028" y="221636"/>
            <a:ext cx="2372906" cy="1335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653136"/>
            <a:ext cx="3096344" cy="2066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00" y="4609790"/>
            <a:ext cx="2481263" cy="210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6906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626" y="-29676"/>
            <a:ext cx="9481626" cy="6887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79292" y="1124744"/>
            <a:ext cx="6239643" cy="5940088"/>
          </a:xfrm>
          <a:prstGeom prst="rect">
            <a:avLst/>
          </a:prstGeom>
        </p:spPr>
        <p:txBody>
          <a:bodyPr wrap="square">
            <a:spAutoFit/>
          </a:bodyPr>
          <a:lstStyle/>
          <a:p>
            <a:pPr marL="342900" indent="-342900">
              <a:buFont typeface="Wingdings" pitchFamily="2" charset="2"/>
              <a:buChar char="ü"/>
            </a:pPr>
            <a:r>
              <a:rPr lang="ru-RU" sz="2000" dirty="0"/>
              <a:t>Изучить научную литературу по развитию речи и читательской компетенции.</a:t>
            </a:r>
          </a:p>
          <a:p>
            <a:pPr marL="342900" indent="-342900">
              <a:buFont typeface="Wingdings" pitchFamily="2" charset="2"/>
              <a:buChar char="ü"/>
            </a:pPr>
            <a:r>
              <a:rPr lang="ru-RU" sz="2000" dirty="0"/>
              <a:t>Проконсультироваться с логопедом-дефектологом </a:t>
            </a:r>
            <a:r>
              <a:rPr lang="ru-RU" sz="2000" dirty="0" err="1"/>
              <a:t>Коврижниковой</a:t>
            </a:r>
            <a:r>
              <a:rPr lang="ru-RU" sz="2000" dirty="0"/>
              <a:t> Мариной Михайловной.</a:t>
            </a:r>
          </a:p>
          <a:p>
            <a:pPr marL="342900" indent="-342900">
              <a:buFont typeface="Wingdings" pitchFamily="2" charset="2"/>
              <a:buChar char="ü"/>
            </a:pPr>
            <a:r>
              <a:rPr lang="ru-RU" sz="2000" dirty="0"/>
              <a:t>Провести анкетирование родителей учеников 1,2 классов и подготовительной школы. </a:t>
            </a:r>
          </a:p>
          <a:p>
            <a:pPr marL="342900" indent="-342900">
              <a:buFont typeface="Wingdings" pitchFamily="2" charset="2"/>
              <a:buChar char="ü"/>
            </a:pPr>
            <a:r>
              <a:rPr lang="ru-RU" sz="2000" dirty="0"/>
              <a:t>Провести анкетирование детей 2 классов.</a:t>
            </a:r>
          </a:p>
          <a:p>
            <a:pPr marL="342900" indent="-342900">
              <a:buFont typeface="Wingdings" pitchFamily="2" charset="2"/>
              <a:buChar char="ü"/>
            </a:pPr>
            <a:r>
              <a:rPr lang="ru-RU" sz="2000" dirty="0"/>
              <a:t>Разработать методические рекомендации для родителей по развитию речи.</a:t>
            </a:r>
          </a:p>
          <a:p>
            <a:pPr marL="342900" indent="-342900">
              <a:buFont typeface="Wingdings" pitchFamily="2" charset="2"/>
              <a:buChar char="ü"/>
            </a:pPr>
            <a:r>
              <a:rPr lang="ru-RU" sz="2000" dirty="0"/>
              <a:t>Показать родителям значение книги, литературы в воспитании детей.</a:t>
            </a:r>
          </a:p>
          <a:p>
            <a:pPr marL="342900" indent="-342900">
              <a:buFont typeface="Wingdings" pitchFamily="2" charset="2"/>
              <a:buChar char="ü"/>
            </a:pPr>
            <a:r>
              <a:rPr lang="ru-RU" sz="2000" dirty="0"/>
              <a:t>Познакомить родителей с результатами наблюдения за развитием читательских способностей учащихся. </a:t>
            </a:r>
          </a:p>
          <a:p>
            <a:pPr marL="342900" indent="-342900">
              <a:buFont typeface="Wingdings" pitchFamily="2" charset="2"/>
              <a:buChar char="ü"/>
            </a:pPr>
            <a:r>
              <a:rPr lang="ru-RU" sz="2000" dirty="0"/>
              <a:t>Провести увлекательное занятие «Буквы в жизни человека» с 1 классами.</a:t>
            </a:r>
          </a:p>
          <a:p>
            <a:pPr marL="342900" indent="-342900">
              <a:buFont typeface="Wingdings" pitchFamily="2" charset="2"/>
              <a:buChar char="ü"/>
            </a:pPr>
            <a:r>
              <a:rPr lang="ru-RU" sz="2000" dirty="0"/>
              <a:t>Организовать выставку книжек «Сказка о моей семье» с учениками 2 классов.</a:t>
            </a:r>
          </a:p>
          <a:p>
            <a:pPr marL="342900" indent="-342900">
              <a:buFont typeface="Wingdings" pitchFamily="2" charset="2"/>
              <a:buChar char="ü"/>
            </a:pPr>
            <a:endParaRPr lang="ru-RU" sz="2000" dirty="0">
              <a:latin typeface="Times New Roman" pitchFamily="18" charset="0"/>
              <a:cs typeface="Times New Roman" pitchFamily="18" charset="0"/>
            </a:endParaRPr>
          </a:p>
        </p:txBody>
      </p:sp>
      <p:sp>
        <p:nvSpPr>
          <p:cNvPr id="5" name="TextBox 4"/>
          <p:cNvSpPr txBox="1"/>
          <p:nvPr/>
        </p:nvSpPr>
        <p:spPr>
          <a:xfrm>
            <a:off x="-179292" y="231934"/>
            <a:ext cx="3478625" cy="707886"/>
          </a:xfrm>
          <a:prstGeom prst="rect">
            <a:avLst/>
          </a:prstGeom>
          <a:solidFill>
            <a:schemeClr val="bg2"/>
          </a:solidFill>
        </p:spPr>
        <p:txBody>
          <a:bodyPr wrap="square" rtlCol="0">
            <a:spAutoFit/>
          </a:bodyPr>
          <a:lstStyle/>
          <a:p>
            <a:r>
              <a:rPr lang="ru-RU" sz="4000" b="1" dirty="0">
                <a:latin typeface="Times New Roman" pitchFamily="18" charset="0"/>
                <a:cs typeface="Times New Roman" pitchFamily="18" charset="0"/>
              </a:rPr>
              <a:t>ЗАДАЧИ:</a:t>
            </a:r>
          </a:p>
        </p:txBody>
      </p:sp>
    </p:spTree>
    <p:extLst>
      <p:ext uri="{BB962C8B-B14F-4D97-AF65-F5344CB8AC3E}">
        <p14:creationId xmlns:p14="http://schemas.microsoft.com/office/powerpoint/2010/main" val="399728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90666" y="3890665"/>
            <a:ext cx="6142873" cy="3416320"/>
          </a:xfrm>
          <a:prstGeom prst="rect">
            <a:avLst/>
          </a:prstGeom>
          <a:noFill/>
        </p:spPr>
        <p:txBody>
          <a:bodyPr wrap="square" rtlCol="0">
            <a:spAutoFit/>
          </a:bodyPr>
          <a:lstStyle/>
          <a:p>
            <a:r>
              <a:rPr lang="ru-RU" sz="2400" dirty="0">
                <a:latin typeface="Times New Roman" pitchFamily="18" charset="0"/>
                <a:cs typeface="Times New Roman" pitchFamily="18" charset="0"/>
              </a:rPr>
              <a:t>Процесс формирования читательской и речевой компетенции у детей младшего школьного возраста.</a:t>
            </a:r>
          </a:p>
          <a:p>
            <a:endParaRPr lang="ru-RU" sz="2400" dirty="0"/>
          </a:p>
          <a:p>
            <a:endParaRPr lang="ru-RU" sz="2400" dirty="0">
              <a:latin typeface="Times New Roman" pitchFamily="18" charset="0"/>
              <a:cs typeface="Times New Roman" pitchFamily="18" charset="0"/>
            </a:endParaRPr>
          </a:p>
          <a:p>
            <a:r>
              <a:rPr lang="ru-RU" sz="2400" dirty="0">
                <a:latin typeface="Times New Roman" pitchFamily="18" charset="0"/>
                <a:cs typeface="Times New Roman" pitchFamily="18" charset="0"/>
              </a:rPr>
              <a:t>Методы и приемы формирования читательской и речевой компетенции младших школьников.</a:t>
            </a:r>
          </a:p>
          <a:p>
            <a:endParaRPr lang="ru-RU" sz="2400" dirty="0">
              <a:latin typeface="Times New Roman" pitchFamily="18" charset="0"/>
              <a:cs typeface="Times New Roman" pitchFamily="18" charset="0"/>
            </a:endParaRPr>
          </a:p>
        </p:txBody>
      </p:sp>
      <p:sp>
        <p:nvSpPr>
          <p:cNvPr id="5" name="Прямоугольник 4"/>
          <p:cNvSpPr/>
          <p:nvPr/>
        </p:nvSpPr>
        <p:spPr>
          <a:xfrm>
            <a:off x="-214705" y="561365"/>
            <a:ext cx="4945711" cy="3139321"/>
          </a:xfrm>
          <a:prstGeom prst="rect">
            <a:avLst/>
          </a:prstGeom>
        </p:spPr>
        <p:txBody>
          <a:bodyPr wrap="square">
            <a:spAutoFit/>
          </a:bodyPr>
          <a:lstStyle/>
          <a:p>
            <a:r>
              <a:rPr lang="ru-RU" sz="2000" dirty="0">
                <a:latin typeface="Times New Roman" pitchFamily="18" charset="0"/>
                <a:cs typeface="Times New Roman" pitchFamily="18" charset="0"/>
              </a:rPr>
              <a:t>1. Поиск и обработка информации;</a:t>
            </a:r>
          </a:p>
          <a:p>
            <a:r>
              <a:rPr lang="ru-RU" sz="2000" dirty="0">
                <a:latin typeface="Times New Roman" pitchFamily="18" charset="0"/>
                <a:cs typeface="Times New Roman" pitchFamily="18" charset="0"/>
              </a:rPr>
              <a:t>3. Анкетирование;</a:t>
            </a:r>
          </a:p>
          <a:p>
            <a:r>
              <a:rPr lang="ru-RU" sz="2000" dirty="0">
                <a:latin typeface="Times New Roman" pitchFamily="18" charset="0"/>
                <a:cs typeface="Times New Roman" pitchFamily="18" charset="0"/>
              </a:rPr>
              <a:t>4. Анализ полученных результатов;</a:t>
            </a:r>
          </a:p>
          <a:p>
            <a:r>
              <a:rPr lang="ru-RU" sz="2000" dirty="0">
                <a:latin typeface="Times New Roman" pitchFamily="18" charset="0"/>
                <a:cs typeface="Times New Roman" pitchFamily="18" charset="0"/>
              </a:rPr>
              <a:t>5. Разработка рекомендаций по развитию речевой и читательской компетенции для родителей дошкольников и младших школьников;</a:t>
            </a:r>
          </a:p>
          <a:p>
            <a:r>
              <a:rPr lang="ru-RU" sz="2000" dirty="0">
                <a:latin typeface="Times New Roman" pitchFamily="18" charset="0"/>
                <a:cs typeface="Times New Roman" pitchFamily="18" charset="0"/>
              </a:rPr>
              <a:t>6. Разработка заданий для занятия с 1 классом.</a:t>
            </a:r>
          </a:p>
          <a:p>
            <a:endParaRPr lang="ru-RU" dirty="0">
              <a:latin typeface="Times New Roman" pitchFamily="18" charset="0"/>
              <a:cs typeface="Times New Roman" pitchFamily="18" charset="0"/>
            </a:endParaRPr>
          </a:p>
        </p:txBody>
      </p:sp>
      <p:sp>
        <p:nvSpPr>
          <p:cNvPr id="6" name="TextBox 5"/>
          <p:cNvSpPr txBox="1"/>
          <p:nvPr/>
        </p:nvSpPr>
        <p:spPr>
          <a:xfrm>
            <a:off x="-203586" y="77275"/>
            <a:ext cx="4455328" cy="461665"/>
          </a:xfrm>
          <a:prstGeom prst="rect">
            <a:avLst/>
          </a:prstGeom>
          <a:solidFill>
            <a:schemeClr val="bg2"/>
          </a:solidFill>
        </p:spPr>
        <p:txBody>
          <a:bodyPr wrap="square" rtlCol="0">
            <a:spAutoFit/>
          </a:bodyPr>
          <a:lstStyle/>
          <a:p>
            <a:r>
              <a:rPr lang="ru-RU" sz="2400" b="1" dirty="0">
                <a:latin typeface="Times New Roman" pitchFamily="18" charset="0"/>
                <a:cs typeface="Times New Roman" pitchFamily="18" charset="0"/>
              </a:rPr>
              <a:t>МЕТОДЫ ИССЛЕДОВАНИЯ: </a:t>
            </a:r>
          </a:p>
        </p:txBody>
      </p:sp>
      <p:sp>
        <p:nvSpPr>
          <p:cNvPr id="8" name="TextBox 7"/>
          <p:cNvSpPr txBox="1"/>
          <p:nvPr/>
        </p:nvSpPr>
        <p:spPr>
          <a:xfrm>
            <a:off x="-64656" y="5250530"/>
            <a:ext cx="4655633" cy="461665"/>
          </a:xfrm>
          <a:prstGeom prst="rect">
            <a:avLst/>
          </a:prstGeom>
          <a:solidFill>
            <a:schemeClr val="bg2"/>
          </a:solidFill>
        </p:spPr>
        <p:txBody>
          <a:bodyPr wrap="none" rtlCol="0">
            <a:spAutoFit/>
          </a:bodyPr>
          <a:lstStyle/>
          <a:p>
            <a:r>
              <a:rPr lang="ru-RU" sz="2400" b="1" dirty="0">
                <a:latin typeface="Times New Roman" pitchFamily="18" charset="0"/>
                <a:cs typeface="Times New Roman" pitchFamily="18" charset="0"/>
              </a:rPr>
              <a:t>ПРЕДМЕТ ИССЛЕДОВАНИЯ: </a:t>
            </a:r>
          </a:p>
        </p:txBody>
      </p:sp>
      <p:sp>
        <p:nvSpPr>
          <p:cNvPr id="9" name="TextBox 8"/>
          <p:cNvSpPr txBox="1"/>
          <p:nvPr/>
        </p:nvSpPr>
        <p:spPr>
          <a:xfrm>
            <a:off x="-109179" y="3356992"/>
            <a:ext cx="4519434" cy="461665"/>
          </a:xfrm>
          <a:prstGeom prst="rect">
            <a:avLst/>
          </a:prstGeom>
          <a:solidFill>
            <a:schemeClr val="bg2"/>
          </a:solidFill>
        </p:spPr>
        <p:txBody>
          <a:bodyPr wrap="square" rtlCol="0">
            <a:spAutoFit/>
          </a:bodyPr>
          <a:lstStyle/>
          <a:p>
            <a:r>
              <a:rPr lang="ru-RU" sz="2400" b="1" dirty="0">
                <a:latin typeface="Times New Roman" pitchFamily="18" charset="0"/>
                <a:cs typeface="Times New Roman" pitchFamily="18" charset="0"/>
              </a:rPr>
              <a:t>ОБЪЕКТ ИССЛЕДОВАНИЯ:</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4474" y="89003"/>
            <a:ext cx="314325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4474" y="4451804"/>
            <a:ext cx="2858459" cy="190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3439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53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0" y="332656"/>
            <a:ext cx="3312368" cy="584775"/>
          </a:xfrm>
          <a:prstGeom prst="rect">
            <a:avLst/>
          </a:prstGeom>
          <a:solidFill>
            <a:schemeClr val="bg2"/>
          </a:solidFill>
        </p:spPr>
        <p:txBody>
          <a:bodyPr wrap="square" rtlCol="0">
            <a:spAutoFit/>
          </a:bodyPr>
          <a:lstStyle/>
          <a:p>
            <a:r>
              <a:rPr lang="ru-RU" sz="3200" b="1" dirty="0">
                <a:latin typeface="Times New Roman" pitchFamily="18" charset="0"/>
                <a:cs typeface="Times New Roman" pitchFamily="18" charset="0"/>
              </a:rPr>
              <a:t>ГИПОТЕЗА:</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6714" y="57690"/>
            <a:ext cx="2579982" cy="1719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973" y="4869160"/>
            <a:ext cx="2808312" cy="1872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187624" y="1916831"/>
            <a:ext cx="6174432" cy="2554545"/>
          </a:xfrm>
          <a:prstGeom prst="rect">
            <a:avLst/>
          </a:prstGeom>
        </p:spPr>
        <p:txBody>
          <a:bodyPr wrap="square">
            <a:spAutoFit/>
          </a:bodyPr>
          <a:lstStyle/>
          <a:p>
            <a:r>
              <a:rPr lang="ru-RU" sz="3200">
                <a:latin typeface="Times New Roman" pitchFamily="18" charset="0"/>
                <a:cs typeface="Times New Roman" pitchFamily="18" charset="0"/>
              </a:rPr>
              <a:t>Возможно, наш </a:t>
            </a:r>
            <a:r>
              <a:rPr lang="ru-RU" sz="3200" dirty="0">
                <a:latin typeface="Times New Roman" pitchFamily="18" charset="0"/>
                <a:cs typeface="Times New Roman" pitchFamily="18" charset="0"/>
              </a:rPr>
              <a:t>проект повлияет на развитие речевой  и читательской компетенции у  дошкольников и младших школьников.</a:t>
            </a:r>
          </a:p>
        </p:txBody>
      </p:sp>
    </p:spTree>
    <p:extLst>
      <p:ext uri="{BB962C8B-B14F-4D97-AF65-F5344CB8AC3E}">
        <p14:creationId xmlns:p14="http://schemas.microsoft.com/office/powerpoint/2010/main" val="3352134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80528" y="1117709"/>
            <a:ext cx="8173416" cy="5355312"/>
          </a:xfrm>
          <a:prstGeom prst="rect">
            <a:avLst/>
          </a:prstGeom>
        </p:spPr>
        <p:txBody>
          <a:bodyPr wrap="square">
            <a:spAutoFit/>
          </a:bodyPr>
          <a:lstStyle/>
          <a:p>
            <a:r>
              <a:rPr lang="ru-RU" dirty="0">
                <a:latin typeface="Times New Roman" pitchFamily="18" charset="0"/>
                <a:cs typeface="Times New Roman" pitchFamily="18" charset="0"/>
              </a:rPr>
              <a:t>это свободное практическое владение речью, умение говорить правильно, бегло и динамично как в диалоге, так и в виде монолога, хорошо понимать слышимую и читаемую речь.</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Также речевая компетенция включает умение производить и понимать речь в любом стиле, то есть способность использовать накопленный языковой материал в речи с целью общения.</a:t>
            </a:r>
          </a:p>
          <a:p>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это постоянно развивающаяся совокупность знаний, навыков и умений, то есть качество человека, которое совершенствуется на протяжении всей его жизни.</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Читательская компетенция определяется:</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 владением техникой чтения;</a:t>
            </a:r>
          </a:p>
          <a:p>
            <a:r>
              <a:rPr lang="ru-RU" dirty="0">
                <a:latin typeface="Times New Roman" pitchFamily="18" charset="0"/>
                <a:cs typeface="Times New Roman" pitchFamily="18" charset="0"/>
              </a:rPr>
              <a:t>— приёмами понимания прочитанного и прослушанного произведения;</a:t>
            </a:r>
          </a:p>
          <a:p>
            <a:r>
              <a:rPr lang="ru-RU" dirty="0">
                <a:latin typeface="Times New Roman" pitchFamily="18" charset="0"/>
                <a:cs typeface="Times New Roman" pitchFamily="18" charset="0"/>
              </a:rPr>
              <a:t>— знанием книг и умением их самостоятельно выбирать;</a:t>
            </a:r>
          </a:p>
          <a:p>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сформированностью</a:t>
            </a:r>
            <a:r>
              <a:rPr lang="ru-RU" dirty="0">
                <a:latin typeface="Times New Roman" pitchFamily="18" charset="0"/>
                <a:cs typeface="Times New Roman" pitchFamily="18" charset="0"/>
              </a:rPr>
              <a:t> духовной потребности в книге как средстве познания мира и самопознания.</a:t>
            </a:r>
          </a:p>
        </p:txBody>
      </p:sp>
      <p:sp>
        <p:nvSpPr>
          <p:cNvPr id="5" name="TextBox 4"/>
          <p:cNvSpPr txBox="1"/>
          <p:nvPr/>
        </p:nvSpPr>
        <p:spPr>
          <a:xfrm>
            <a:off x="-180528" y="764704"/>
            <a:ext cx="2952328" cy="369332"/>
          </a:xfrm>
          <a:prstGeom prst="rect">
            <a:avLst/>
          </a:prstGeom>
          <a:solidFill>
            <a:schemeClr val="bg2"/>
          </a:solidFill>
        </p:spPr>
        <p:txBody>
          <a:bodyPr wrap="square" rtlCol="0">
            <a:spAutoFit/>
          </a:bodyPr>
          <a:lstStyle/>
          <a:p>
            <a:r>
              <a:rPr lang="ru-RU" b="1" dirty="0">
                <a:latin typeface="Times New Roman" pitchFamily="18" charset="0"/>
                <a:cs typeface="Times New Roman" pitchFamily="18" charset="0"/>
              </a:rPr>
              <a:t>Речевая компетенция:</a:t>
            </a:r>
          </a:p>
        </p:txBody>
      </p:sp>
      <p:sp>
        <p:nvSpPr>
          <p:cNvPr id="6" name="TextBox 5"/>
          <p:cNvSpPr txBox="1"/>
          <p:nvPr/>
        </p:nvSpPr>
        <p:spPr>
          <a:xfrm>
            <a:off x="1835696" y="37610"/>
            <a:ext cx="5102153" cy="646331"/>
          </a:xfrm>
          <a:prstGeom prst="rect">
            <a:avLst/>
          </a:prstGeom>
          <a:solidFill>
            <a:schemeClr val="bg2"/>
          </a:solidFill>
        </p:spPr>
        <p:txBody>
          <a:bodyPr wrap="square" rtlCol="0">
            <a:spAutoFit/>
          </a:bodyPr>
          <a:lstStyle/>
          <a:p>
            <a:pPr algn="ctr"/>
            <a:r>
              <a:rPr lang="ru-RU" sz="3600" b="1" dirty="0">
                <a:latin typeface="Times New Roman" pitchFamily="18" charset="0"/>
                <a:cs typeface="Times New Roman" pitchFamily="18" charset="0"/>
              </a:rPr>
              <a:t>ГЛАВНЫЕ ПОНЯТИЯ </a:t>
            </a:r>
          </a:p>
        </p:txBody>
      </p:sp>
      <p:sp>
        <p:nvSpPr>
          <p:cNvPr id="7" name="TextBox 6"/>
          <p:cNvSpPr txBox="1"/>
          <p:nvPr/>
        </p:nvSpPr>
        <p:spPr>
          <a:xfrm>
            <a:off x="-180528" y="3244334"/>
            <a:ext cx="2976584" cy="369332"/>
          </a:xfrm>
          <a:prstGeom prst="rect">
            <a:avLst/>
          </a:prstGeom>
          <a:solidFill>
            <a:schemeClr val="bg2"/>
          </a:solidFill>
        </p:spPr>
        <p:txBody>
          <a:bodyPr wrap="none" rtlCol="0">
            <a:spAutoFit/>
          </a:bodyPr>
          <a:lstStyle/>
          <a:p>
            <a:r>
              <a:rPr lang="ru-RU" b="1" dirty="0"/>
              <a:t>Читательская компетенция:</a:t>
            </a:r>
          </a:p>
        </p:txBody>
      </p:sp>
    </p:spTree>
    <p:extLst>
      <p:ext uri="{BB962C8B-B14F-4D97-AF65-F5344CB8AC3E}">
        <p14:creationId xmlns:p14="http://schemas.microsoft.com/office/powerpoint/2010/main" val="1179022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4816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Рисунок 3"/>
          <p:cNvPicPr>
            <a:picLocks noChangeAspect="1"/>
          </p:cNvPicPr>
          <p:nvPr/>
        </p:nvPicPr>
        <p:blipFill>
          <a:blip r:embed="rId3"/>
          <a:stretch>
            <a:fillRect/>
          </a:stretch>
        </p:blipFill>
        <p:spPr>
          <a:xfrm>
            <a:off x="6815037" y="2132856"/>
            <a:ext cx="2477874" cy="2108671"/>
          </a:xfrm>
          <a:prstGeom prst="rect">
            <a:avLst/>
          </a:prstGeom>
        </p:spPr>
      </p:pic>
      <p:sp>
        <p:nvSpPr>
          <p:cNvPr id="6" name="TextBox 5"/>
          <p:cNvSpPr txBox="1"/>
          <p:nvPr/>
        </p:nvSpPr>
        <p:spPr>
          <a:xfrm>
            <a:off x="2915816" y="-28109"/>
            <a:ext cx="3744416" cy="707886"/>
          </a:xfrm>
          <a:prstGeom prst="rect">
            <a:avLst/>
          </a:prstGeom>
          <a:solidFill>
            <a:schemeClr val="bg2"/>
          </a:solidFill>
        </p:spPr>
        <p:txBody>
          <a:bodyPr wrap="square" rtlCol="0">
            <a:spAutoFit/>
          </a:bodyPr>
          <a:lstStyle/>
          <a:p>
            <a:r>
              <a:rPr lang="ru-RU" sz="4000" b="1" dirty="0">
                <a:latin typeface="Times New Roman" pitchFamily="18" charset="0"/>
                <a:cs typeface="Times New Roman" pitchFamily="18" charset="0"/>
              </a:rPr>
              <a:t>ПРОБЛЕМЫ:</a:t>
            </a:r>
          </a:p>
        </p:txBody>
      </p:sp>
      <p:sp>
        <p:nvSpPr>
          <p:cNvPr id="7" name="Прямоугольник 6"/>
          <p:cNvSpPr/>
          <p:nvPr/>
        </p:nvSpPr>
        <p:spPr>
          <a:xfrm>
            <a:off x="-187878" y="1536174"/>
            <a:ext cx="7239836" cy="3785652"/>
          </a:xfrm>
          <a:prstGeom prst="rect">
            <a:avLst/>
          </a:prstGeom>
        </p:spPr>
        <p:txBody>
          <a:bodyPr wrap="square">
            <a:spAutoFit/>
          </a:bodyPr>
          <a:lstStyle/>
          <a:p>
            <a:pPr marL="285750" indent="-285750">
              <a:buFont typeface="Wingdings" pitchFamily="2" charset="2"/>
              <a:buChar char="v"/>
            </a:pPr>
            <a:r>
              <a:rPr lang="ru-RU" sz="2000" dirty="0" err="1">
                <a:latin typeface="Times New Roman" pitchFamily="18" charset="0"/>
                <a:cs typeface="Times New Roman" pitchFamily="18" charset="0"/>
              </a:rPr>
              <a:t>Несформированность</a:t>
            </a:r>
            <a:r>
              <a:rPr lang="ru-RU" sz="2000" dirty="0">
                <a:latin typeface="Times New Roman" pitchFamily="18" charset="0"/>
                <a:cs typeface="Times New Roman" pitchFamily="18" charset="0"/>
              </a:rPr>
              <a:t> правильного звукопроизношения. </a:t>
            </a:r>
          </a:p>
          <a:p>
            <a:pPr marL="285750" indent="-285750">
              <a:buFont typeface="Wingdings" pitchFamily="2" charset="2"/>
              <a:buChar char="v"/>
            </a:pPr>
            <a:r>
              <a:rPr lang="ru-RU" sz="2000" dirty="0">
                <a:latin typeface="Times New Roman" pitchFamily="18" charset="0"/>
                <a:cs typeface="Times New Roman" pitchFamily="18" charset="0"/>
              </a:rPr>
              <a:t>Бедность словарного запаса. Малознакомые слова, встречающиеся при чтении, могут запутать ребёнка или же он может прочитать слова неправильно. </a:t>
            </a:r>
          </a:p>
          <a:p>
            <a:pPr marL="285750" indent="-285750">
              <a:buFont typeface="Wingdings" pitchFamily="2" charset="2"/>
              <a:buChar char="v"/>
            </a:pPr>
            <a:r>
              <a:rPr lang="ru-RU" sz="2000" dirty="0">
                <a:latin typeface="Times New Roman" pitchFamily="18" charset="0"/>
                <a:cs typeface="Times New Roman" pitchFamily="18" charset="0"/>
              </a:rPr>
              <a:t>Нарушения в грамматическом оформлении речи. Например, нарушения согласования слов, неправильное употребление падежных окончаний. </a:t>
            </a:r>
          </a:p>
          <a:p>
            <a:pPr marL="285750" indent="-285750">
              <a:buFont typeface="Wingdings" pitchFamily="2" charset="2"/>
              <a:buChar char="v"/>
            </a:pPr>
            <a:r>
              <a:rPr lang="ru-RU" sz="2000" dirty="0">
                <a:latin typeface="Times New Roman" pitchFamily="18" charset="0"/>
                <a:cs typeface="Times New Roman" pitchFamily="18" charset="0"/>
              </a:rPr>
              <a:t>Низкий уровень зрительного восприятия. </a:t>
            </a:r>
          </a:p>
          <a:p>
            <a:pPr marL="285750" indent="-285750">
              <a:buFont typeface="Wingdings" pitchFamily="2" charset="2"/>
              <a:buChar char="v"/>
            </a:pPr>
            <a:r>
              <a:rPr lang="ru-RU" sz="2000" dirty="0">
                <a:latin typeface="Times New Roman" pitchFamily="18" charset="0"/>
                <a:cs typeface="Times New Roman" pitchFamily="18" charset="0"/>
              </a:rPr>
              <a:t>Затруднения в обобщении и способности выделять существенные признаки предметов. </a:t>
            </a:r>
          </a:p>
          <a:p>
            <a:pPr marL="285750" indent="-285750">
              <a:buFont typeface="Wingdings" pitchFamily="2" charset="2"/>
              <a:buChar char="v"/>
            </a:pPr>
            <a:r>
              <a:rPr lang="ru-RU" sz="2000" dirty="0">
                <a:latin typeface="Times New Roman" pitchFamily="18" charset="0"/>
                <a:cs typeface="Times New Roman" pitchFamily="18" charset="0"/>
              </a:rPr>
              <a:t>Если ошибки не случайны, а повторяются регулярно, ребёнку необходимо обратиться за консультацией к логопеду.</a:t>
            </a:r>
          </a:p>
        </p:txBody>
      </p:sp>
    </p:spTree>
    <p:extLst>
      <p:ext uri="{BB962C8B-B14F-4D97-AF65-F5344CB8AC3E}">
        <p14:creationId xmlns:p14="http://schemas.microsoft.com/office/powerpoint/2010/main" val="426558611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1295</TotalTime>
  <Words>1597</Words>
  <Application>Microsoft Office PowerPoint</Application>
  <PresentationFormat>Экран (4:3)</PresentationFormat>
  <Paragraphs>119</Paragraphs>
  <Slides>18</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18</vt:i4>
      </vt:variant>
    </vt:vector>
  </HeadingPairs>
  <TitlesOfParts>
    <vt:vector size="25" baseType="lpstr">
      <vt:lpstr>Arial</vt:lpstr>
      <vt:lpstr>Arial Black</vt:lpstr>
      <vt:lpstr>Bahnschrift Light SemiCondensed</vt:lpstr>
      <vt:lpstr>Calibri</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Asus</dc:creator>
  <cp:lastModifiedBy>Vika</cp:lastModifiedBy>
  <cp:revision>70</cp:revision>
  <dcterms:created xsi:type="dcterms:W3CDTF">2024-09-22T11:04:25Z</dcterms:created>
  <dcterms:modified xsi:type="dcterms:W3CDTF">2024-12-19T17:10:34Z</dcterms:modified>
</cp:coreProperties>
</file>