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80" r:id="rId13"/>
    <p:sldId id="279" r:id="rId14"/>
    <p:sldId id="278" r:id="rId15"/>
    <p:sldId id="277" r:id="rId16"/>
    <p:sldId id="276" r:id="rId17"/>
    <p:sldId id="275" r:id="rId18"/>
    <p:sldId id="274" r:id="rId19"/>
    <p:sldId id="273" r:id="rId20"/>
    <p:sldId id="272" r:id="rId21"/>
    <p:sldId id="271" r:id="rId22"/>
    <p:sldId id="270" r:id="rId23"/>
    <p:sldId id="267" r:id="rId24"/>
    <p:sldId id="268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86" y="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5;&#1086;&#1083;&#1100;&#1079;&#1086;&#1074;&#1072;&#1090;&#1077;&#1083;&#1100;\Desktop\&#1051;&#1080;&#1089;&#1090;%20Microsoft%20Office%20Excel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5;&#1086;&#1083;&#1100;&#1079;&#1086;&#1074;&#1072;&#1090;&#1077;&#1083;&#1100;\Desktop\&#1051;&#1080;&#1089;&#1090;%20Microsoft%20Office%20Excel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5;&#1086;&#1083;&#1100;&#1079;&#1086;&#1074;&#1072;&#1090;&#1077;&#1083;&#1100;\Desktop\&#1051;&#1080;&#1089;&#1090;%20Microsoft%20Office%20Excel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5;&#1086;&#1083;&#1100;&#1079;&#1086;&#1074;&#1072;&#1090;&#1077;&#1083;&#1100;\Desktop\&#1051;&#1080;&#1089;&#1090;%20Microsoft%20Office%20Excel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5;&#1086;&#1083;&#1100;&#1079;&#1086;&#1074;&#1072;&#1090;&#1077;&#1083;&#1100;\Desktop\&#1051;&#1080;&#1089;&#1090;%20Microsoft%20Office%20Excel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1600" dirty="0"/>
              <a:t>Заболеваемость </a:t>
            </a:r>
          </a:p>
          <a:p>
            <a:pPr>
              <a:defRPr/>
            </a:pPr>
            <a:r>
              <a:rPr lang="ru-RU" sz="1600" dirty="0"/>
              <a:t>(количество случаев в год)</a:t>
            </a:r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начало проекта</c:v>
                </c:pt>
              </c:strCache>
            </c:strRef>
          </c:tx>
          <c:dLbls>
            <c:dLbl>
              <c:idx val="1"/>
              <c:layout>
                <c:manualLayout>
                  <c:x val="0"/>
                  <c:y val="-4.1666666666666692E-2"/>
                </c:manualLayout>
              </c:layout>
              <c:showVal val="1"/>
            </c:dLbl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val>
            <c:numRef>
              <c:f>Лист1!$B$2:$C$2</c:f>
              <c:numCache>
                <c:formatCode>General</c:formatCode>
                <c:ptCount val="2"/>
                <c:pt idx="1">
                  <c:v>56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год реализации проекта</c:v>
                </c:pt>
              </c:strCache>
            </c:strRef>
          </c:tx>
          <c:dLbls>
            <c:dLbl>
              <c:idx val="1"/>
              <c:layout>
                <c:manualLayout>
                  <c:x val="2.8150991682661552E-2"/>
                  <c:y val="-4.1666666666666692E-2"/>
                </c:manualLayout>
              </c:layout>
              <c:showVal val="1"/>
            </c:dLbl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val>
            <c:numRef>
              <c:f>Лист1!$B$3:$C$3</c:f>
              <c:numCache>
                <c:formatCode>General</c:formatCode>
                <c:ptCount val="2"/>
                <c:pt idx="1">
                  <c:v>48</c:v>
                </c:pt>
              </c:numCache>
            </c:numRef>
          </c:val>
        </c:ser>
        <c:shape val="box"/>
        <c:axId val="32492544"/>
        <c:axId val="65016960"/>
        <c:axId val="0"/>
      </c:bar3DChart>
      <c:catAx>
        <c:axId val="32492544"/>
        <c:scaling>
          <c:orientation val="minMax"/>
        </c:scaling>
        <c:axPos val="b"/>
        <c:majorTickMark val="none"/>
        <c:tickLblPos val="none"/>
        <c:crossAx val="65016960"/>
        <c:crosses val="autoZero"/>
        <c:auto val="1"/>
        <c:lblAlgn val="ctr"/>
        <c:lblOffset val="100"/>
      </c:catAx>
      <c:valAx>
        <c:axId val="65016960"/>
        <c:scaling>
          <c:orientation val="minMax"/>
        </c:scaling>
        <c:axPos val="l"/>
        <c:majorGridlines/>
        <c:numFmt formatCode="General" sourceLinked="1"/>
        <c:tickLblPos val="nextTo"/>
        <c:crossAx val="32492544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1600" dirty="0"/>
              <a:t>Посещаемость</a:t>
            </a:r>
          </a:p>
          <a:p>
            <a:pPr>
              <a:defRPr/>
            </a:pPr>
            <a:r>
              <a:rPr lang="ru-RU" sz="1600" dirty="0"/>
              <a:t> (количество</a:t>
            </a:r>
            <a:r>
              <a:rPr lang="ru-RU" sz="1600" baseline="0" dirty="0"/>
              <a:t> проведенных </a:t>
            </a:r>
            <a:r>
              <a:rPr lang="ru-RU" sz="1600" baseline="0" dirty="0" err="1"/>
              <a:t>детодней</a:t>
            </a:r>
            <a:r>
              <a:rPr lang="ru-RU" sz="1600" baseline="0" dirty="0"/>
              <a:t> за 10 месяцев)</a:t>
            </a:r>
            <a:endParaRPr lang="ru-RU" sz="1600" dirty="0"/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Лист2!$A$2</c:f>
              <c:strCache>
                <c:ptCount val="1"/>
                <c:pt idx="0">
                  <c:v>начало проекта</c:v>
                </c:pt>
              </c:strCache>
            </c:strRef>
          </c:tx>
          <c:dLbls>
            <c:dLbl>
              <c:idx val="0"/>
              <c:layout>
                <c:manualLayout>
                  <c:x val="0"/>
                  <c:y val="-4.6377115903990282E-2"/>
                </c:manualLayout>
              </c:layout>
              <c:showVal val="1"/>
            </c:dLbl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val>
            <c:numRef>
              <c:f>Лист2!$B$2</c:f>
              <c:numCache>
                <c:formatCode>General</c:formatCode>
                <c:ptCount val="1"/>
                <c:pt idx="0">
                  <c:v>7400</c:v>
                </c:pt>
              </c:numCache>
            </c:numRef>
          </c:val>
        </c:ser>
        <c:ser>
          <c:idx val="1"/>
          <c:order val="1"/>
          <c:tx>
            <c:strRef>
              <c:f>Лист2!$A$3</c:f>
              <c:strCache>
                <c:ptCount val="1"/>
                <c:pt idx="0">
                  <c:v>год реализации проекта</c:v>
                </c:pt>
              </c:strCache>
            </c:strRef>
          </c:tx>
          <c:dLbls>
            <c:dLbl>
              <c:idx val="0"/>
              <c:layout>
                <c:manualLayout>
                  <c:x val="1.9464720194647286E-2"/>
                  <c:y val="-4.6376811594202899E-2"/>
                </c:manualLayout>
              </c:layout>
              <c:showVal val="1"/>
            </c:dLbl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val>
            <c:numRef>
              <c:f>Лист2!$B$3</c:f>
              <c:numCache>
                <c:formatCode>General</c:formatCode>
                <c:ptCount val="1"/>
                <c:pt idx="0">
                  <c:v>7600</c:v>
                </c:pt>
              </c:numCache>
            </c:numRef>
          </c:val>
        </c:ser>
        <c:shape val="box"/>
        <c:axId val="65047168"/>
        <c:axId val="65065344"/>
        <c:axId val="0"/>
      </c:bar3DChart>
      <c:catAx>
        <c:axId val="65047168"/>
        <c:scaling>
          <c:orientation val="minMax"/>
        </c:scaling>
        <c:delete val="1"/>
        <c:axPos val="b"/>
        <c:tickLblPos val="none"/>
        <c:crossAx val="65065344"/>
        <c:crosses val="autoZero"/>
        <c:auto val="1"/>
        <c:lblAlgn val="ctr"/>
        <c:lblOffset val="100"/>
      </c:catAx>
      <c:valAx>
        <c:axId val="65065344"/>
        <c:scaling>
          <c:orientation val="minMax"/>
        </c:scaling>
        <c:axPos val="l"/>
        <c:majorGridlines/>
        <c:numFmt formatCode="General" sourceLinked="1"/>
        <c:tickLblPos val="nextTo"/>
        <c:crossAx val="65047168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1600" dirty="0"/>
              <a:t>Количество семей, взаимодействующих с ДОУ в рамках </a:t>
            </a:r>
            <a:r>
              <a:rPr lang="ru-RU" dirty="0"/>
              <a:t>проекта</a:t>
            </a:r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Лист3!$A$1</c:f>
              <c:strCache>
                <c:ptCount val="1"/>
                <c:pt idx="0">
                  <c:v>начало проекта</c:v>
                </c:pt>
              </c:strCache>
            </c:strRef>
          </c:tx>
          <c:dLbls>
            <c:dLbl>
              <c:idx val="1"/>
              <c:layout>
                <c:manualLayout>
                  <c:x val="0"/>
                  <c:y val="-4.9665711556829133E-2"/>
                </c:manualLayout>
              </c:layout>
              <c:showVal val="1"/>
            </c:dLbl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val>
            <c:numRef>
              <c:f>Лист3!$B$1:$C$1</c:f>
              <c:numCache>
                <c:formatCode>0%</c:formatCode>
                <c:ptCount val="2"/>
                <c:pt idx="1">
                  <c:v>0.60000000000000064</c:v>
                </c:pt>
              </c:numCache>
            </c:numRef>
          </c:val>
        </c:ser>
        <c:ser>
          <c:idx val="1"/>
          <c:order val="1"/>
          <c:tx>
            <c:strRef>
              <c:f>Лист3!$A$2</c:f>
              <c:strCache>
                <c:ptCount val="1"/>
                <c:pt idx="0">
                  <c:v>год реализации проекта</c:v>
                </c:pt>
              </c:strCache>
            </c:strRef>
          </c:tx>
          <c:dLbls>
            <c:dLbl>
              <c:idx val="1"/>
              <c:layout>
                <c:manualLayout>
                  <c:x val="2.2637238256932755E-3"/>
                  <c:y val="-2.6743075453677323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</c:dLbl>
            <c:showVal val="1"/>
          </c:dLbls>
          <c:val>
            <c:numRef>
              <c:f>Лист3!$B$2:$C$2</c:f>
              <c:numCache>
                <c:formatCode>0%</c:formatCode>
                <c:ptCount val="2"/>
                <c:pt idx="1">
                  <c:v>0.9</c:v>
                </c:pt>
              </c:numCache>
            </c:numRef>
          </c:val>
        </c:ser>
        <c:shape val="box"/>
        <c:axId val="79138816"/>
        <c:axId val="79140352"/>
        <c:axId val="0"/>
      </c:bar3DChart>
      <c:catAx>
        <c:axId val="79138816"/>
        <c:scaling>
          <c:orientation val="minMax"/>
        </c:scaling>
        <c:delete val="1"/>
        <c:axPos val="b"/>
        <c:tickLblPos val="none"/>
        <c:crossAx val="79140352"/>
        <c:crosses val="autoZero"/>
        <c:auto val="1"/>
        <c:lblAlgn val="ctr"/>
        <c:lblOffset val="100"/>
      </c:catAx>
      <c:valAx>
        <c:axId val="79140352"/>
        <c:scaling>
          <c:orientation val="minMax"/>
        </c:scaling>
        <c:axPos val="l"/>
        <c:majorGridlines/>
        <c:numFmt formatCode="General" sourceLinked="1"/>
        <c:tickLblPos val="nextTo"/>
        <c:crossAx val="79138816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1600" dirty="0"/>
              <a:t>Удовлетворенность работой инновационной площадки родителями</a:t>
            </a:r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dLbls>
            <c:dLbl>
              <c:idx val="2"/>
              <c:delete val="1"/>
            </c:dLbl>
            <c:dLblPos val="outEnd"/>
            <c:showVal val="1"/>
            <c:showLeaderLines val="1"/>
          </c:dLbls>
          <c:cat>
            <c:strRef>
              <c:f>Лист4!$A$1:$A$3</c:f>
              <c:strCache>
                <c:ptCount val="3"/>
                <c:pt idx="0">
                  <c:v>удовлетворены полностью</c:v>
                </c:pt>
                <c:pt idx="1">
                  <c:v>удовлетворены частично</c:v>
                </c:pt>
                <c:pt idx="2">
                  <c:v>не удовлетворены</c:v>
                </c:pt>
              </c:strCache>
            </c:strRef>
          </c:cat>
          <c:val>
            <c:numRef>
              <c:f>Лист4!$B$1:$B$3</c:f>
              <c:numCache>
                <c:formatCode>0%</c:formatCode>
                <c:ptCount val="3"/>
                <c:pt idx="0">
                  <c:v>0.98</c:v>
                </c:pt>
                <c:pt idx="1">
                  <c:v>2.0000000000000011E-2</c:v>
                </c:pt>
                <c:pt idx="2" formatCode="General">
                  <c:v>0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Результаты мониторинговых испытаний комплекса</a:t>
            </a:r>
            <a:r>
              <a:rPr lang="ru-RU" sz="1600" baseline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ГТО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ru-RU" sz="1600" baseline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aseline="0" dirty="0">
                <a:latin typeface="Times New Roman" pitchFamily="18" charset="0"/>
                <a:cs typeface="Times New Roman" pitchFamily="18" charset="0"/>
              </a:rPr>
              <a:t>июнь 2017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Лист5!$B$1</c:f>
              <c:strCache>
                <c:ptCount val="1"/>
                <c:pt idx="0">
                  <c:v>золото</c:v>
                </c:pt>
              </c:strCache>
            </c:strRef>
          </c:tx>
          <c:cat>
            <c:strRef>
              <c:f>Лист5!$A$2:$A$6</c:f>
              <c:strCache>
                <c:ptCount val="5"/>
                <c:pt idx="0">
                  <c:v>бег 30м/сек</c:v>
                </c:pt>
                <c:pt idx="1">
                  <c:v>челночный бег</c:v>
                </c:pt>
                <c:pt idx="2">
                  <c:v>наклон вперед стоя</c:v>
                </c:pt>
                <c:pt idx="3">
                  <c:v>прыжок в длину с места</c:v>
                </c:pt>
                <c:pt idx="4">
                  <c:v>метание мяча в цель дистанция 6 м</c:v>
                </c:pt>
              </c:strCache>
            </c:strRef>
          </c:cat>
          <c:val>
            <c:numRef>
              <c:f>Лист5!$B$2:$B$6</c:f>
              <c:numCache>
                <c:formatCode>0%</c:formatCode>
                <c:ptCount val="5"/>
                <c:pt idx="1">
                  <c:v>4.0000000000000022E-2</c:v>
                </c:pt>
                <c:pt idx="2">
                  <c:v>0.63000000000000145</c:v>
                </c:pt>
                <c:pt idx="3">
                  <c:v>8.0000000000000043E-2</c:v>
                </c:pt>
                <c:pt idx="4">
                  <c:v>4.0000000000000022E-2</c:v>
                </c:pt>
              </c:numCache>
            </c:numRef>
          </c:val>
        </c:ser>
        <c:ser>
          <c:idx val="1"/>
          <c:order val="1"/>
          <c:tx>
            <c:strRef>
              <c:f>Лист5!$C$1</c:f>
              <c:strCache>
                <c:ptCount val="1"/>
                <c:pt idx="0">
                  <c:v>серебро</c:v>
                </c:pt>
              </c:strCache>
            </c:strRef>
          </c:tx>
          <c:dLbls>
            <c:dLbl>
              <c:idx val="2"/>
              <c:layout>
                <c:manualLayout>
                  <c:x val="1.1782032400589101E-2"/>
                  <c:y val="-3.0372057706910291E-3"/>
                </c:manualLayout>
              </c:layout>
              <c:showVal val="1"/>
            </c:dLbl>
            <c:showVal val="1"/>
          </c:dLbls>
          <c:cat>
            <c:strRef>
              <c:f>Лист5!$A$2:$A$6</c:f>
              <c:strCache>
                <c:ptCount val="5"/>
                <c:pt idx="0">
                  <c:v>бег 30м/сек</c:v>
                </c:pt>
                <c:pt idx="1">
                  <c:v>челночный бег</c:v>
                </c:pt>
                <c:pt idx="2">
                  <c:v>наклон вперед стоя</c:v>
                </c:pt>
                <c:pt idx="3">
                  <c:v>прыжок в длину с места</c:v>
                </c:pt>
                <c:pt idx="4">
                  <c:v>метание мяча в цель дистанция 6 м</c:v>
                </c:pt>
              </c:strCache>
            </c:strRef>
          </c:cat>
          <c:val>
            <c:numRef>
              <c:f>Лист5!$C$2:$C$6</c:f>
              <c:numCache>
                <c:formatCode>0%</c:formatCode>
                <c:ptCount val="5"/>
                <c:pt idx="1">
                  <c:v>0.42000000000000032</c:v>
                </c:pt>
                <c:pt idx="2">
                  <c:v>0.37000000000000038</c:v>
                </c:pt>
                <c:pt idx="3">
                  <c:v>0.38000000000000073</c:v>
                </c:pt>
                <c:pt idx="4">
                  <c:v>4.0000000000000022E-2</c:v>
                </c:pt>
              </c:numCache>
            </c:numRef>
          </c:val>
        </c:ser>
        <c:ser>
          <c:idx val="2"/>
          <c:order val="2"/>
          <c:tx>
            <c:strRef>
              <c:f>Лист5!$D$1</c:f>
              <c:strCache>
                <c:ptCount val="1"/>
                <c:pt idx="0">
                  <c:v>бронза</c:v>
                </c:pt>
              </c:strCache>
            </c:strRef>
          </c:tx>
          <c:dLbls>
            <c:dLbl>
              <c:idx val="0"/>
              <c:layout>
                <c:manualLayout>
                  <c:x val="0"/>
                  <c:y val="-2.7334851936218669E-2"/>
                </c:manualLayout>
              </c:layout>
              <c:showVal val="1"/>
            </c:dLbl>
            <c:dLbl>
              <c:idx val="1"/>
              <c:layout>
                <c:manualLayout>
                  <c:x val="1.7673048600883652E-2"/>
                  <c:y val="0"/>
                </c:manualLayout>
              </c:layout>
              <c:showVal val="1"/>
            </c:dLbl>
            <c:dLbl>
              <c:idx val="3"/>
              <c:layout>
                <c:manualLayout>
                  <c:x val="2.3564064801178168E-2"/>
                  <c:y val="-3.0372057706909744E-3"/>
                </c:manualLayout>
              </c:layout>
              <c:showVal val="1"/>
            </c:dLbl>
            <c:showVal val="1"/>
          </c:dLbls>
          <c:cat>
            <c:strRef>
              <c:f>Лист5!$A$2:$A$6</c:f>
              <c:strCache>
                <c:ptCount val="5"/>
                <c:pt idx="0">
                  <c:v>бег 30м/сек</c:v>
                </c:pt>
                <c:pt idx="1">
                  <c:v>челночный бег</c:v>
                </c:pt>
                <c:pt idx="2">
                  <c:v>наклон вперед стоя</c:v>
                </c:pt>
                <c:pt idx="3">
                  <c:v>прыжок в длину с места</c:v>
                </c:pt>
                <c:pt idx="4">
                  <c:v>метание мяча в цель дистанция 6 м</c:v>
                </c:pt>
              </c:strCache>
            </c:strRef>
          </c:cat>
          <c:val>
            <c:numRef>
              <c:f>Лист5!$D$2:$D$6</c:f>
              <c:numCache>
                <c:formatCode>0%</c:formatCode>
                <c:ptCount val="5"/>
                <c:pt idx="0">
                  <c:v>0.19</c:v>
                </c:pt>
                <c:pt idx="1">
                  <c:v>0.15000000000000024</c:v>
                </c:pt>
                <c:pt idx="3">
                  <c:v>0.23</c:v>
                </c:pt>
                <c:pt idx="4">
                  <c:v>0.27</c:v>
                </c:pt>
              </c:numCache>
            </c:numRef>
          </c:val>
        </c:ser>
        <c:dLbls>
          <c:showVal val="1"/>
        </c:dLbls>
        <c:shape val="box"/>
        <c:axId val="79223808"/>
        <c:axId val="79225600"/>
        <c:axId val="0"/>
      </c:bar3DChart>
      <c:catAx>
        <c:axId val="79223808"/>
        <c:scaling>
          <c:orientation val="minMax"/>
        </c:scaling>
        <c:axPos val="b"/>
        <c:tickLblPos val="nextTo"/>
        <c:crossAx val="79225600"/>
        <c:crosses val="autoZero"/>
        <c:auto val="1"/>
        <c:lblAlgn val="ctr"/>
        <c:lblOffset val="100"/>
      </c:catAx>
      <c:valAx>
        <c:axId val="79225600"/>
        <c:scaling>
          <c:orientation val="minMax"/>
        </c:scaling>
        <c:axPos val="l"/>
        <c:majorGridlines/>
        <c:numFmt formatCode="General" sourceLinked="1"/>
        <c:tickLblPos val="nextTo"/>
        <c:crossAx val="7922380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90561363202240563"/>
          <c:y val="0.46688150008010482"/>
          <c:w val="8.4766223546654557E-2"/>
          <c:h val="0.15123173088768746"/>
        </c:manualLayout>
      </c:layout>
    </c:legend>
    <c:plotVisOnly val="1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71D4A5-7704-4D2C-86EB-57B643153323}" type="datetimeFigureOut">
              <a:rPr lang="ru-RU" smtClean="0"/>
              <a:pPr/>
              <a:t>14.06.2019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A31023-E484-4CC7-8EE9-EF94101A262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A31023-E484-4CC7-8EE9-EF94101A262D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12_mdou@mail.ru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2.jpeg"/><Relationship Id="rId7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6.jpeg"/><Relationship Id="rId7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20.jpeg"/><Relationship Id="rId7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4.jpeg"/><Relationship Id="rId7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3.png"/><Relationship Id="rId7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jpeg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2.png"/><Relationship Id="rId7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6.jpeg"/><Relationship Id="rId7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40.jpeg"/><Relationship Id="rId7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41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4.jpeg"/><Relationship Id="rId7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5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48.jpeg"/><Relationship Id="rId7" Type="http://schemas.openxmlformats.org/officeDocument/2006/relationships/image" Target="../media/image5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9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gif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52.jpeg"/><Relationship Id="rId7" Type="http://schemas.openxmlformats.org/officeDocument/2006/relationships/image" Target="../media/image5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3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5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gif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8.jpeg"/><Relationship Id="rId7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Александр\Рабочий стол\Новая папка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28670"/>
            <a:ext cx="7772400" cy="2000264"/>
          </a:xfrm>
        </p:spPr>
        <p:txBody>
          <a:bodyPr>
            <a:normAutofit fontScale="90000"/>
          </a:bodyPr>
          <a:lstStyle/>
          <a:p>
            <a:r>
              <a:rPr lang="ru-RU" sz="1400" dirty="0" smtClean="0">
                <a:latin typeface="Arial" pitchFamily="34" charset="0"/>
                <a:cs typeface="Arial" pitchFamily="34" charset="0"/>
              </a:rPr>
              <a:t>Муниципальное казенное дошкольное учреждение детский сад № 12 общеразвивающего вида с приоритетным осуществлением деятельности по физическому развитию детей, </a:t>
            </a:r>
            <a:br>
              <a:rPr lang="ru-RU" sz="1400" dirty="0" smtClean="0">
                <a:latin typeface="Arial" pitchFamily="34" charset="0"/>
                <a:cs typeface="Arial" pitchFamily="34" charset="0"/>
              </a:rPr>
            </a:br>
            <a:r>
              <a:rPr lang="ru-RU" sz="1400" dirty="0" smtClean="0">
                <a:latin typeface="Arial" pitchFamily="34" charset="0"/>
                <a:cs typeface="Arial" pitchFamily="34" charset="0"/>
              </a:rPr>
              <a:t>г.Тавда, ул. Свердлова, 83г, (34360) 3-18-63, </a:t>
            </a:r>
            <a:r>
              <a:rPr lang="en-US" sz="1400" dirty="0" smtClean="0">
                <a:latin typeface="Arial" pitchFamily="34" charset="0"/>
                <a:cs typeface="Arial" pitchFamily="34" charset="0"/>
                <a:hlinkClick r:id="rId3"/>
              </a:rPr>
              <a:t>12_mdou@mail.ru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 </a:t>
            </a:r>
            <a:br>
              <a:rPr lang="en-US" sz="1400" dirty="0" smtClean="0">
                <a:latin typeface="Arial" pitchFamily="34" charset="0"/>
                <a:cs typeface="Arial" pitchFamily="34" charset="0"/>
              </a:rPr>
            </a:br>
            <a:r>
              <a:rPr lang="en-US" sz="1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1400" dirty="0" smtClean="0">
                <a:latin typeface="Arial" pitchFamily="34" charset="0"/>
                <a:cs typeface="Arial" pitchFamily="34" charset="0"/>
              </a:rPr>
            </a:br>
            <a:r>
              <a:rPr lang="en-US" sz="1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1400" dirty="0" smtClean="0">
                <a:latin typeface="Arial" pitchFamily="34" charset="0"/>
                <a:cs typeface="Arial" pitchFamily="34" charset="0"/>
              </a:rPr>
            </a:br>
            <a:r>
              <a:rPr lang="en-US" sz="1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1400" dirty="0" smtClean="0">
                <a:latin typeface="Arial" pitchFamily="34" charset="0"/>
                <a:cs typeface="Arial" pitchFamily="34" charset="0"/>
              </a:rPr>
            </a:br>
            <a:r>
              <a:rPr lang="en-US" sz="1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1400" dirty="0" smtClean="0">
                <a:latin typeface="Arial" pitchFamily="34" charset="0"/>
                <a:cs typeface="Arial" pitchFamily="34" charset="0"/>
              </a:rPr>
            </a:br>
            <a:r>
              <a:rPr lang="en-US" sz="1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1400" dirty="0" smtClean="0">
                <a:latin typeface="Arial" pitchFamily="34" charset="0"/>
                <a:cs typeface="Arial" pitchFamily="34" charset="0"/>
              </a:rPr>
            </a:b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2976" y="3071810"/>
            <a:ext cx="6915176" cy="900122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Образовательный  проект </a:t>
            </a:r>
          </a:p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«В школу - здоровым, со значком ГТО»</a:t>
            </a:r>
            <a:endParaRPr lang="ru-RU" sz="2000" b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12" descr="logo2"/>
          <p:cNvPicPr>
            <a:picLocks noChangeAspect="1" noChangeArrowheads="1"/>
          </p:cNvPicPr>
          <p:nvPr/>
        </p:nvPicPr>
        <p:blipFill>
          <a:blip r:embed="rId4" cstate="print"/>
          <a:srcRect b="50333"/>
          <a:stretch>
            <a:fillRect/>
          </a:stretch>
        </p:blipFill>
        <p:spPr bwMode="auto">
          <a:xfrm>
            <a:off x="6804025" y="6381750"/>
            <a:ext cx="144780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3" descr="rastishka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43888" y="6021388"/>
            <a:ext cx="52387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6804025" y="6180138"/>
            <a:ext cx="15970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000" b="1" dirty="0">
                <a:latin typeface="Book Antiqua" pitchFamily="18" charset="0"/>
              </a:rPr>
              <a:t>Детский сад № 12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358214" y="6643710"/>
            <a:ext cx="785786" cy="214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4857720" y="4429132"/>
            <a:ext cx="4286280" cy="90012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Тарасова Лариса</a:t>
            </a:r>
            <a:r>
              <a:rPr kumimoji="0" lang="ru-RU" sz="1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Михайловна, заведующий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1400" baseline="0" dirty="0" smtClean="0">
                <a:latin typeface="Arial" pitchFamily="34" charset="0"/>
                <a:cs typeface="Arial" pitchFamily="34" charset="0"/>
              </a:rPr>
              <a:t>Россохина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Елена Николаевна, с</a:t>
            </a:r>
            <a:r>
              <a:rPr kumimoji="0" lang="ru-RU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тарший</a:t>
            </a:r>
            <a:r>
              <a:rPr kumimoji="0" lang="ru-RU" sz="1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воспитатель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lvl="0">
              <a:spcBef>
                <a:spcPct val="20000"/>
              </a:spcBef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(34360) 3-18-63, </a:t>
            </a:r>
            <a:r>
              <a:rPr lang="en-US" sz="1400" dirty="0" smtClean="0">
                <a:latin typeface="Arial" pitchFamily="34" charset="0"/>
                <a:cs typeface="Arial" pitchFamily="34" charset="0"/>
                <a:hlinkClick r:id="rId3"/>
              </a:rPr>
              <a:t>12_mdou@mail.ru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 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Documents and Settings\Александр\Рабочий стол\Новая папка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36828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Туристические походы в лес</a:t>
            </a:r>
            <a:endParaRPr lang="ru-RU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6804025" y="6180138"/>
            <a:ext cx="15970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000" b="1" dirty="0">
                <a:latin typeface="Book Antiqua" pitchFamily="18" charset="0"/>
              </a:rPr>
              <a:t>Детский сад № 12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358214" y="6643710"/>
            <a:ext cx="785786" cy="214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4" descr="C:\Users\Пользователь\Desktop\Новая папка (2)\DSCN00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500042"/>
            <a:ext cx="3839567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5" descr="C:\Users\Пользователь\Desktop\Новая папка (2)\DSCN014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3500438"/>
            <a:ext cx="3839570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 descr="E:\август 2017\поход к березе 18.08.17\IMG_08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3500438"/>
            <a:ext cx="3839692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 descr="E:\август 2017\поход к березе 18.08.17\IMG_081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57752" y="500042"/>
            <a:ext cx="3839690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13" descr="rastishka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43888" y="6021388"/>
            <a:ext cx="52387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2" descr="logo2"/>
          <p:cNvPicPr>
            <a:picLocks noChangeAspect="1" noChangeArrowheads="1"/>
          </p:cNvPicPr>
          <p:nvPr/>
        </p:nvPicPr>
        <p:blipFill>
          <a:blip r:embed="rId8" cstate="print"/>
          <a:srcRect b="50333"/>
          <a:stretch>
            <a:fillRect/>
          </a:stretch>
        </p:blipFill>
        <p:spPr bwMode="auto">
          <a:xfrm>
            <a:off x="6804025" y="6381750"/>
            <a:ext cx="144780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6804025" y="6180138"/>
            <a:ext cx="15970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000" b="1" dirty="0">
                <a:latin typeface="Book Antiqua" pitchFamily="18" charset="0"/>
              </a:rPr>
              <a:t>Детский сад № 12</a:t>
            </a:r>
          </a:p>
        </p:txBody>
      </p:sp>
      <p:pic>
        <p:nvPicPr>
          <p:cNvPr id="7" name="Picture 3" descr="C:\Documents and Settings\Александр\Рабочий стол\Новая папка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" name="Picture 2" descr="C:\Users\Пользователь\Desktop\Новая папка\ГТО ФОТО\сентябрь 2016\кросс нации 24.09.16\DSCN03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714752"/>
            <a:ext cx="3839561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43971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Всероссийский день бега, «Кросс нации – 2016, 2017»</a:t>
            </a:r>
            <a:endParaRPr lang="ru-RU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12" descr="logo2"/>
          <p:cNvPicPr>
            <a:picLocks noChangeAspect="1" noChangeArrowheads="1"/>
          </p:cNvPicPr>
          <p:nvPr/>
        </p:nvPicPr>
        <p:blipFill>
          <a:blip r:embed="rId4" cstate="print"/>
          <a:srcRect b="50333"/>
          <a:stretch>
            <a:fillRect/>
          </a:stretch>
        </p:blipFill>
        <p:spPr bwMode="auto">
          <a:xfrm>
            <a:off x="6804025" y="6381750"/>
            <a:ext cx="144780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3" descr="rastishka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43888" y="6021388"/>
            <a:ext cx="52387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8358214" y="6643710"/>
            <a:ext cx="785786" cy="214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4" descr="C:\Users\Пользователь\Desktop\Новая папка (2)\DSCN0239.JPG"/>
          <p:cNvPicPr>
            <a:picLocks noChangeAspect="1" noChangeArrowheads="1"/>
          </p:cNvPicPr>
          <p:nvPr/>
        </p:nvPicPr>
        <p:blipFill>
          <a:blip r:embed="rId6" cstate="print">
            <a:lum contrast="10000"/>
          </a:blip>
          <a:srcRect/>
          <a:stretch>
            <a:fillRect/>
          </a:stretch>
        </p:blipFill>
        <p:spPr bwMode="auto">
          <a:xfrm>
            <a:off x="357158" y="3714752"/>
            <a:ext cx="3839561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3" descr="C:\Users\Пользователь\Desktop\Новая папка (2)\DSCN0232.JPG"/>
          <p:cNvPicPr>
            <a:picLocks noChangeAspect="1" noChangeArrowheads="1"/>
          </p:cNvPicPr>
          <p:nvPr/>
        </p:nvPicPr>
        <p:blipFill>
          <a:blip r:embed="rId7" cstate="print">
            <a:lum contrast="10000"/>
          </a:blip>
          <a:srcRect/>
          <a:stretch>
            <a:fillRect/>
          </a:stretch>
        </p:blipFill>
        <p:spPr bwMode="auto">
          <a:xfrm>
            <a:off x="357158" y="714356"/>
            <a:ext cx="3839562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3" descr="C:\Users\Пользователь\Desktop\Новая папка\ГТО ФОТО\сентябрь 2016\кросс нации 24.09.16\DSCN0360.JPG"/>
          <p:cNvPicPr>
            <a:picLocks noChangeAspect="1" noChangeArrowheads="1"/>
          </p:cNvPicPr>
          <p:nvPr/>
        </p:nvPicPr>
        <p:blipFill>
          <a:blip r:embed="rId8" cstate="print"/>
          <a:srcRect l="7953" r="6148" b="14495"/>
          <a:stretch>
            <a:fillRect/>
          </a:stretch>
        </p:blipFill>
        <p:spPr bwMode="auto">
          <a:xfrm>
            <a:off x="4714876" y="714356"/>
            <a:ext cx="3857652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6804025" y="6180138"/>
            <a:ext cx="15970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000" b="1" dirty="0">
                <a:latin typeface="Book Antiqua" pitchFamily="18" charset="0"/>
              </a:rPr>
              <a:t>Детский сад № 12</a:t>
            </a:r>
          </a:p>
        </p:txBody>
      </p:sp>
      <p:pic>
        <p:nvPicPr>
          <p:cNvPr id="7" name="Picture 3" descr="C:\Documents and Settings\Александр\Рабочий стол\Новая папка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5" name="Picture 3" descr="F:\ноутбук\фото\зарница Мар Серг 04.03.15\DSCN33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786190"/>
            <a:ext cx="3839565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43971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«Малая летняя олимпиада - 2016», «Зарница»</a:t>
            </a:r>
            <a:endParaRPr lang="ru-RU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12" descr="logo2"/>
          <p:cNvPicPr>
            <a:picLocks noChangeAspect="1" noChangeArrowheads="1"/>
          </p:cNvPicPr>
          <p:nvPr/>
        </p:nvPicPr>
        <p:blipFill>
          <a:blip r:embed="rId4" cstate="print"/>
          <a:srcRect b="50333"/>
          <a:stretch>
            <a:fillRect/>
          </a:stretch>
        </p:blipFill>
        <p:spPr bwMode="auto">
          <a:xfrm>
            <a:off x="6804025" y="6381750"/>
            <a:ext cx="144780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3" descr="rastishka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43888" y="6021388"/>
            <a:ext cx="52387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8358214" y="6643710"/>
            <a:ext cx="785786" cy="214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C:\Users\Пользователь\Desktop\Новая папка (2)\DSCN796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785794"/>
            <a:ext cx="3839563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3" descr="C:\Users\Пользователь\Desktop\Новая папка (2)\DSCN958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58" y="3786190"/>
            <a:ext cx="3839562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4" name="Picture 2" descr="F:\ноутбук\фото\зарница Мар Серг 04.03.15\IMG_0067.JPG"/>
          <p:cNvPicPr>
            <a:picLocks noChangeAspect="1" noChangeArrowheads="1"/>
          </p:cNvPicPr>
          <p:nvPr/>
        </p:nvPicPr>
        <p:blipFill>
          <a:blip r:embed="rId8" cstate="print"/>
          <a:srcRect l="2788" r="21938"/>
          <a:stretch>
            <a:fillRect/>
          </a:stretch>
        </p:blipFill>
        <p:spPr bwMode="auto">
          <a:xfrm>
            <a:off x="4714876" y="785794"/>
            <a:ext cx="3857652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6804025" y="6180138"/>
            <a:ext cx="15970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000" b="1" dirty="0">
                <a:latin typeface="Book Antiqua" pitchFamily="18" charset="0"/>
              </a:rPr>
              <a:t>Детский сад № 12</a:t>
            </a:r>
          </a:p>
        </p:txBody>
      </p:sp>
      <p:pic>
        <p:nvPicPr>
          <p:cNvPr id="7" name="Picture 3" descr="C:\Documents and Settings\Александр\Рабочий стол\Новая папка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100" name="Picture 4" descr="E:\август 2017\спортивная семья 24.08.2017\P10303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3786190"/>
            <a:ext cx="3839879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43971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Спортивные эстафеты с родителями</a:t>
            </a:r>
            <a:endParaRPr lang="ru-RU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12" descr="logo2"/>
          <p:cNvPicPr>
            <a:picLocks noChangeAspect="1" noChangeArrowheads="1"/>
          </p:cNvPicPr>
          <p:nvPr/>
        </p:nvPicPr>
        <p:blipFill>
          <a:blip r:embed="rId4" cstate="print"/>
          <a:srcRect b="50333"/>
          <a:stretch>
            <a:fillRect/>
          </a:stretch>
        </p:blipFill>
        <p:spPr bwMode="auto">
          <a:xfrm>
            <a:off x="6804025" y="6381750"/>
            <a:ext cx="144780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3" descr="rastishka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43888" y="6021388"/>
            <a:ext cx="52387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8358214" y="6643710"/>
            <a:ext cx="785786" cy="214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4" descr="C:\Users\Пользователь\Desktop\Новая папка (2)\DSCN9962.JPG"/>
          <p:cNvPicPr>
            <a:picLocks noChangeAspect="1" noChangeArrowheads="1"/>
          </p:cNvPicPr>
          <p:nvPr/>
        </p:nvPicPr>
        <p:blipFill>
          <a:blip r:embed="rId6" cstate="print">
            <a:lum contrast="10000"/>
          </a:blip>
          <a:srcRect l="17992" t="27985" r="10038"/>
          <a:stretch>
            <a:fillRect/>
          </a:stretch>
        </p:blipFill>
        <p:spPr bwMode="auto">
          <a:xfrm>
            <a:off x="428596" y="785794"/>
            <a:ext cx="3837142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8" name="Picture 2" descr="F:\ВСЕ ДОКУМЕНТЫ С РАБОЧЕГО СТОЛА\ФОТО\фото апрель 2015\ясли Ан Викт физ разв Колобок 16.04.2015\DSCN393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86314" y="785794"/>
            <a:ext cx="3839567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1" name="Picture 5" descr="F:\ВСЕ ДОКУМЕНТЫ С РАБОЧЕГО СТОЛА\ФОТО\фото апрель 2015\африка физ развлеч Св Юрь 14.04.2015\DSCN3886.JPG"/>
          <p:cNvPicPr>
            <a:picLocks noChangeAspect="1" noChangeArrowheads="1"/>
          </p:cNvPicPr>
          <p:nvPr/>
        </p:nvPicPr>
        <p:blipFill>
          <a:blip r:embed="rId8" cstate="print">
            <a:lum bright="-10000"/>
          </a:blip>
          <a:srcRect/>
          <a:stretch>
            <a:fillRect/>
          </a:stretch>
        </p:blipFill>
        <p:spPr bwMode="auto">
          <a:xfrm>
            <a:off x="428596" y="3786190"/>
            <a:ext cx="3839566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6804025" y="6180138"/>
            <a:ext cx="15970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000" b="1" dirty="0">
                <a:latin typeface="Book Antiqua" pitchFamily="18" charset="0"/>
              </a:rPr>
              <a:t>Детский сад № 12</a:t>
            </a:r>
          </a:p>
        </p:txBody>
      </p:sp>
      <p:pic>
        <p:nvPicPr>
          <p:cNvPr id="7" name="Picture 3" descr="C:\Documents and Settings\Александр\Рабочий стол\Новая папка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401080" cy="654032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Оздоровительная ходьба и бег по ул. Кирова, </a:t>
            </a:r>
            <a:b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пешие походы в городской парк </a:t>
            </a:r>
            <a:endParaRPr lang="ru-RU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13" descr="rastishka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43888" y="6021388"/>
            <a:ext cx="52387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8358214" y="6643710"/>
            <a:ext cx="785786" cy="214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5" descr="C:\Users\Пользователь\Desktop\Новая папка\ГТО ФОТО\сентябрь 2016\оздоровит бег А.В. 08 и 09.09.16\DSCN0136.JPG"/>
          <p:cNvPicPr>
            <a:picLocks noChangeAspect="1" noChangeArrowheads="1"/>
          </p:cNvPicPr>
          <p:nvPr/>
        </p:nvPicPr>
        <p:blipFill>
          <a:blip r:embed="rId4" cstate="print"/>
          <a:srcRect r="13042" b="13450"/>
          <a:stretch>
            <a:fillRect/>
          </a:stretch>
        </p:blipFill>
        <p:spPr bwMode="auto">
          <a:xfrm>
            <a:off x="500034" y="857232"/>
            <a:ext cx="3857654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 cstate="print"/>
          <a:srcRect l="34600" t="8745" r="7442" b="14295"/>
          <a:stretch>
            <a:fillRect/>
          </a:stretch>
        </p:blipFill>
        <p:spPr bwMode="auto">
          <a:xfrm>
            <a:off x="4929190" y="857232"/>
            <a:ext cx="3857652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2" descr="C:\Users\Пользователь\Desktop\Новая папка\ГТО ФОТО\сентябрь 2016\поход в парк 21.09.16\DSCN028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34" y="3929066"/>
            <a:ext cx="2107409" cy="28095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5" descr="C:\Users\Пользователь\Desktop\Новая папка\ГТО ФОТО\сентябрь 2016\поход в парк 21.09.16\DSCN0332.JPG"/>
          <p:cNvPicPr>
            <a:picLocks noChangeAspect="1" noChangeArrowheads="1"/>
          </p:cNvPicPr>
          <p:nvPr/>
        </p:nvPicPr>
        <p:blipFill>
          <a:blip r:embed="rId7" cstate="print"/>
          <a:srcRect l="1851" t="6170" r="1890" b="19794"/>
          <a:stretch>
            <a:fillRect/>
          </a:stretch>
        </p:blipFill>
        <p:spPr bwMode="auto">
          <a:xfrm>
            <a:off x="2928926" y="3929066"/>
            <a:ext cx="4824536" cy="27833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12" descr="logo2"/>
          <p:cNvPicPr>
            <a:picLocks noChangeAspect="1" noChangeArrowheads="1"/>
          </p:cNvPicPr>
          <p:nvPr/>
        </p:nvPicPr>
        <p:blipFill>
          <a:blip r:embed="rId8" cstate="print"/>
          <a:srcRect b="50333"/>
          <a:stretch>
            <a:fillRect/>
          </a:stretch>
        </p:blipFill>
        <p:spPr bwMode="auto">
          <a:xfrm>
            <a:off x="6804025" y="6381750"/>
            <a:ext cx="144780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Documents and Settings\Александр\Рабочий стол\Новая папка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Дни здоровья</a:t>
            </a:r>
            <a:endParaRPr lang="ru-RU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12" descr="logo2"/>
          <p:cNvPicPr>
            <a:picLocks noChangeAspect="1" noChangeArrowheads="1"/>
          </p:cNvPicPr>
          <p:nvPr/>
        </p:nvPicPr>
        <p:blipFill>
          <a:blip r:embed="rId3" cstate="print"/>
          <a:srcRect b="50333"/>
          <a:stretch>
            <a:fillRect/>
          </a:stretch>
        </p:blipFill>
        <p:spPr bwMode="auto">
          <a:xfrm>
            <a:off x="6804025" y="6381750"/>
            <a:ext cx="144780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3" descr="rastishka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43888" y="6021388"/>
            <a:ext cx="52387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6804025" y="6180138"/>
            <a:ext cx="15970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000" b="1" dirty="0">
                <a:latin typeface="Book Antiqua" pitchFamily="18" charset="0"/>
              </a:rPr>
              <a:t>Детский сад № 12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358214" y="6643710"/>
            <a:ext cx="785786" cy="214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 descr="C:\Users\Пользователь\Desktop\Новая папка\ГТО ФОТО\ноябрь 2016\день здоровья 11.11.16\DSCN120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785794"/>
            <a:ext cx="3840000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3" descr="C:\Users\Пользователь\Desktop\Новая папка\ГТО ФОТО\ноябрь 2016\день здоровья 11.11.16\DSCN122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4876" y="785794"/>
            <a:ext cx="3840000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5" descr="D:\Новая папка\DSCN127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58" y="3786190"/>
            <a:ext cx="3840000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2" name="Picture 2" descr="F:\ВСЕ ДОКУМЕНТЫ С РАБОЧЕГО СТОЛА\ФОТО\фото апрель 2015\вес старты сотрудники 17.04.2015\DSCN3986.JPG"/>
          <p:cNvPicPr>
            <a:picLocks noChangeAspect="1" noChangeArrowheads="1"/>
          </p:cNvPicPr>
          <p:nvPr/>
        </p:nvPicPr>
        <p:blipFill>
          <a:blip r:embed="rId8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4786314" y="3786190"/>
            <a:ext cx="3839566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6804025" y="6180138"/>
            <a:ext cx="15970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000" b="1" dirty="0">
                <a:latin typeface="Book Antiqua" pitchFamily="18" charset="0"/>
              </a:rPr>
              <a:t>Детский сад № 12</a:t>
            </a:r>
          </a:p>
        </p:txBody>
      </p:sp>
      <p:pic>
        <p:nvPicPr>
          <p:cNvPr id="7" name="Picture 3" descr="C:\Documents and Settings\Александр\Рабочий стол\Новая папка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8358214" y="6643710"/>
            <a:ext cx="785786" cy="214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5" name="Picture 3" descr="C:\Users\Пользователь\Desktop\Новая папка\ГТО ФОТО\август 2017\Вика велокрос 19.08.2017\DSCN12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3789040"/>
            <a:ext cx="3839566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Велопробег 9 Мая, </a:t>
            </a:r>
            <a:b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городские соревнования «Велокросс – 2017»</a:t>
            </a:r>
            <a:endParaRPr lang="ru-RU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12" descr="logo2"/>
          <p:cNvPicPr>
            <a:picLocks noChangeAspect="1" noChangeArrowheads="1"/>
          </p:cNvPicPr>
          <p:nvPr/>
        </p:nvPicPr>
        <p:blipFill>
          <a:blip r:embed="rId4" cstate="print"/>
          <a:srcRect b="50333"/>
          <a:stretch>
            <a:fillRect/>
          </a:stretch>
        </p:blipFill>
        <p:spPr bwMode="auto">
          <a:xfrm>
            <a:off x="6804025" y="6381750"/>
            <a:ext cx="144780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3" descr="rastishka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43888" y="6021388"/>
            <a:ext cx="52387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F:\ВСЕ ДОКУМЕНТЫ С РАБОЧЕГО СТОЛА\ФОТО\ФОТО ЛЕТО 2015\фото май 2015\велопробег 6.05.2015\DSCN433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836712"/>
            <a:ext cx="3839566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7" name="Picture 3" descr="E:\август 2017\Вика велокрос 19.08.2017\DSCN126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60032" y="836712"/>
            <a:ext cx="3839566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4" name="Picture 2" descr="D:\велопробег 9 мая 2017\DSCN602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7544" y="3789040"/>
            <a:ext cx="3839566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6804025" y="6180138"/>
            <a:ext cx="15970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000" b="1" dirty="0">
                <a:latin typeface="Book Antiqua" pitchFamily="18" charset="0"/>
              </a:rPr>
              <a:t>Детский сад № 12</a:t>
            </a:r>
          </a:p>
        </p:txBody>
      </p:sp>
      <p:pic>
        <p:nvPicPr>
          <p:cNvPr id="7" name="Picture 3" descr="C:\Documents and Settings\Александр\Рабочий стол\Новая папка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8358214" y="6643710"/>
            <a:ext cx="785786" cy="214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 descr="F:\ноутбук\Новая папка\фото ДОУ 12 2013-14 год\фото ДЮСШ Мар Серг 18.10.2013\DSCN07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3789040"/>
            <a:ext cx="3840000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 descr="C:\Users\Пользователь\Desktop\Новая папка\ГТО ФОТО\апрель 2017\экскурсия в АТЛАНТ 27.04.17\DSCN579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764704"/>
            <a:ext cx="3839566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Взаимодействие с социальными институтами города</a:t>
            </a:r>
            <a:endParaRPr lang="ru-RU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12" descr="logo2"/>
          <p:cNvPicPr>
            <a:picLocks noChangeAspect="1" noChangeArrowheads="1"/>
          </p:cNvPicPr>
          <p:nvPr/>
        </p:nvPicPr>
        <p:blipFill>
          <a:blip r:embed="rId5" cstate="print"/>
          <a:srcRect b="50333"/>
          <a:stretch>
            <a:fillRect/>
          </a:stretch>
        </p:blipFill>
        <p:spPr bwMode="auto">
          <a:xfrm>
            <a:off x="6804025" y="6381750"/>
            <a:ext cx="144780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3" descr="rastishka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43888" y="6021388"/>
            <a:ext cx="52387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Users\Пользователь\Desktop\Новая папка\ГТО ФОТО\ноябрь 2016\занятие в шк 7 25.11.16\DSCN1409.JPG"/>
          <p:cNvPicPr>
            <a:picLocks noChangeAspect="1" noChangeArrowheads="1"/>
          </p:cNvPicPr>
          <p:nvPr/>
        </p:nvPicPr>
        <p:blipFill>
          <a:blip r:embed="rId7" cstate="print"/>
          <a:srcRect t="8021" r="22195" b="13775"/>
          <a:stretch>
            <a:fillRect/>
          </a:stretch>
        </p:blipFill>
        <p:spPr bwMode="auto">
          <a:xfrm>
            <a:off x="428596" y="785794"/>
            <a:ext cx="3820414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4" descr="C:\Users\Пользователь\Desktop\Новая папка\ГТО ФОТО\ноябрь 2016\занятие в шк 7 25.11.16\DSCN1435.JPG"/>
          <p:cNvPicPr>
            <a:picLocks noChangeAspect="1" noChangeArrowheads="1"/>
          </p:cNvPicPr>
          <p:nvPr/>
        </p:nvPicPr>
        <p:blipFill>
          <a:blip r:embed="rId8" cstate="print"/>
          <a:srcRect t="3533" r="9585" b="5371"/>
          <a:stretch>
            <a:fillRect/>
          </a:stretch>
        </p:blipFill>
        <p:spPr bwMode="auto">
          <a:xfrm>
            <a:off x="428596" y="3786190"/>
            <a:ext cx="3816000" cy="28838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6804025" y="6180138"/>
            <a:ext cx="15970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000" b="1" dirty="0">
                <a:latin typeface="Book Antiqua" pitchFamily="18" charset="0"/>
              </a:rPr>
              <a:t>Детский сад № 12</a:t>
            </a:r>
          </a:p>
        </p:txBody>
      </p:sp>
      <p:pic>
        <p:nvPicPr>
          <p:cNvPr id="7" name="Picture 3" descr="C:\Documents and Settings\Александр\Рабочий стол\Новая папка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8358214" y="6643710"/>
            <a:ext cx="785786" cy="214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F:\кубок здоровья 2016\кубок здоровья 2016\DSCN0833.JPG"/>
          <p:cNvPicPr>
            <a:picLocks noChangeAspect="1" noChangeArrowheads="1"/>
          </p:cNvPicPr>
          <p:nvPr/>
        </p:nvPicPr>
        <p:blipFill>
          <a:blip r:embed="rId3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4644008" y="3861048"/>
            <a:ext cx="3839566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Организация и проведение городского конкурса агитбригад среди ДОУ «Молодое поколение за ЗОЖ»,</a:t>
            </a:r>
            <a:br>
              <a:rPr lang="ru-RU" sz="1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1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участие в городских соревнованиях «Кубок здоровья»</a:t>
            </a:r>
            <a:endParaRPr lang="ru-RU" sz="18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12" descr="logo2"/>
          <p:cNvPicPr>
            <a:picLocks noChangeAspect="1" noChangeArrowheads="1"/>
          </p:cNvPicPr>
          <p:nvPr/>
        </p:nvPicPr>
        <p:blipFill>
          <a:blip r:embed="rId4" cstate="print"/>
          <a:srcRect b="50333"/>
          <a:stretch>
            <a:fillRect/>
          </a:stretch>
        </p:blipFill>
        <p:spPr bwMode="auto">
          <a:xfrm>
            <a:off x="6804025" y="6381750"/>
            <a:ext cx="144780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3" descr="rastishka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43888" y="6021388"/>
            <a:ext cx="52387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C:\Users\Пользователь\Desktop\Новая папка\ГТО ФОТО\ноябрь 2016\конкурс агитбригад 03.11.16\фото агитбригад\103NIKON\DSCN1019.JPG"/>
          <p:cNvPicPr>
            <a:picLocks noChangeAspect="1" noChangeArrowheads="1"/>
          </p:cNvPicPr>
          <p:nvPr/>
        </p:nvPicPr>
        <p:blipFill>
          <a:blip r:embed="rId6" cstate="print"/>
          <a:srcRect l="8470" t="3173" r="7058" b="12752"/>
          <a:stretch>
            <a:fillRect/>
          </a:stretch>
        </p:blipFill>
        <p:spPr bwMode="auto">
          <a:xfrm>
            <a:off x="4643438" y="928670"/>
            <a:ext cx="3857652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3" descr="C:\Users\Пользователь\Desktop\Новая папка\ГТО ФОТО\ноябрь 2016\конкурс агитбригад 03.11.16\фото агитбригад\DSCN098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034" y="928670"/>
            <a:ext cx="3839564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4" name="Picture 2" descr="F:\ноутбук 2016\рабочий стол\ФОТО осень 2015\кубок здоровья 2015 фото\DSCN659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0034" y="3857628"/>
            <a:ext cx="3839566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6804025" y="6180138"/>
            <a:ext cx="15970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000" b="1" dirty="0">
                <a:latin typeface="Book Antiqua" pitchFamily="18" charset="0"/>
              </a:rPr>
              <a:t>Детский сад № 12</a:t>
            </a:r>
          </a:p>
        </p:txBody>
      </p:sp>
      <p:pic>
        <p:nvPicPr>
          <p:cNvPr id="7" name="Picture 3" descr="C:\Documents and Settings\Александр\Рабочий стол\Новая папка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8358214" y="6643710"/>
            <a:ext cx="785786" cy="214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C:\Users\Пользователь\Desktop\Новая папка\ГТО ФОТО\январь 2017\рожд гонка Деда Мор со шк 7 17.01.17\DSCN41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3789040"/>
            <a:ext cx="3839566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Лыжная подготовка</a:t>
            </a:r>
            <a:endParaRPr lang="ru-RU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12" descr="logo2"/>
          <p:cNvPicPr>
            <a:picLocks noChangeAspect="1" noChangeArrowheads="1"/>
          </p:cNvPicPr>
          <p:nvPr/>
        </p:nvPicPr>
        <p:blipFill>
          <a:blip r:embed="rId4" cstate="print"/>
          <a:srcRect b="50333"/>
          <a:stretch>
            <a:fillRect/>
          </a:stretch>
        </p:blipFill>
        <p:spPr bwMode="auto">
          <a:xfrm>
            <a:off x="6804025" y="6381750"/>
            <a:ext cx="144780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3" descr="rastishka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43888" y="6021388"/>
            <a:ext cx="52387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Users\Пользователь\Desktop\Новая папка\ГТО ФОТО\ноябрь 2016\лыжи А,В. 25.11.16\DSCN156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714356"/>
            <a:ext cx="3840000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3" descr="C:\Users\Пользователь\Desktop\Новая папка\ГТО ФОТО\ноябрь 2016\лыжи А,В. 25.11.16\DSCN152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20" y="3786190"/>
            <a:ext cx="3840000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C:\Users\Пользователь\Desktop\Новая папка\ГТО ФОТО\январь 2017\рожд гонка Деда Мор со шк 7 17.01.17\DSCN413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860032" y="692696"/>
            <a:ext cx="3839566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Documents and Settings\Александр\Рабочий стол\Новая папка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Ключевая проблема</a:t>
            </a:r>
            <a:endParaRPr lang="ru-RU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12" descr="logo2"/>
          <p:cNvPicPr>
            <a:picLocks noChangeAspect="1" noChangeArrowheads="1"/>
          </p:cNvPicPr>
          <p:nvPr/>
        </p:nvPicPr>
        <p:blipFill>
          <a:blip r:embed="rId3" cstate="print"/>
          <a:srcRect b="50333"/>
          <a:stretch>
            <a:fillRect/>
          </a:stretch>
        </p:blipFill>
        <p:spPr bwMode="auto">
          <a:xfrm>
            <a:off x="6804025" y="6381750"/>
            <a:ext cx="144780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3" descr="rastishka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43888" y="6021388"/>
            <a:ext cx="52387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4"/>
          <p:cNvSpPr>
            <a:spLocks noChangeArrowheads="1"/>
          </p:cNvSpPr>
          <p:nvPr/>
        </p:nvSpPr>
        <p:spPr bwMode="auto">
          <a:xfrm>
            <a:off x="6804025" y="6180138"/>
            <a:ext cx="15970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000" b="1" dirty="0">
                <a:latin typeface="Book Antiqua" pitchFamily="18" charset="0"/>
              </a:rPr>
              <a:t>Детский сад № 12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358214" y="6643710"/>
            <a:ext cx="785786" cy="214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ьная выноска 7"/>
          <p:cNvSpPr/>
          <p:nvPr/>
        </p:nvSpPr>
        <p:spPr>
          <a:xfrm flipH="1">
            <a:off x="500034" y="1000108"/>
            <a:ext cx="2857520" cy="3357586"/>
          </a:xfrm>
          <a:prstGeom prst="wedgeEllipseCallout">
            <a:avLst>
              <a:gd name="adj1" fmla="val -79041"/>
              <a:gd name="adj2" fmla="val 4730"/>
            </a:avLst>
          </a:prstGeom>
          <a:gradFill flip="none" rotWithShape="1">
            <a:gsLst>
              <a:gs pos="30000">
                <a:srgbClr val="5DAB8F"/>
              </a:gs>
              <a:gs pos="5000">
                <a:srgbClr val="339966"/>
              </a:gs>
              <a:gs pos="69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1798638" algn="l"/>
              </a:tabLst>
              <a:defRPr/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Требования ФГОС ДО и государственной политики в области физической культуры</a:t>
            </a:r>
            <a:endParaRPr lang="ru-RU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Овальная выноска 8"/>
          <p:cNvSpPr/>
          <p:nvPr/>
        </p:nvSpPr>
        <p:spPr>
          <a:xfrm>
            <a:off x="5643570" y="571480"/>
            <a:ext cx="3168650" cy="4679950"/>
          </a:xfrm>
          <a:prstGeom prst="wedgeEllipseCallout">
            <a:avLst>
              <a:gd name="adj1" fmla="val -70974"/>
              <a:gd name="adj2" fmla="val -17014"/>
            </a:avLst>
          </a:prstGeom>
          <a:gradFill>
            <a:gsLst>
              <a:gs pos="19000">
                <a:schemeClr val="accent1">
                  <a:lumMod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defTabSz="97472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Реальный уровень качества организованного физического воспитания,  не обеспечивающего достаточную двигательную активность</a:t>
            </a:r>
            <a:endParaRPr lang="ru-RU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0" name="Picture 2" descr="C:\Documents and Settings\Александр\Рабочий стол\56184002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86182" y="1285860"/>
            <a:ext cx="1714512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6804025" y="6180138"/>
            <a:ext cx="15970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000" b="1" dirty="0">
                <a:latin typeface="Book Antiqua" pitchFamily="18" charset="0"/>
              </a:rPr>
              <a:t>Детский сад № 12</a:t>
            </a:r>
          </a:p>
        </p:txBody>
      </p:sp>
      <p:pic>
        <p:nvPicPr>
          <p:cNvPr id="7" name="Picture 3" descr="C:\Documents and Settings\Александр\Рабочий стол\Новая папка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2" name="Picture 4" descr="F:\DSCN5577.JPG"/>
          <p:cNvPicPr>
            <a:picLocks noChangeAspect="1" noChangeArrowheads="1"/>
          </p:cNvPicPr>
          <p:nvPr/>
        </p:nvPicPr>
        <p:blipFill>
          <a:blip r:embed="rId3" cstate="print">
            <a:lum bright="10000" contrast="30000"/>
          </a:blip>
          <a:srcRect/>
          <a:stretch>
            <a:fillRect/>
          </a:stretch>
        </p:blipFill>
        <p:spPr bwMode="auto">
          <a:xfrm>
            <a:off x="4786314" y="3786190"/>
            <a:ext cx="3840000" cy="288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Занятия фитнесом и стретчингом</a:t>
            </a:r>
            <a:endParaRPr lang="ru-RU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12" descr="logo2"/>
          <p:cNvPicPr>
            <a:picLocks noChangeAspect="1" noChangeArrowheads="1"/>
          </p:cNvPicPr>
          <p:nvPr/>
        </p:nvPicPr>
        <p:blipFill>
          <a:blip r:embed="rId4" cstate="print"/>
          <a:srcRect b="50333"/>
          <a:stretch>
            <a:fillRect/>
          </a:stretch>
        </p:blipFill>
        <p:spPr bwMode="auto">
          <a:xfrm>
            <a:off x="6804025" y="6381750"/>
            <a:ext cx="144780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3" descr="rastishka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43888" y="6021388"/>
            <a:ext cx="52387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8358214" y="6643710"/>
            <a:ext cx="785786" cy="214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 descr="C:\Users\Пользователь\Desktop\Новая папка\ГТО ФОТО\сентябрь 2016\фитнес центр А.В. 12.09.16\DSCN018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785794"/>
            <a:ext cx="3839566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4" descr="C:\Users\Пользователь\Desktop\Новая папка\ГТО ФОТО\сентябрь 2016\фитнес центр Г.С. 12.19.16\DSCN016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58" y="3786190"/>
            <a:ext cx="3839563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3" descr="F:\DSCN5582.JPG"/>
          <p:cNvPicPr>
            <a:picLocks noChangeAspect="1" noChangeArrowheads="1"/>
          </p:cNvPicPr>
          <p:nvPr/>
        </p:nvPicPr>
        <p:blipFill>
          <a:blip r:embed="rId8" cstate="print">
            <a:lum bright="20000" contrast="30000"/>
          </a:blip>
          <a:srcRect/>
          <a:stretch>
            <a:fillRect/>
          </a:stretch>
        </p:blipFill>
        <p:spPr bwMode="auto">
          <a:xfrm>
            <a:off x="4786314" y="785794"/>
            <a:ext cx="3840000" cy="288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Documents and Settings\Александр\Рабочий стол\Новая папка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Индикаторы качества</a:t>
            </a:r>
            <a:endParaRPr lang="ru-RU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12" descr="logo2"/>
          <p:cNvPicPr>
            <a:picLocks noChangeAspect="1" noChangeArrowheads="1"/>
          </p:cNvPicPr>
          <p:nvPr/>
        </p:nvPicPr>
        <p:blipFill>
          <a:blip r:embed="rId3" cstate="print"/>
          <a:srcRect b="50333"/>
          <a:stretch>
            <a:fillRect/>
          </a:stretch>
        </p:blipFill>
        <p:spPr bwMode="auto">
          <a:xfrm>
            <a:off x="6804025" y="6381750"/>
            <a:ext cx="144780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3" descr="rastishka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43888" y="6021388"/>
            <a:ext cx="52387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6804025" y="6180138"/>
            <a:ext cx="15970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000" b="1" dirty="0">
                <a:latin typeface="Book Antiqua" pitchFamily="18" charset="0"/>
              </a:rPr>
              <a:t>Детский сад № 12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358214" y="6643710"/>
            <a:ext cx="785786" cy="214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8" name="Содержимое 8"/>
          <p:cNvGraphicFramePr>
            <a:graphicFrameLocks/>
          </p:cNvGraphicFramePr>
          <p:nvPr/>
        </p:nvGraphicFramePr>
        <p:xfrm>
          <a:off x="285720" y="857232"/>
          <a:ext cx="4104455" cy="3384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9" name="Диаграмма 8"/>
          <p:cNvGraphicFramePr/>
          <p:nvPr/>
        </p:nvGraphicFramePr>
        <p:xfrm>
          <a:off x="4429124" y="2571744"/>
          <a:ext cx="4500594" cy="31421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Documents and Settings\Александр\Рабочий стол\Новая папка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684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Индикаторы качества</a:t>
            </a:r>
            <a:endParaRPr lang="ru-RU" sz="2400" dirty="0"/>
          </a:p>
        </p:txBody>
      </p:sp>
      <p:pic>
        <p:nvPicPr>
          <p:cNvPr id="3" name="Picture 12" descr="logo2"/>
          <p:cNvPicPr>
            <a:picLocks noChangeAspect="1" noChangeArrowheads="1"/>
          </p:cNvPicPr>
          <p:nvPr/>
        </p:nvPicPr>
        <p:blipFill>
          <a:blip r:embed="rId3" cstate="print"/>
          <a:srcRect b="50333"/>
          <a:stretch>
            <a:fillRect/>
          </a:stretch>
        </p:blipFill>
        <p:spPr bwMode="auto">
          <a:xfrm>
            <a:off x="6804025" y="6381750"/>
            <a:ext cx="144780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3" descr="rastishka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43888" y="6021388"/>
            <a:ext cx="52387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6804025" y="6180138"/>
            <a:ext cx="15970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000" b="1" dirty="0">
                <a:latin typeface="Book Antiqua" pitchFamily="18" charset="0"/>
              </a:rPr>
              <a:t>Детский сад № 12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358214" y="6643710"/>
            <a:ext cx="785786" cy="214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8" name="Содержимое 8"/>
          <p:cNvGraphicFramePr>
            <a:graphicFrameLocks/>
          </p:cNvGraphicFramePr>
          <p:nvPr/>
        </p:nvGraphicFramePr>
        <p:xfrm>
          <a:off x="457201" y="1125539"/>
          <a:ext cx="4186808" cy="29515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9" name="Диаграмма 8"/>
          <p:cNvGraphicFramePr/>
          <p:nvPr/>
        </p:nvGraphicFramePr>
        <p:xfrm>
          <a:off x="5072066" y="2071678"/>
          <a:ext cx="3886942" cy="26982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Documents and Settings\Александр\Рабочий стол\Новая папка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12" descr="logo2"/>
          <p:cNvPicPr>
            <a:picLocks noChangeAspect="1" noChangeArrowheads="1"/>
          </p:cNvPicPr>
          <p:nvPr/>
        </p:nvPicPr>
        <p:blipFill>
          <a:blip r:embed="rId3" cstate="print"/>
          <a:srcRect b="50333"/>
          <a:stretch>
            <a:fillRect/>
          </a:stretch>
        </p:blipFill>
        <p:spPr bwMode="auto">
          <a:xfrm>
            <a:off x="6804025" y="6381750"/>
            <a:ext cx="144780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3" descr="rastishka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43888" y="6021388"/>
            <a:ext cx="52387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6804025" y="6180138"/>
            <a:ext cx="15970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000" b="1" dirty="0">
                <a:latin typeface="Book Antiqua" pitchFamily="18" charset="0"/>
              </a:rPr>
              <a:t>Детский сад № 12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358214" y="6643710"/>
            <a:ext cx="785786" cy="214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1214414" y="285729"/>
          <a:ext cx="7748364" cy="47149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Documents and Settings\Александр\Рабочий стол\Новая папка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8358214" y="6643710"/>
            <a:ext cx="785786" cy="214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1594308"/>
            <a:ext cx="7704856" cy="1728192"/>
          </a:xfrm>
          <a:prstGeom prst="rect">
            <a:avLst/>
          </a:prstGeom>
          <a:noFill/>
        </p:spPr>
        <p:txBody>
          <a:bodyPr spcFirstLastPara="1" wrap="none">
            <a:prstTxWarp prst="textArchUp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993366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</a:rPr>
              <a:t>Спасибо за внимание!</a:t>
            </a:r>
          </a:p>
        </p:txBody>
      </p:sp>
      <p:pic>
        <p:nvPicPr>
          <p:cNvPr id="9" name="Picture 12" descr="logo2"/>
          <p:cNvPicPr>
            <a:picLocks noChangeAspect="1" noChangeArrowheads="1"/>
          </p:cNvPicPr>
          <p:nvPr/>
        </p:nvPicPr>
        <p:blipFill>
          <a:blip r:embed="rId3" cstate="print"/>
          <a:srcRect b="50333"/>
          <a:stretch>
            <a:fillRect/>
          </a:stretch>
        </p:blipFill>
        <p:spPr bwMode="auto">
          <a:xfrm>
            <a:off x="1773948" y="3431850"/>
            <a:ext cx="4815895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3286116" y="3071810"/>
            <a:ext cx="266429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2000" b="1" dirty="0">
                <a:latin typeface="Book Antiqua" pitchFamily="18" charset="0"/>
              </a:rPr>
              <a:t>Детский сад № 12</a:t>
            </a:r>
          </a:p>
        </p:txBody>
      </p:sp>
      <p:pic>
        <p:nvPicPr>
          <p:cNvPr id="11" name="Picture 13" descr="rastishka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98484" y="2567754"/>
            <a:ext cx="1320147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Александр\Рабочий стол\Новая папка\img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85728"/>
            <a:ext cx="7772400" cy="428628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Актуальность темы проекта</a:t>
            </a:r>
            <a:endParaRPr lang="ru-RU" sz="1800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28662" y="928670"/>
            <a:ext cx="7715304" cy="3714776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ru-RU" sz="2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Инновационность</a:t>
            </a:r>
            <a:r>
              <a:rPr lang="ru-RU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проекта:  ссылка на приоритеты развития федеральной, региональной и муниципальной системы образования.</a:t>
            </a:r>
          </a:p>
          <a:p>
            <a:pPr algn="l"/>
            <a:endParaRPr lang="ru-RU" sz="26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ru-RU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Новизна: предложена модель ценностно-ориентированного взаимодействия воспитанников, педагогов, родителей , обеспечивающая ориентацию на здоровье, ЗОЖ.</a:t>
            </a:r>
          </a:p>
          <a:p>
            <a:pPr algn="l"/>
            <a:endParaRPr lang="ru-RU" sz="26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ru-RU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Теоретическое значение: раскрыта проблема малой двигательной активности, систематизированы подходы. Разработаны предложения (алгоритм, включающий последовательные </a:t>
            </a:r>
            <a:r>
              <a:rPr lang="ru-RU" sz="26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шаги).</a:t>
            </a:r>
            <a:endParaRPr lang="ru-RU" sz="26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l"/>
            <a:endParaRPr lang="ru-RU" sz="26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ru-RU" sz="2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Определены формы, технологии.</a:t>
            </a:r>
          </a:p>
          <a:p>
            <a:endParaRPr lang="ru-RU" dirty="0"/>
          </a:p>
        </p:txBody>
      </p:sp>
      <p:pic>
        <p:nvPicPr>
          <p:cNvPr id="5" name="Picture 12" descr="logo2"/>
          <p:cNvPicPr>
            <a:picLocks noChangeAspect="1" noChangeArrowheads="1"/>
          </p:cNvPicPr>
          <p:nvPr/>
        </p:nvPicPr>
        <p:blipFill>
          <a:blip r:embed="rId4" cstate="print"/>
          <a:srcRect b="50333"/>
          <a:stretch>
            <a:fillRect/>
          </a:stretch>
        </p:blipFill>
        <p:spPr bwMode="auto">
          <a:xfrm>
            <a:off x="6804025" y="6381750"/>
            <a:ext cx="144780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3" descr="rastishka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43888" y="6021388"/>
            <a:ext cx="52387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6804025" y="6180138"/>
            <a:ext cx="15970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000" b="1" dirty="0">
                <a:latin typeface="Book Antiqua" pitchFamily="18" charset="0"/>
              </a:rPr>
              <a:t>Детский сад № 12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358214" y="6643710"/>
            <a:ext cx="785786" cy="214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Александр\Рабочий стол\Новая папка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14290"/>
            <a:ext cx="7772400" cy="512757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Цель проекта</a:t>
            </a:r>
            <a:endParaRPr lang="ru-RU" sz="2000" b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14546" y="1714488"/>
            <a:ext cx="6429420" cy="1500198"/>
          </a:xfrm>
        </p:spPr>
        <p:txBody>
          <a:bodyPr>
            <a:normAutofit fontScale="62500" lnSpcReduction="20000"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Формирование ценностного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отношения к своему здоровью, 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на основе физической культуры личности воспитанников, педагогов и родителей, через 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модернизацию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системы физического воспитания</a:t>
            </a:r>
          </a:p>
          <a:p>
            <a:endParaRPr lang="ru-RU" dirty="0"/>
          </a:p>
        </p:txBody>
      </p:sp>
      <p:pic>
        <p:nvPicPr>
          <p:cNvPr id="5" name="Picture 12" descr="logo2"/>
          <p:cNvPicPr>
            <a:picLocks noChangeAspect="1" noChangeArrowheads="1"/>
          </p:cNvPicPr>
          <p:nvPr/>
        </p:nvPicPr>
        <p:blipFill>
          <a:blip r:embed="rId3" cstate="print"/>
          <a:srcRect b="50333"/>
          <a:stretch>
            <a:fillRect/>
          </a:stretch>
        </p:blipFill>
        <p:spPr bwMode="auto">
          <a:xfrm>
            <a:off x="6804025" y="6381750"/>
            <a:ext cx="144780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3" descr="rastishka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43888" y="6021388"/>
            <a:ext cx="52387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6804025" y="6180138"/>
            <a:ext cx="15970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000" b="1" dirty="0">
                <a:latin typeface="Book Antiqua" pitchFamily="18" charset="0"/>
              </a:rPr>
              <a:t>Детский сад № 12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358214" y="6643710"/>
            <a:ext cx="785786" cy="214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8" descr="http://heeq.info/gif/2/darts_hit_target_500_clr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8313" y="333375"/>
            <a:ext cx="3095625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Александр\Рабочий стол\Новая папка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14290"/>
            <a:ext cx="7772400" cy="512757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Задачи проекта</a:t>
            </a:r>
            <a:endParaRPr lang="ru-RU" sz="2000" b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857232"/>
            <a:ext cx="7929618" cy="4286280"/>
          </a:xfrm>
        </p:spPr>
        <p:txBody>
          <a:bodyPr>
            <a:normAutofit fontScale="55000" lnSpcReduction="20000"/>
          </a:bodyPr>
          <a:lstStyle/>
          <a:p>
            <a:pPr marL="457200" indent="-457200" algn="l"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сохранение и укрепление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здоровья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воспитанников на фоне целенаправленного осознания значимости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ценности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своего здоровья;</a:t>
            </a:r>
          </a:p>
          <a:p>
            <a:pPr marL="457200" indent="-457200" algn="l"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формирование внутренней потребности в физических упражнениях, стремление  к физическому совершенствованию и активному образу жизни;</a:t>
            </a:r>
          </a:p>
          <a:p>
            <a:pPr marL="457200" indent="-457200" algn="l"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приобретение навыков правильной осанки, проведения утренней гимнастики;</a:t>
            </a:r>
          </a:p>
          <a:p>
            <a:pPr marL="457200" indent="-457200" algn="l"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овладение необходимым минимумом знаний по физической культуре и спорту, гигиене, медицине и режиму дня;</a:t>
            </a:r>
          </a:p>
          <a:p>
            <a:pPr marL="457200" indent="-457200" algn="l"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обучение жизненно важным двигательным умениям и навыкам, путем выполнения программных норм и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норм первой ступени ГТО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;</a:t>
            </a:r>
          </a:p>
          <a:p>
            <a:pPr marL="457200" indent="-457200" algn="l"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развитие  двигательных способностей и основных физических качеств воспитанников;</a:t>
            </a:r>
          </a:p>
          <a:p>
            <a:pPr marL="457200" indent="-457200" algn="l"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воспитание волевых, организационных и нравственных качеств.</a:t>
            </a:r>
            <a:endParaRPr lang="ru-RU" sz="36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12" descr="logo2"/>
          <p:cNvPicPr>
            <a:picLocks noChangeAspect="1" noChangeArrowheads="1"/>
          </p:cNvPicPr>
          <p:nvPr/>
        </p:nvPicPr>
        <p:blipFill>
          <a:blip r:embed="rId3" cstate="print"/>
          <a:srcRect b="50333"/>
          <a:stretch>
            <a:fillRect/>
          </a:stretch>
        </p:blipFill>
        <p:spPr bwMode="auto">
          <a:xfrm>
            <a:off x="6804025" y="6381750"/>
            <a:ext cx="144780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3" descr="rastishka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43888" y="6021388"/>
            <a:ext cx="52387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6804025" y="6180138"/>
            <a:ext cx="15970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000" b="1" dirty="0">
                <a:latin typeface="Book Antiqua" pitchFamily="18" charset="0"/>
              </a:rPr>
              <a:t>Детский сад № 12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358214" y="6643710"/>
            <a:ext cx="785786" cy="214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Александр\Рабочий стол\Новая папка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14290"/>
            <a:ext cx="7772400" cy="512757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Направления проекта</a:t>
            </a:r>
            <a:endParaRPr lang="ru-RU" sz="2000" b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86050" y="1142984"/>
            <a:ext cx="4929222" cy="2000264"/>
          </a:xfrm>
        </p:spPr>
        <p:txBody>
          <a:bodyPr>
            <a:normAutofit/>
          </a:bodyPr>
          <a:lstStyle/>
          <a:p>
            <a:pPr marL="457200" indent="-457200" algn="l">
              <a:buFont typeface="Wingdings" pitchFamily="2" charset="2"/>
              <a:buChar char="Ø"/>
            </a:pPr>
            <a:r>
              <a:rPr lang="ru-RU" sz="1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физкультурно-оздоровительное;</a:t>
            </a:r>
          </a:p>
          <a:p>
            <a:pPr marL="457200" indent="-457200" algn="l">
              <a:buFont typeface="Wingdings" pitchFamily="2" charset="2"/>
              <a:buChar char="Ø"/>
            </a:pPr>
            <a:r>
              <a:rPr lang="ru-RU" sz="1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личностно-ориентированное;</a:t>
            </a:r>
          </a:p>
          <a:p>
            <a:pPr marL="457200" indent="-457200" algn="l">
              <a:buFont typeface="Wingdings" pitchFamily="2" charset="2"/>
              <a:buChar char="Ø"/>
            </a:pPr>
            <a:r>
              <a:rPr lang="ru-RU" sz="1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мотивационное;</a:t>
            </a:r>
          </a:p>
          <a:p>
            <a:pPr marL="457200" indent="-457200" algn="l">
              <a:buFont typeface="Wingdings" pitchFamily="2" charset="2"/>
              <a:buChar char="Ø"/>
            </a:pPr>
            <a:r>
              <a:rPr lang="ru-RU" sz="1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физкультурно-просветительское </a:t>
            </a:r>
          </a:p>
        </p:txBody>
      </p:sp>
      <p:pic>
        <p:nvPicPr>
          <p:cNvPr id="5" name="Picture 12" descr="logo2"/>
          <p:cNvPicPr>
            <a:picLocks noChangeAspect="1" noChangeArrowheads="1"/>
          </p:cNvPicPr>
          <p:nvPr/>
        </p:nvPicPr>
        <p:blipFill>
          <a:blip r:embed="rId3" cstate="print"/>
          <a:srcRect b="50333"/>
          <a:stretch>
            <a:fillRect/>
          </a:stretch>
        </p:blipFill>
        <p:spPr bwMode="auto">
          <a:xfrm>
            <a:off x="6804025" y="6381750"/>
            <a:ext cx="144780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3" descr="rastishka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43888" y="6021388"/>
            <a:ext cx="52387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6804025" y="6180138"/>
            <a:ext cx="15970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000" b="1" dirty="0">
                <a:latin typeface="Book Antiqua" pitchFamily="18" charset="0"/>
              </a:rPr>
              <a:t>Детский сад № 12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358214" y="6643710"/>
            <a:ext cx="785786" cy="214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7" descr="following_footprints_anim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785794"/>
            <a:ext cx="2071702" cy="2009200"/>
          </a:xfrm>
          <a:prstGeom prst="rect">
            <a:avLst/>
          </a:prstGeom>
          <a:noFill/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785786" y="2857496"/>
            <a:ext cx="7772400" cy="5127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Планируемые результаты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2786050" y="3643314"/>
            <a:ext cx="6215106" cy="12144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а уровне ребенка;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а уровне семьи;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а уровне ресурсов</a:t>
            </a:r>
          </a:p>
        </p:txBody>
      </p:sp>
      <p:pic>
        <p:nvPicPr>
          <p:cNvPr id="1027" name="Picture 3" descr="C:\Documents and Settings\Александр\Рабочий стол\orig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72264" y="3429000"/>
            <a:ext cx="1243022" cy="2071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Александр\Рабочий стол\Новая папка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14290"/>
            <a:ext cx="7772400" cy="512757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Экономический эффект проекта</a:t>
            </a:r>
            <a:endParaRPr lang="ru-RU" sz="2000" b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1538" y="1071546"/>
            <a:ext cx="7572428" cy="2500330"/>
          </a:xfrm>
        </p:spPr>
        <p:txBody>
          <a:bodyPr>
            <a:normAutofit fontScale="62500" lnSpcReduction="20000"/>
          </a:bodyPr>
          <a:lstStyle/>
          <a:p>
            <a:pPr algn="l" fontAlgn="base"/>
            <a:r>
              <a:rPr lang="ru-RU" sz="29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Детская заболеваемость, вызывает временную нетрудоспособность родителей, в результате которой:</a:t>
            </a:r>
          </a:p>
          <a:p>
            <a:pPr algn="l" fontAlgn="base">
              <a:buFont typeface="Wingdings" pitchFamily="2" charset="2"/>
              <a:buChar char="Ø"/>
            </a:pPr>
            <a:r>
              <a:rPr lang="ru-RU" sz="29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9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недопроизведенная</a:t>
            </a:r>
            <a:r>
              <a:rPr lang="ru-RU" sz="29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продукция, национальный доход;</a:t>
            </a:r>
          </a:p>
          <a:p>
            <a:pPr algn="l" fontAlgn="base">
              <a:buFont typeface="Wingdings" pitchFamily="2" charset="2"/>
              <a:buChar char="Ø"/>
            </a:pPr>
            <a:r>
              <a:rPr lang="ru-RU" sz="29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расход  пособий по временной нетрудоспособности за счет средств социального страхования ;</a:t>
            </a:r>
          </a:p>
          <a:p>
            <a:pPr algn="l" fontAlgn="base">
              <a:buFont typeface="Wingdings" pitchFamily="2" charset="2"/>
              <a:buChar char="Ø"/>
            </a:pPr>
            <a:r>
              <a:rPr lang="ru-RU" sz="29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затраты государства на лечение </a:t>
            </a:r>
          </a:p>
          <a:p>
            <a:pPr algn="l" fontAlgn="base"/>
            <a:r>
              <a:rPr lang="ru-RU" sz="29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При снижении детской заболеваемости в год на 12 % , произойдет уменьшение потерь рабочего времени и улучшения использования рабочей силы на 120 000 рублей. </a:t>
            </a:r>
          </a:p>
          <a:p>
            <a:pPr fontAlgn="base"/>
            <a:endParaRPr lang="ru-RU" dirty="0" smtClean="0">
              <a:solidFill>
                <a:srgbClr val="002060"/>
              </a:solidFill>
            </a:endParaRPr>
          </a:p>
        </p:txBody>
      </p:sp>
      <p:pic>
        <p:nvPicPr>
          <p:cNvPr id="5" name="Picture 12" descr="logo2"/>
          <p:cNvPicPr>
            <a:picLocks noChangeAspect="1" noChangeArrowheads="1"/>
          </p:cNvPicPr>
          <p:nvPr/>
        </p:nvPicPr>
        <p:blipFill>
          <a:blip r:embed="rId3" cstate="print"/>
          <a:srcRect b="50333"/>
          <a:stretch>
            <a:fillRect/>
          </a:stretch>
        </p:blipFill>
        <p:spPr bwMode="auto">
          <a:xfrm>
            <a:off x="6804025" y="6381750"/>
            <a:ext cx="144780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3" descr="rastishka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43888" y="6021388"/>
            <a:ext cx="52387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6804025" y="6180138"/>
            <a:ext cx="15970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000" b="1" dirty="0">
                <a:latin typeface="Book Antiqua" pitchFamily="18" charset="0"/>
              </a:rPr>
              <a:t>Детский сад № 12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358214" y="6643710"/>
            <a:ext cx="785786" cy="214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Александр\Рабочий стол\Новая папка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42852"/>
            <a:ext cx="7772400" cy="512757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Этапы проекта</a:t>
            </a:r>
            <a:endParaRPr lang="ru-RU" sz="2000" b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857232"/>
            <a:ext cx="7858180" cy="357190"/>
          </a:xfrm>
        </p:spPr>
        <p:txBody>
          <a:bodyPr>
            <a:noAutofit/>
          </a:bodyPr>
          <a:lstStyle/>
          <a:p>
            <a:pPr lvl="0" algn="l">
              <a:buFont typeface="Wingdings" pitchFamily="2" charset="2"/>
              <a:buChar char="Ø"/>
            </a:pP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планирование деятельности стратегической команды.</a:t>
            </a:r>
            <a:endParaRPr lang="ru-RU" sz="1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12" descr="logo2"/>
          <p:cNvPicPr>
            <a:picLocks noChangeAspect="1" noChangeArrowheads="1"/>
          </p:cNvPicPr>
          <p:nvPr/>
        </p:nvPicPr>
        <p:blipFill>
          <a:blip r:embed="rId3" cstate="print"/>
          <a:srcRect b="50333"/>
          <a:stretch>
            <a:fillRect/>
          </a:stretch>
        </p:blipFill>
        <p:spPr bwMode="auto">
          <a:xfrm>
            <a:off x="6804025" y="6381750"/>
            <a:ext cx="144780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3" descr="rastishka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43888" y="6021388"/>
            <a:ext cx="52387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6804025" y="6180138"/>
            <a:ext cx="15970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000" b="1" dirty="0">
                <a:latin typeface="Book Antiqua" pitchFamily="18" charset="0"/>
              </a:rPr>
              <a:t>Детский сад № 12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358214" y="6643710"/>
            <a:ext cx="785786" cy="214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71472" y="1214422"/>
            <a:ext cx="7629524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1600" b="1" dirty="0" smtClean="0">
                <a:latin typeface="Arial" pitchFamily="34" charset="0"/>
                <a:cs typeface="Arial" pitchFamily="34" charset="0"/>
              </a:rPr>
              <a:t>2 этап (проектировочный)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714348" y="1500174"/>
            <a:ext cx="8286808" cy="10001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buFont typeface="Wingdings" pitchFamily="2" charset="2"/>
              <a:buChar char="Ø"/>
            </a:pP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создание модели деятельности инновационного проекта; </a:t>
            </a:r>
          </a:p>
          <a:p>
            <a:pPr>
              <a:buFont typeface="Wingdings" pitchFamily="2" charset="2"/>
              <a:buChar char="Ø"/>
            </a:pP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корректировка образовательной программы;</a:t>
            </a:r>
          </a:p>
          <a:p>
            <a:pPr>
              <a:buFont typeface="Wingdings" pitchFamily="2" charset="2"/>
              <a:buChar char="Ø"/>
            </a:pP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внесение изменений в рабочие программы по физической культуре с целью обеспечения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подготовки к сдаче норм ГТО.</a:t>
            </a:r>
          </a:p>
          <a:p>
            <a:pPr lvl="0"/>
            <a:endParaRPr lang="ru-RU" sz="16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/>
            <a:endParaRPr lang="ru-RU" sz="16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571472" y="571480"/>
            <a:ext cx="777240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1600" b="1" dirty="0" smtClean="0">
                <a:latin typeface="Arial" pitchFamily="34" charset="0"/>
                <a:cs typeface="Arial" pitchFamily="34" charset="0"/>
              </a:rPr>
              <a:t>1 этап (подготовительно-организационный) 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571472" y="2428868"/>
            <a:ext cx="7486648" cy="5127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1600" b="1" dirty="0" smtClean="0">
                <a:latin typeface="Arial" pitchFamily="34" charset="0"/>
                <a:cs typeface="Arial" pitchFamily="34" charset="0"/>
              </a:rPr>
              <a:t>3 этап (внедренческий)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714348" y="2786058"/>
            <a:ext cx="8143932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апробирование и внедрение инновационного проекта в деятельность</a:t>
            </a: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образовательного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учреждения;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создание условий, обеспечивающих эффективность инновационного проекта.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571472" y="3429000"/>
            <a:ext cx="7772400" cy="5127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1600" b="1" dirty="0" smtClean="0">
                <a:latin typeface="Arial" pitchFamily="34" charset="0"/>
                <a:cs typeface="Arial" pitchFamily="34" charset="0"/>
              </a:rPr>
              <a:t>4 этап (коррекционный)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42844" y="4214818"/>
            <a:ext cx="2857520" cy="2500330"/>
          </a:xfrm>
          <a:prstGeom prst="roundRect">
            <a:avLst/>
          </a:prstGeom>
          <a:solidFill>
            <a:schemeClr val="bg1">
              <a:alpha val="81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одзаголовок 2"/>
          <p:cNvSpPr txBox="1">
            <a:spLocks/>
          </p:cNvSpPr>
          <p:nvPr/>
        </p:nvSpPr>
        <p:spPr>
          <a:xfrm>
            <a:off x="714348" y="3786190"/>
            <a:ext cx="8143932" cy="9286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buFont typeface="Wingdings" pitchFamily="2" charset="2"/>
              <a:buChar char="Ø"/>
            </a:pP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сравнительный анализ планируемых результатов с полученными результатами, оцененными на основе использования разработанных критериев и показателей;</a:t>
            </a:r>
          </a:p>
          <a:p>
            <a:pPr lvl="0">
              <a:buFont typeface="Wingdings" pitchFamily="2" charset="2"/>
              <a:buChar char="Ø"/>
            </a:pP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опрос участников образовательного процесса, их позиция по ключевым проблемам внедрения проекта.</a:t>
            </a:r>
            <a:endParaRPr lang="ru-RU" sz="1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571472" y="4714884"/>
            <a:ext cx="7772400" cy="5127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1600" b="1" dirty="0" smtClean="0">
                <a:latin typeface="Arial" pitchFamily="34" charset="0"/>
                <a:cs typeface="Arial" pitchFamily="34" charset="0"/>
              </a:rPr>
              <a:t>5 этап (результативный)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14348" y="5072074"/>
            <a:ext cx="814393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Wingdings" pitchFamily="2" charset="2"/>
              <a:buChar char="Ø"/>
            </a:pP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определение факторов, оказавших положительное и отрицательное влияние на реализацию проекта;</a:t>
            </a:r>
          </a:p>
          <a:p>
            <a:pPr lvl="0">
              <a:buFont typeface="Wingdings" pitchFamily="2" charset="2"/>
              <a:buChar char="Ø"/>
            </a:pP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оформление результатов проекта с целью распространения и внедрения в практику других образовательных учреждений;</a:t>
            </a:r>
          </a:p>
          <a:p>
            <a:pPr lvl="0">
              <a:buFont typeface="Wingdings" pitchFamily="2" charset="2"/>
              <a:buChar char="Ø"/>
            </a:pP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социально-педагогическая оценка полученных результатов.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4"/>
          <p:cNvSpPr>
            <a:spLocks noChangeArrowheads="1"/>
          </p:cNvSpPr>
          <p:nvPr/>
        </p:nvSpPr>
        <p:spPr bwMode="auto">
          <a:xfrm>
            <a:off x="6804025" y="6180138"/>
            <a:ext cx="15970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000" b="1" dirty="0">
                <a:latin typeface="Book Antiqua" pitchFamily="18" charset="0"/>
              </a:rPr>
              <a:t>Детский сад № 12</a:t>
            </a:r>
          </a:p>
        </p:txBody>
      </p:sp>
      <p:pic>
        <p:nvPicPr>
          <p:cNvPr id="6" name="Picture 3" descr="C:\Documents and Settings\Александр\Рабочий стол\Новая папка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E:\август 2017\занятия на воздухе 23.08.17\IMG_0922.JPG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>
            <a:off x="4857752" y="3500438"/>
            <a:ext cx="3839692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43971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Солнце, воздух и вода – наши лучшие друзья!</a:t>
            </a:r>
            <a:endParaRPr lang="ru-RU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358214" y="6643710"/>
            <a:ext cx="785786" cy="214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4" descr="C:\Users\Пользователь\Desktop\Новая папка (2)\DSCN002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3500438"/>
            <a:ext cx="3839563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2" descr="C:\Users\Пользователь\Desktop\Новая папка (2)\DSCN0044.JPG"/>
          <p:cNvPicPr>
            <a:picLocks noChangeAspect="1" noChangeArrowheads="1"/>
          </p:cNvPicPr>
          <p:nvPr/>
        </p:nvPicPr>
        <p:blipFill>
          <a:blip r:embed="rId5" cstate="print"/>
          <a:srcRect r="6588" b="7158"/>
          <a:stretch>
            <a:fillRect/>
          </a:stretch>
        </p:blipFill>
        <p:spPr bwMode="auto">
          <a:xfrm>
            <a:off x="351623" y="474654"/>
            <a:ext cx="3863187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3" descr="C:\Users\Пользователь\Desktop\Новая папка (2)\DSCN0028.JPG"/>
          <p:cNvPicPr>
            <a:picLocks noChangeAspect="1" noChangeArrowheads="1"/>
          </p:cNvPicPr>
          <p:nvPr/>
        </p:nvPicPr>
        <p:blipFill>
          <a:blip r:embed="rId6" cstate="print"/>
          <a:srcRect r="11281" b="10393"/>
          <a:stretch>
            <a:fillRect/>
          </a:stretch>
        </p:blipFill>
        <p:spPr bwMode="auto">
          <a:xfrm>
            <a:off x="4857752" y="500042"/>
            <a:ext cx="3801519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13" descr="rastishka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43888" y="6021388"/>
            <a:ext cx="52387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2" descr="logo2"/>
          <p:cNvPicPr>
            <a:picLocks noChangeAspect="1" noChangeArrowheads="1"/>
          </p:cNvPicPr>
          <p:nvPr/>
        </p:nvPicPr>
        <p:blipFill>
          <a:blip r:embed="rId8" cstate="print"/>
          <a:srcRect b="50333"/>
          <a:stretch>
            <a:fillRect/>
          </a:stretch>
        </p:blipFill>
        <p:spPr bwMode="auto">
          <a:xfrm>
            <a:off x="6804025" y="6381750"/>
            <a:ext cx="144780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</TotalTime>
  <Words>711</Words>
  <Application>Microsoft Office PowerPoint</Application>
  <PresentationFormat>Экран (4:3)</PresentationFormat>
  <Paragraphs>119</Paragraphs>
  <Slides>24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Муниципальное казенное дошкольное учреждение детский сад № 12 общеразвивающего вида с приоритетным осуществлением деятельности по физическому развитию детей,  г.Тавда, ул. Свердлова, 83г, (34360) 3-18-63, 12_mdou@mail.ru       </vt:lpstr>
      <vt:lpstr>Ключевая проблема</vt:lpstr>
      <vt:lpstr>Актуальность темы проекта</vt:lpstr>
      <vt:lpstr>Цель проекта</vt:lpstr>
      <vt:lpstr>Задачи проекта</vt:lpstr>
      <vt:lpstr>Направления проекта</vt:lpstr>
      <vt:lpstr>Экономический эффект проекта</vt:lpstr>
      <vt:lpstr>Этапы проекта</vt:lpstr>
      <vt:lpstr>Солнце, воздух и вода – наши лучшие друзья!</vt:lpstr>
      <vt:lpstr>Туристические походы в лес</vt:lpstr>
      <vt:lpstr>Всероссийский день бега, «Кросс нации – 2016, 2017»</vt:lpstr>
      <vt:lpstr>«Малая летняя олимпиада - 2016», «Зарница»</vt:lpstr>
      <vt:lpstr>Спортивные эстафеты с родителями</vt:lpstr>
      <vt:lpstr>Оздоровительная ходьба и бег по ул. Кирова,  пешие походы в городской парк </vt:lpstr>
      <vt:lpstr>Дни здоровья</vt:lpstr>
      <vt:lpstr>Велопробег 9 Мая,  городские соревнования «Велокросс – 2017»</vt:lpstr>
      <vt:lpstr>Взаимодействие с социальными институтами города</vt:lpstr>
      <vt:lpstr>Организация и проведение городского конкурса агитбригад среди ДОУ «Молодое поколение за ЗОЖ»,  участие в городских соревнованиях «Кубок здоровья»</vt:lpstr>
      <vt:lpstr>Лыжная подготовка</vt:lpstr>
      <vt:lpstr>Занятия фитнесом и стретчингом</vt:lpstr>
      <vt:lpstr>Индикаторы качества</vt:lpstr>
      <vt:lpstr>Индикаторы качества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казенное дошкольное учреждение детский сад № 12 общеразвивающего вида с приоритетным осуществлением деятельности по физическому развитию детей, г.Тавда, ул. Свердлова, 83г, (34360) 3-18-63, 12_mdou@mail.ru     Областной конкурс инновационных проектов педагогических работников Свердловской области   Номинация «Проекты дополнительного образования, реализуемые краткосрочные  (сроком от 1 года до 3 лет)    </dc:title>
  <cp:lastModifiedBy>Лариса Михайловна</cp:lastModifiedBy>
  <cp:revision>37</cp:revision>
  <dcterms:modified xsi:type="dcterms:W3CDTF">2019-06-14T05:22:47Z</dcterms:modified>
</cp:coreProperties>
</file>