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57" r:id="rId3"/>
    <p:sldId id="281" r:id="rId4"/>
    <p:sldId id="282" r:id="rId5"/>
    <p:sldId id="264" r:id="rId6"/>
    <p:sldId id="271" r:id="rId7"/>
    <p:sldId id="287" r:id="rId8"/>
    <p:sldId id="300" r:id="rId9"/>
    <p:sldId id="288" r:id="rId10"/>
    <p:sldId id="302" r:id="rId11"/>
    <p:sldId id="290" r:id="rId12"/>
    <p:sldId id="293" r:id="rId13"/>
    <p:sldId id="295" r:id="rId14"/>
    <p:sldId id="303" r:id="rId15"/>
    <p:sldId id="296" r:id="rId16"/>
    <p:sldId id="297" r:id="rId17"/>
    <p:sldId id="286" r:id="rId18"/>
    <p:sldId id="266" r:id="rId19"/>
    <p:sldId id="294" r:id="rId20"/>
    <p:sldId id="267" r:id="rId21"/>
    <p:sldId id="268" r:id="rId22"/>
    <p:sldId id="272" r:id="rId23"/>
    <p:sldId id="298" r:id="rId24"/>
    <p:sldId id="273" r:id="rId25"/>
    <p:sldId id="274" r:id="rId26"/>
    <p:sldId id="299" r:id="rId27"/>
    <p:sldId id="278" r:id="rId28"/>
    <p:sldId id="279" r:id="rId29"/>
    <p:sldId id="304"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20.02.2018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20.02.2018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20.02.2018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20.02.2018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20.02.2018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20.02.2018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7.gif"/></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Содержимое 2"/>
          <p:cNvSpPr>
            <a:spLocks noGrp="1"/>
          </p:cNvSpPr>
          <p:nvPr>
            <p:ph idx="1"/>
          </p:nvPr>
        </p:nvSpPr>
        <p:spPr>
          <a:xfrm>
            <a:off x="457200" y="908720"/>
            <a:ext cx="8229600" cy="5217443"/>
          </a:xfrm>
        </p:spPr>
        <p:txBody>
          <a:bodyPr/>
          <a:lstStyle/>
          <a:p>
            <a:r>
              <a:rPr lang="ru-RU" b="1" dirty="0" smtClean="0">
                <a:solidFill>
                  <a:srgbClr val="FF0000"/>
                </a:solidFill>
                <a:latin typeface="Monotype Corsiva" pitchFamily="66" charset="0"/>
              </a:rPr>
              <a:t>Сегодня Вы пришли в необычный класс</a:t>
            </a:r>
          </a:p>
          <a:p>
            <a:r>
              <a:rPr lang="ru-RU" b="1" dirty="0" smtClean="0">
                <a:solidFill>
                  <a:srgbClr val="FF0000"/>
                </a:solidFill>
                <a:latin typeface="Monotype Corsiva" pitchFamily="66" charset="0"/>
              </a:rPr>
              <a:t>Не шить, не вязать и плясать</a:t>
            </a:r>
          </a:p>
          <a:p>
            <a:r>
              <a:rPr lang="ru-RU" b="1" dirty="0" smtClean="0">
                <a:solidFill>
                  <a:srgbClr val="FF0000"/>
                </a:solidFill>
                <a:latin typeface="Monotype Corsiva" pitchFamily="66" charset="0"/>
              </a:rPr>
              <a:t>А искусству научим мы Вас</a:t>
            </a:r>
          </a:p>
          <a:p>
            <a:r>
              <a:rPr lang="ru-RU" b="1" dirty="0" smtClean="0">
                <a:solidFill>
                  <a:srgbClr val="FF0000"/>
                </a:solidFill>
                <a:latin typeface="Monotype Corsiva" pitchFamily="66" charset="0"/>
              </a:rPr>
              <a:t>Ведь это искусство  рисовать</a:t>
            </a:r>
          </a:p>
          <a:p>
            <a:r>
              <a:rPr lang="ru-RU" b="1" dirty="0" smtClean="0">
                <a:solidFill>
                  <a:srgbClr val="FF0000"/>
                </a:solidFill>
                <a:latin typeface="Monotype Corsiva" pitchFamily="66" charset="0"/>
              </a:rPr>
              <a:t>В изделиях можно его применять,</a:t>
            </a:r>
          </a:p>
          <a:p>
            <a:r>
              <a:rPr lang="ru-RU" b="1" dirty="0" smtClean="0">
                <a:solidFill>
                  <a:srgbClr val="FF0000"/>
                </a:solidFill>
                <a:latin typeface="Monotype Corsiva" pitchFamily="66" charset="0"/>
              </a:rPr>
              <a:t>Да и интерьер им можно украшать.</a:t>
            </a:r>
          </a:p>
          <a:p>
            <a:r>
              <a:rPr lang="ru-RU" b="1" dirty="0" smtClean="0">
                <a:solidFill>
                  <a:srgbClr val="FF0000"/>
                </a:solidFill>
                <a:latin typeface="Monotype Corsiva" pitchFamily="66" charset="0"/>
              </a:rPr>
              <a:t>А в какой скажите Вы?</a:t>
            </a:r>
          </a:p>
          <a:p>
            <a:endParaRPr lang="ru-RU" dirty="0" smtClean="0"/>
          </a:p>
          <a:p>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txBody>
          <a:bodyPr/>
          <a:lstStyle/>
          <a:p>
            <a:r>
              <a:rPr lang="ru-RU" b="1" dirty="0" smtClean="0">
                <a:solidFill>
                  <a:srgbClr val="0070C0"/>
                </a:solidFill>
                <a:latin typeface="Monotype Corsiva" pitchFamily="66" charset="0"/>
              </a:rPr>
              <a:t>ВИДЫ КРАСОК ДЛЯ РОСПИСИ</a:t>
            </a:r>
            <a:endParaRPr lang="ru-RU" b="1" dirty="0">
              <a:solidFill>
                <a:srgbClr val="0070C0"/>
              </a:solidFill>
              <a:latin typeface="Monotype Corsiva" pitchFamily="66" charset="0"/>
            </a:endParaRPr>
          </a:p>
        </p:txBody>
      </p:sp>
      <p:pic>
        <p:nvPicPr>
          <p:cNvPr id="5" name="Picture 2"/>
          <p:cNvPicPr>
            <a:picLocks noGrp="1" noChangeAspect="1" noChangeArrowheads="1"/>
          </p:cNvPicPr>
          <p:nvPr>
            <p:ph idx="1"/>
          </p:nvPr>
        </p:nvPicPr>
        <p:blipFill>
          <a:blip r:embed="rId3" cstate="print"/>
          <a:srcRect/>
          <a:stretch>
            <a:fillRect/>
          </a:stretch>
        </p:blipFill>
        <p:spPr bwMode="auto">
          <a:xfrm>
            <a:off x="2267744" y="1628800"/>
            <a:ext cx="2284280" cy="1713210"/>
          </a:xfrm>
          <a:prstGeom prst="rect">
            <a:avLst/>
          </a:prstGeom>
          <a:noFill/>
          <a:ln w="9525">
            <a:noFill/>
            <a:miter lim="800000"/>
            <a:headEnd/>
            <a:tailEnd/>
          </a:ln>
        </p:spPr>
      </p:pic>
      <p:pic>
        <p:nvPicPr>
          <p:cNvPr id="6" name="Содержимое 4"/>
          <p:cNvPicPr>
            <a:picLocks/>
          </p:cNvPicPr>
          <p:nvPr/>
        </p:nvPicPr>
        <p:blipFill>
          <a:blip r:embed="rId4" cstate="print"/>
          <a:srcRect l="4030" r="4146" b="13609"/>
          <a:stretch>
            <a:fillRect/>
          </a:stretch>
        </p:blipFill>
        <p:spPr bwMode="auto">
          <a:xfrm>
            <a:off x="5724128" y="1052736"/>
            <a:ext cx="2592288" cy="2232248"/>
          </a:xfrm>
          <a:prstGeom prst="rect">
            <a:avLst/>
          </a:prstGeom>
          <a:noFill/>
          <a:ln w="9525">
            <a:noFill/>
            <a:miter lim="800000"/>
            <a:headEnd/>
            <a:tailEnd/>
          </a:ln>
        </p:spPr>
      </p:pic>
      <p:sp>
        <p:nvSpPr>
          <p:cNvPr id="9" name="TextBox 8"/>
          <p:cNvSpPr txBox="1"/>
          <p:nvPr/>
        </p:nvSpPr>
        <p:spPr>
          <a:xfrm>
            <a:off x="2339752" y="3429000"/>
            <a:ext cx="2160240" cy="369332"/>
          </a:xfrm>
          <a:prstGeom prst="rect">
            <a:avLst/>
          </a:prstGeom>
          <a:noFill/>
        </p:spPr>
        <p:txBody>
          <a:bodyPr wrap="square" rtlCol="0">
            <a:spAutoFit/>
          </a:bodyPr>
          <a:lstStyle/>
          <a:p>
            <a:r>
              <a:rPr lang="ru-RU" dirty="0" smtClean="0">
                <a:solidFill>
                  <a:srgbClr val="0070C0"/>
                </a:solidFill>
              </a:rPr>
              <a:t>Анилиновые краски</a:t>
            </a:r>
            <a:endParaRPr lang="ru-RU" dirty="0">
              <a:solidFill>
                <a:srgbClr val="0070C0"/>
              </a:solidFill>
            </a:endParaRPr>
          </a:p>
        </p:txBody>
      </p:sp>
      <p:pic>
        <p:nvPicPr>
          <p:cNvPr id="10" name="Содержимое 3"/>
          <p:cNvPicPr>
            <a:picLocks/>
          </p:cNvPicPr>
          <p:nvPr/>
        </p:nvPicPr>
        <p:blipFill>
          <a:blip r:embed="rId5" cstate="print"/>
          <a:srcRect/>
          <a:stretch>
            <a:fillRect/>
          </a:stretch>
        </p:blipFill>
        <p:spPr bwMode="auto">
          <a:xfrm>
            <a:off x="3131840" y="3933056"/>
            <a:ext cx="3672408" cy="1872208"/>
          </a:xfrm>
          <a:prstGeom prst="rect">
            <a:avLst/>
          </a:prstGeom>
          <a:noFill/>
          <a:ln w="9525">
            <a:noFill/>
            <a:miter lim="800000"/>
            <a:headEnd/>
            <a:tailEnd/>
          </a:ln>
        </p:spPr>
      </p:pic>
      <p:sp>
        <p:nvSpPr>
          <p:cNvPr id="11" name="TextBox 10"/>
          <p:cNvSpPr txBox="1"/>
          <p:nvPr/>
        </p:nvSpPr>
        <p:spPr>
          <a:xfrm>
            <a:off x="4572000" y="5949280"/>
            <a:ext cx="1290738" cy="369332"/>
          </a:xfrm>
          <a:prstGeom prst="rect">
            <a:avLst/>
          </a:prstGeom>
          <a:noFill/>
        </p:spPr>
        <p:txBody>
          <a:bodyPr wrap="none" rtlCol="0">
            <a:spAutoFit/>
          </a:bodyPr>
          <a:lstStyle/>
          <a:p>
            <a:r>
              <a:rPr lang="ru-RU" dirty="0" smtClean="0">
                <a:solidFill>
                  <a:srgbClr val="0070C0"/>
                </a:solidFill>
              </a:rPr>
              <a:t>Акриловые</a:t>
            </a:r>
            <a:endParaRPr lang="ru-RU" dirty="0">
              <a:solidFill>
                <a:srgbClr val="0070C0"/>
              </a:solidFill>
            </a:endParaRPr>
          </a:p>
        </p:txBody>
      </p:sp>
      <p:sp>
        <p:nvSpPr>
          <p:cNvPr id="13" name="TextBox 12"/>
          <p:cNvSpPr txBox="1"/>
          <p:nvPr/>
        </p:nvSpPr>
        <p:spPr>
          <a:xfrm>
            <a:off x="6156176" y="3717032"/>
            <a:ext cx="2376264" cy="369332"/>
          </a:xfrm>
          <a:prstGeom prst="rect">
            <a:avLst/>
          </a:prstGeom>
          <a:noFill/>
        </p:spPr>
        <p:txBody>
          <a:bodyPr wrap="square" rtlCol="0">
            <a:spAutoFit/>
          </a:bodyPr>
          <a:lstStyle/>
          <a:p>
            <a:r>
              <a:rPr lang="ru-RU" dirty="0" smtClean="0">
                <a:solidFill>
                  <a:srgbClr val="0070C0"/>
                </a:solidFill>
              </a:rPr>
              <a:t>Краски для шёлка</a:t>
            </a:r>
            <a:endParaRPr lang="ru-RU" dirty="0">
              <a:solidFill>
                <a:srgbClr val="0070C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txBody>
          <a:bodyPr>
            <a:noAutofit/>
          </a:bodyPr>
          <a:lstStyle/>
          <a:p>
            <a:r>
              <a:rPr lang="ru-RU" sz="5400" b="1" dirty="0" smtClean="0">
                <a:solidFill>
                  <a:srgbClr val="FF0000"/>
                </a:solidFill>
                <a:latin typeface="Monotype Corsiva" pitchFamily="66" charset="0"/>
              </a:rPr>
              <a:t/>
            </a:r>
            <a:br>
              <a:rPr lang="ru-RU" sz="5400" b="1" dirty="0" smtClean="0">
                <a:solidFill>
                  <a:srgbClr val="FF0000"/>
                </a:solidFill>
                <a:latin typeface="Monotype Corsiva" pitchFamily="66" charset="0"/>
              </a:rPr>
            </a:br>
            <a:r>
              <a:rPr lang="ru-RU" sz="5400" b="1" dirty="0" smtClean="0">
                <a:solidFill>
                  <a:srgbClr val="0070C0"/>
                </a:solidFill>
                <a:latin typeface="Monotype Corsiva" pitchFamily="66" charset="0"/>
              </a:rPr>
              <a:t>Резерв.</a:t>
            </a:r>
            <a:r>
              <a:rPr lang="ru-RU" sz="5400" dirty="0" smtClean="0">
                <a:solidFill>
                  <a:srgbClr val="0070C0"/>
                </a:solidFill>
                <a:latin typeface="Monotype Corsiva" pitchFamily="66" charset="0"/>
              </a:rPr>
              <a:t/>
            </a:r>
            <a:br>
              <a:rPr lang="ru-RU" sz="5400" dirty="0" smtClean="0">
                <a:solidFill>
                  <a:srgbClr val="0070C0"/>
                </a:solidFill>
                <a:latin typeface="Monotype Corsiva" pitchFamily="66" charset="0"/>
              </a:rPr>
            </a:br>
            <a:endParaRPr lang="ru-RU" sz="5400" dirty="0">
              <a:solidFill>
                <a:srgbClr val="0070C0"/>
              </a:solidFill>
              <a:latin typeface="Monotype Corsiva" pitchFamily="66" charset="0"/>
            </a:endParaRPr>
          </a:p>
        </p:txBody>
      </p:sp>
      <p:sp>
        <p:nvSpPr>
          <p:cNvPr id="3" name="Содержимое 2"/>
          <p:cNvSpPr>
            <a:spLocks noGrp="1"/>
          </p:cNvSpPr>
          <p:nvPr>
            <p:ph sz="half" idx="1"/>
          </p:nvPr>
        </p:nvSpPr>
        <p:spPr>
          <a:xfrm>
            <a:off x="1907704" y="980728"/>
            <a:ext cx="4896544" cy="5877272"/>
          </a:xfrm>
        </p:spPr>
        <p:txBody>
          <a:bodyPr>
            <a:noAutofit/>
          </a:bodyPr>
          <a:lstStyle/>
          <a:p>
            <a:r>
              <a:rPr lang="ru-RU" dirty="0" smtClean="0">
                <a:solidFill>
                  <a:srgbClr val="0070C0"/>
                </a:solidFill>
              </a:rPr>
              <a:t>Существуют резервы на основе гутты,  по отзывам запах у них не такой сильный, как у бензиновых резервов. </a:t>
            </a:r>
          </a:p>
          <a:p>
            <a:r>
              <a:rPr lang="ru-RU" dirty="0" smtClean="0">
                <a:solidFill>
                  <a:srgbClr val="0070C0"/>
                </a:solidFill>
              </a:rPr>
              <a:t> Самый лучший вариант – это резерв на водной основе. Он не имеет запаха. Но работать с ним необходимо более осторожно, так как его качества удержания краски ниже, чем у других. </a:t>
            </a:r>
          </a:p>
          <a:p>
            <a:endParaRPr lang="ru-RU" dirty="0"/>
          </a:p>
        </p:txBody>
      </p:sp>
      <p:pic>
        <p:nvPicPr>
          <p:cNvPr id="5" name="Содержимое 4"/>
          <p:cNvPicPr>
            <a:picLocks noGrp="1"/>
          </p:cNvPicPr>
          <p:nvPr>
            <p:ph sz="half" idx="2"/>
          </p:nvPr>
        </p:nvPicPr>
        <p:blipFill>
          <a:blip r:embed="rId3" cstate="print"/>
          <a:srcRect l="32367" r="32339"/>
          <a:stretch>
            <a:fillRect/>
          </a:stretch>
        </p:blipFill>
        <p:spPr bwMode="auto">
          <a:xfrm>
            <a:off x="6228184" y="0"/>
            <a:ext cx="2915816" cy="63093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619672" y="0"/>
            <a:ext cx="7524328" cy="1628800"/>
          </a:xfrm>
        </p:spPr>
        <p:txBody>
          <a:bodyPr>
            <a:noAutofit/>
          </a:bodyPr>
          <a:lstStyle/>
          <a:p>
            <a:r>
              <a:rPr lang="ru-RU" sz="4000" b="1" dirty="0" smtClean="0">
                <a:solidFill>
                  <a:srgbClr val="0070C0"/>
                </a:solidFill>
                <a:latin typeface="Monotype Corsiva" pitchFamily="66" charset="0"/>
              </a:rPr>
              <a:t/>
            </a:r>
            <a:br>
              <a:rPr lang="ru-RU" sz="4000" b="1" dirty="0" smtClean="0">
                <a:solidFill>
                  <a:srgbClr val="0070C0"/>
                </a:solidFill>
                <a:latin typeface="Monotype Corsiva" pitchFamily="66" charset="0"/>
              </a:rPr>
            </a:br>
            <a:r>
              <a:rPr lang="ru-RU" sz="4000" b="1" dirty="0" smtClean="0">
                <a:solidFill>
                  <a:srgbClr val="0070C0"/>
                </a:solidFill>
                <a:latin typeface="Monotype Corsiva" pitchFamily="66" charset="0"/>
              </a:rPr>
              <a:t>Перед росписью ткань нуждается в небольшой специальной подготовке.</a:t>
            </a:r>
            <a:br>
              <a:rPr lang="ru-RU" sz="4000" b="1" dirty="0" smtClean="0">
                <a:solidFill>
                  <a:srgbClr val="0070C0"/>
                </a:solidFill>
                <a:latin typeface="Monotype Corsiva" pitchFamily="66" charset="0"/>
              </a:rPr>
            </a:br>
            <a:endParaRPr lang="ru-RU" sz="4000" dirty="0">
              <a:solidFill>
                <a:srgbClr val="0070C0"/>
              </a:solidFill>
            </a:endParaRPr>
          </a:p>
        </p:txBody>
      </p:sp>
      <p:sp>
        <p:nvSpPr>
          <p:cNvPr id="3" name="Содержимое 2"/>
          <p:cNvSpPr>
            <a:spLocks noGrp="1"/>
          </p:cNvSpPr>
          <p:nvPr>
            <p:ph idx="1"/>
          </p:nvPr>
        </p:nvSpPr>
        <p:spPr>
          <a:xfrm>
            <a:off x="2771800" y="1916832"/>
            <a:ext cx="5904656" cy="4752528"/>
          </a:xfrm>
        </p:spPr>
        <p:txBody>
          <a:bodyPr>
            <a:normAutofit/>
          </a:bodyPr>
          <a:lstStyle/>
          <a:p>
            <a:pPr>
              <a:buNone/>
            </a:pPr>
            <a:r>
              <a:rPr lang="ru-RU" sz="9800" dirty="0" smtClean="0"/>
              <a:t> </a:t>
            </a:r>
            <a:r>
              <a:rPr lang="ru-RU" dirty="0" smtClean="0">
                <a:solidFill>
                  <a:srgbClr val="0070C0"/>
                </a:solidFill>
              </a:rPr>
              <a:t>При раскрое  натурального  шелка необходимо по длине прибавить 5 см. на каждый погонный метр ткани, т.к натуральный шелк дает усадку</a:t>
            </a:r>
          </a:p>
          <a:p>
            <a:pPr marL="0" lvl="0" indent="0" fontAlgn="base">
              <a:spcBef>
                <a:spcPct val="0"/>
              </a:spcBef>
              <a:spcAft>
                <a:spcPct val="0"/>
              </a:spcAft>
              <a:buNone/>
            </a:pPr>
            <a:endParaRPr lang="ru-RU" dirty="0" smtClean="0">
              <a:solidFill>
                <a:srgbClr val="0070C0"/>
              </a:solidFill>
              <a:ea typeface="Times New Roman"/>
              <a:cs typeface="Times New Roman" pitchFamily="18" charset="0"/>
            </a:endParaRPr>
          </a:p>
          <a:p>
            <a:pPr marL="0" lvl="0" indent="0" fontAlgn="base">
              <a:spcBef>
                <a:spcPct val="0"/>
              </a:spcBef>
              <a:spcAft>
                <a:spcPct val="0"/>
              </a:spcAft>
              <a:buNone/>
            </a:pPr>
            <a:endParaRPr lang="ru-RU" dirty="0" smtClean="0">
              <a:solidFill>
                <a:srgbClr val="0070C0"/>
              </a:solidFill>
              <a:cs typeface="Times New Roman" pitchFamily="18" charset="0"/>
            </a:endParaRPr>
          </a:p>
          <a:p>
            <a:endParaRPr lang="ru-RU" sz="2800" dirty="0">
              <a:solidFill>
                <a:srgbClr val="0070C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187624" y="274638"/>
            <a:ext cx="7499176" cy="1143000"/>
          </a:xfrm>
        </p:spPr>
        <p:txBody>
          <a:bodyPr>
            <a:normAutofit fontScale="90000"/>
          </a:bodyPr>
          <a:lstStyle/>
          <a:p>
            <a:r>
              <a:rPr lang="ru-RU" b="1" i="1" dirty="0" smtClean="0">
                <a:solidFill>
                  <a:srgbClr val="0070C0"/>
                </a:solidFill>
                <a:latin typeface="Monotype Corsiva" pitchFamily="66" charset="0"/>
              </a:rPr>
              <a:t>Выполнение росписи  на ткани в технике« Холодный батик».</a:t>
            </a:r>
            <a:endParaRPr lang="ru-RU" dirty="0">
              <a:solidFill>
                <a:srgbClr val="0070C0"/>
              </a:solidFill>
              <a:latin typeface="Monotype Corsiva" pitchFamily="66" charset="0"/>
            </a:endParaRPr>
          </a:p>
        </p:txBody>
      </p:sp>
      <p:sp>
        <p:nvSpPr>
          <p:cNvPr id="3" name="Содержимое 2"/>
          <p:cNvSpPr>
            <a:spLocks noGrp="1"/>
          </p:cNvSpPr>
          <p:nvPr>
            <p:ph idx="1"/>
          </p:nvPr>
        </p:nvSpPr>
        <p:spPr>
          <a:xfrm>
            <a:off x="1763688" y="1484784"/>
            <a:ext cx="7380312" cy="5373216"/>
          </a:xfrm>
        </p:spPr>
        <p:txBody>
          <a:bodyPr>
            <a:noAutofit/>
          </a:bodyPr>
          <a:lstStyle/>
          <a:p>
            <a:r>
              <a:rPr lang="ru-RU" sz="2800" dirty="0" smtClean="0">
                <a:solidFill>
                  <a:srgbClr val="0070C0"/>
                </a:solidFill>
              </a:rPr>
              <a:t>Батик – Искусство росписи ткани - это необыкновенно увлекательный процесс.  Ведь, из под вашей руки, на белой ткани могут распуститься любые цветы, возникнуть неповторимые пейзажи, появиться замысловатые узоры. Эта работа дает возможность даже начинающему проявить свою индивидуальность, почувствовать себя художником и создать прекрасные, эксклюзивные, авторские вещи. </a:t>
            </a:r>
          </a:p>
          <a:p>
            <a:endParaRPr lang="ru-RU" sz="2800" dirty="0">
              <a:solidFill>
                <a:srgbClr val="0070C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Содержимое 2"/>
          <p:cNvSpPr>
            <a:spLocks noGrp="1"/>
          </p:cNvSpPr>
          <p:nvPr>
            <p:ph idx="1"/>
          </p:nvPr>
        </p:nvSpPr>
        <p:spPr>
          <a:xfrm>
            <a:off x="2267744" y="548680"/>
            <a:ext cx="6419056" cy="6048672"/>
          </a:xfrm>
        </p:spPr>
        <p:txBody>
          <a:bodyPr>
            <a:normAutofit/>
          </a:bodyPr>
          <a:lstStyle/>
          <a:p>
            <a:r>
              <a:rPr lang="ru-RU" dirty="0" smtClean="0">
                <a:solidFill>
                  <a:srgbClr val="0070C0"/>
                </a:solidFill>
              </a:rPr>
              <a:t>Открываем нашу мастерскую.  В нашей мастерской художники и дизайнеры. Прошу вас, мастера, поработать на совесть и создать картину для вашего интерьера  в своей мастерской.</a:t>
            </a:r>
          </a:p>
          <a:p>
            <a:r>
              <a:rPr lang="ru-RU" dirty="0" smtClean="0">
                <a:solidFill>
                  <a:srgbClr val="0070C0"/>
                </a:solidFill>
              </a:rPr>
              <a:t> На уроках Изобразительного искусства вы выполнили рисунки с  декоративной композицией, которые мы с вами сейчас применим для нашей практической работы.</a:t>
            </a:r>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691680" y="274638"/>
            <a:ext cx="6995120" cy="1143000"/>
          </a:xfrm>
        </p:spPr>
        <p:txBody>
          <a:bodyPr>
            <a:normAutofit fontScale="90000"/>
          </a:bodyPr>
          <a:lstStyle/>
          <a:p>
            <a:r>
              <a:rPr lang="ru-RU" b="1" dirty="0" smtClean="0">
                <a:solidFill>
                  <a:srgbClr val="0070C0"/>
                </a:solidFill>
                <a:latin typeface="Monotype Corsiva" pitchFamily="66" charset="0"/>
              </a:rPr>
              <a:t>Техника безопасности</a:t>
            </a:r>
            <a:br>
              <a:rPr lang="ru-RU" b="1" dirty="0" smtClean="0">
                <a:solidFill>
                  <a:srgbClr val="0070C0"/>
                </a:solidFill>
                <a:latin typeface="Monotype Corsiva" pitchFamily="66" charset="0"/>
              </a:rPr>
            </a:br>
            <a:endParaRPr lang="ru-RU" b="1" dirty="0">
              <a:solidFill>
                <a:srgbClr val="0070C0"/>
              </a:solidFill>
              <a:latin typeface="Monotype Corsiva" pitchFamily="66" charset="0"/>
            </a:endParaRPr>
          </a:p>
        </p:txBody>
      </p:sp>
      <p:sp>
        <p:nvSpPr>
          <p:cNvPr id="3" name="Содержимое 2"/>
          <p:cNvSpPr>
            <a:spLocks noGrp="1"/>
          </p:cNvSpPr>
          <p:nvPr>
            <p:ph idx="1"/>
          </p:nvPr>
        </p:nvSpPr>
        <p:spPr>
          <a:xfrm>
            <a:off x="1763688" y="980728"/>
            <a:ext cx="7632848" cy="5877272"/>
          </a:xfrm>
        </p:spPr>
        <p:txBody>
          <a:bodyPr>
            <a:noAutofit/>
          </a:bodyPr>
          <a:lstStyle/>
          <a:p>
            <a:r>
              <a:rPr lang="ru-RU" sz="2000" b="1" dirty="0" smtClean="0">
                <a:solidFill>
                  <a:srgbClr val="002060"/>
                </a:solidFill>
              </a:rPr>
              <a:t> </a:t>
            </a:r>
            <a:r>
              <a:rPr lang="ru-RU" sz="2400" dirty="0" smtClean="0">
                <a:solidFill>
                  <a:srgbClr val="0070C0"/>
                </a:solidFill>
              </a:rPr>
              <a:t>1. Во время работы нужно быть внимательным, не отвлекаться и не отвлекать </a:t>
            </a:r>
            <a:r>
              <a:rPr lang="ru-RU" sz="2400" dirty="0" smtClean="0">
                <a:solidFill>
                  <a:srgbClr val="0070C0"/>
                </a:solidFill>
              </a:rPr>
              <a:t>других.</a:t>
            </a:r>
          </a:p>
          <a:p>
            <a:r>
              <a:rPr lang="ru-RU" sz="2400" dirty="0" smtClean="0">
                <a:solidFill>
                  <a:srgbClr val="0070C0"/>
                </a:solidFill>
              </a:rPr>
              <a:t>2.Натягивай </a:t>
            </a:r>
            <a:r>
              <a:rPr lang="ru-RU" sz="2400" dirty="0" smtClean="0">
                <a:solidFill>
                  <a:srgbClr val="0070C0"/>
                </a:solidFill>
              </a:rPr>
              <a:t>ткань на пяльцы осторожно. </a:t>
            </a:r>
          </a:p>
          <a:p>
            <a:r>
              <a:rPr lang="ru-RU" sz="2400" dirty="0" smtClean="0">
                <a:solidFill>
                  <a:srgbClr val="0070C0"/>
                </a:solidFill>
              </a:rPr>
              <a:t>3. Прикреплять эскиз с рисунком к ткани булавками, осторожно. Ни в коем случае не бери булавки в рот. Не пользуйся ржавыми булавками, кнопками</a:t>
            </a:r>
            <a:r>
              <a:rPr lang="ru-RU" sz="2400" dirty="0" smtClean="0">
                <a:solidFill>
                  <a:srgbClr val="0070C0"/>
                </a:solidFill>
              </a:rPr>
              <a:t>.</a:t>
            </a:r>
          </a:p>
          <a:p>
            <a:pPr lvl="0"/>
            <a:r>
              <a:rPr lang="ru-RU" sz="2400" dirty="0" smtClean="0">
                <a:solidFill>
                  <a:srgbClr val="0070C0"/>
                </a:solidFill>
              </a:rPr>
              <a:t>4</a:t>
            </a:r>
            <a:r>
              <a:rPr lang="ru-RU" sz="2400" dirty="0" smtClean="0">
                <a:solidFill>
                  <a:srgbClr val="0070C0"/>
                </a:solidFill>
              </a:rPr>
              <a:t>. Включать и выключать фен сухими руками, держать за вилку придерживая </a:t>
            </a:r>
            <a:r>
              <a:rPr lang="ru-RU" sz="2400" dirty="0" smtClean="0">
                <a:solidFill>
                  <a:srgbClr val="0070C0"/>
                </a:solidFill>
              </a:rPr>
              <a:t>розетку.</a:t>
            </a:r>
          </a:p>
          <a:p>
            <a:pPr lvl="0"/>
            <a:r>
              <a:rPr lang="ru-RU" sz="2400" dirty="0" smtClean="0">
                <a:solidFill>
                  <a:srgbClr val="0070C0"/>
                </a:solidFill>
              </a:rPr>
              <a:t>5</a:t>
            </a:r>
            <a:r>
              <a:rPr lang="ru-RU" sz="2400" dirty="0" smtClean="0">
                <a:solidFill>
                  <a:srgbClr val="0070C0"/>
                </a:solidFill>
              </a:rPr>
              <a:t>. </a:t>
            </a:r>
            <a:r>
              <a:rPr lang="ru-RU" sz="2400" dirty="0" smtClean="0">
                <a:solidFill>
                  <a:srgbClr val="0070C0"/>
                </a:solidFill>
              </a:rPr>
              <a:t>Аккуратно работать ножницами, красками, кистями, карандашами. Не размахивать ими перед своим лицом </a:t>
            </a:r>
            <a:r>
              <a:rPr lang="ru-RU" sz="2400" dirty="0" smtClean="0">
                <a:solidFill>
                  <a:srgbClr val="0070C0"/>
                </a:solidFill>
              </a:rPr>
              <a:t>и лицом </a:t>
            </a:r>
            <a:r>
              <a:rPr lang="ru-RU" sz="2400" dirty="0" smtClean="0">
                <a:solidFill>
                  <a:srgbClr val="0070C0"/>
                </a:solidFill>
              </a:rPr>
              <a:t>соседа.</a:t>
            </a:r>
          </a:p>
          <a:p>
            <a:r>
              <a:rPr lang="ru-RU" sz="2400" dirty="0" smtClean="0">
                <a:solidFill>
                  <a:srgbClr val="0070C0"/>
                </a:solidFill>
              </a:rPr>
              <a:t>6</a:t>
            </a:r>
            <a:r>
              <a:rPr lang="ru-RU" sz="2400" dirty="0" smtClean="0">
                <a:solidFill>
                  <a:srgbClr val="0070C0"/>
                </a:solidFill>
              </a:rPr>
              <a:t>. </a:t>
            </a:r>
            <a:r>
              <a:rPr lang="ru-RU" sz="2400" dirty="0" smtClean="0">
                <a:solidFill>
                  <a:srgbClr val="0070C0"/>
                </a:solidFill>
              </a:rPr>
              <a:t>Храни готовый резерв  после окончания работы закрытым.</a:t>
            </a:r>
          </a:p>
          <a:p>
            <a:r>
              <a:rPr lang="ru-RU" sz="2400" dirty="0" smtClean="0">
                <a:solidFill>
                  <a:srgbClr val="0070C0"/>
                </a:solidFill>
              </a:rPr>
              <a:t>7</a:t>
            </a:r>
            <a:r>
              <a:rPr lang="ru-RU" sz="2400" dirty="0" smtClean="0">
                <a:solidFill>
                  <a:srgbClr val="0070C0"/>
                </a:solidFill>
              </a:rPr>
              <a:t>. </a:t>
            </a:r>
            <a:r>
              <a:rPr lang="ru-RU" sz="2400" dirty="0" smtClean="0">
                <a:solidFill>
                  <a:srgbClr val="0070C0"/>
                </a:solidFill>
              </a:rPr>
              <a:t>Аккуратно нужно работать с утюгом при фиксировании рисунка.</a:t>
            </a:r>
          </a:p>
          <a:p>
            <a:pPr marL="0">
              <a:lnSpc>
                <a:spcPct val="120000"/>
              </a:lnSpc>
              <a:spcBef>
                <a:spcPts val="0"/>
              </a:spcBef>
              <a:buNone/>
            </a:pPr>
            <a:r>
              <a:rPr lang="ru-RU" sz="2000" b="1" dirty="0" smtClean="0">
                <a:solidFill>
                  <a:srgbClr val="0070C0"/>
                </a:solidFill>
              </a:rPr>
              <a:t> </a:t>
            </a:r>
          </a:p>
          <a:p>
            <a:pPr marL="0">
              <a:lnSpc>
                <a:spcPct val="120000"/>
              </a:lnSpc>
              <a:spcBef>
                <a:spcPts val="0"/>
              </a:spcBef>
              <a:buNone/>
            </a:pPr>
            <a:r>
              <a:rPr lang="ru-RU" sz="2000" b="1" dirty="0" smtClean="0"/>
              <a:t> </a:t>
            </a:r>
          </a:p>
          <a:p>
            <a:endParaRPr lang="ru-RU" sz="20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Содержимое 2"/>
          <p:cNvSpPr>
            <a:spLocks noGrp="1"/>
          </p:cNvSpPr>
          <p:nvPr>
            <p:ph idx="1"/>
          </p:nvPr>
        </p:nvSpPr>
        <p:spPr>
          <a:xfrm>
            <a:off x="1979712" y="476672"/>
            <a:ext cx="6707088" cy="5649491"/>
          </a:xfrm>
        </p:spPr>
        <p:txBody>
          <a:bodyPr/>
          <a:lstStyle/>
          <a:p>
            <a:pPr>
              <a:buNone/>
            </a:pPr>
            <a:r>
              <a:rPr lang="ru-RU" sz="4000" b="1" i="1" dirty="0" smtClean="0">
                <a:solidFill>
                  <a:srgbClr val="0070C0"/>
                </a:solidFill>
                <a:latin typeface="Monotype Corsiva" pitchFamily="66" charset="0"/>
              </a:rPr>
              <a:t>     ТЕХНОЛОГИЧЕСКАЯ ПОСЛЕДОВАТЕЛЬНОСТЬ  ВЫПОЛНЕНИЯ « ХОЛОДНЫЙ БАТИК».</a:t>
            </a:r>
            <a:endParaRPr lang="ru-RU" sz="4000" dirty="0" smtClean="0">
              <a:solidFill>
                <a:srgbClr val="0070C0"/>
              </a:solidFill>
              <a:latin typeface="Monotype Corsiva" pitchFamily="66" charset="0"/>
            </a:endParaRP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971600" y="0"/>
            <a:ext cx="8172400" cy="1844824"/>
          </a:xfrm>
        </p:spPr>
        <p:txBody>
          <a:bodyPr>
            <a:noAutofit/>
          </a:bodyPr>
          <a:lstStyle/>
          <a:p>
            <a:r>
              <a:rPr lang="ru-RU" sz="2800" b="1" i="1" dirty="0" smtClean="0">
                <a:solidFill>
                  <a:srgbClr val="0070C0"/>
                </a:solidFill>
                <a:latin typeface="Monotype Corsiva" pitchFamily="66" charset="0"/>
              </a:rPr>
              <a:t>ТЕХНОЛОГИЧЕСКАЯ  ПОСЛЕДОВАТЕЛЬНОСТЬ ВЫПОЛНЕНИЯ  РОСПИСИ  НА  ТКАНИ</a:t>
            </a:r>
            <a:br>
              <a:rPr lang="ru-RU" sz="2800" b="1" i="1" dirty="0" smtClean="0">
                <a:solidFill>
                  <a:srgbClr val="0070C0"/>
                </a:solidFill>
                <a:latin typeface="Monotype Corsiva" pitchFamily="66" charset="0"/>
              </a:rPr>
            </a:br>
            <a:r>
              <a:rPr lang="ru-RU" sz="2800" b="1" i="1" dirty="0" smtClean="0">
                <a:solidFill>
                  <a:srgbClr val="0070C0"/>
                </a:solidFill>
                <a:latin typeface="Monotype Corsiva" pitchFamily="66" charset="0"/>
              </a:rPr>
              <a:t>« ХОЛОДНЫЙ  БАТИК».</a:t>
            </a:r>
            <a:r>
              <a:rPr lang="ru-RU" sz="3200" b="1" dirty="0" smtClean="0">
                <a:latin typeface="Monotype Corsiva" pitchFamily="66" charset="0"/>
              </a:rPr>
              <a:t/>
            </a:r>
            <a:br>
              <a:rPr lang="ru-RU" sz="3200" b="1" dirty="0" smtClean="0">
                <a:latin typeface="Monotype Corsiva" pitchFamily="66" charset="0"/>
              </a:rPr>
            </a:br>
            <a:endParaRPr lang="ru-RU" sz="3200" b="1" dirty="0"/>
          </a:p>
        </p:txBody>
      </p:sp>
      <p:sp>
        <p:nvSpPr>
          <p:cNvPr id="3" name="Содержимое 2"/>
          <p:cNvSpPr>
            <a:spLocks noGrp="1"/>
          </p:cNvSpPr>
          <p:nvPr>
            <p:ph sz="half" idx="1"/>
          </p:nvPr>
        </p:nvSpPr>
        <p:spPr>
          <a:xfrm>
            <a:off x="1907704" y="1988840"/>
            <a:ext cx="3744416" cy="4392488"/>
          </a:xfrm>
        </p:spPr>
        <p:txBody>
          <a:bodyPr>
            <a:normAutofit/>
          </a:bodyPr>
          <a:lstStyle/>
          <a:p>
            <a:endParaRPr lang="ru-RU" dirty="0" smtClean="0"/>
          </a:p>
          <a:p>
            <a:r>
              <a:rPr lang="ru-RU" dirty="0" smtClean="0">
                <a:solidFill>
                  <a:srgbClr val="0070C0"/>
                </a:solidFill>
              </a:rPr>
              <a:t>Выстирать ткань, обязательно  с мылом (ткани продаются со специальным покрытием, оно будет мешать впитыванию краски).</a:t>
            </a:r>
          </a:p>
          <a:p>
            <a:endParaRPr lang="ru-RU" dirty="0"/>
          </a:p>
        </p:txBody>
      </p:sp>
      <p:pic>
        <p:nvPicPr>
          <p:cNvPr id="5" name="Содержимое 4" descr="C:\Users\TOSH\AppData\Local\Microsoft\Windows\Temporary Internet Files\Content.Word\IMG_4605.jpg"/>
          <p:cNvPicPr>
            <a:picLocks noGrp="1"/>
          </p:cNvPicPr>
          <p:nvPr>
            <p:ph sz="half" idx="2"/>
          </p:nvPr>
        </p:nvPicPr>
        <p:blipFill>
          <a:blip r:embed="rId3" cstate="print"/>
          <a:srcRect l="11605" r="2519"/>
          <a:stretch>
            <a:fillRect/>
          </a:stretch>
        </p:blipFill>
        <p:spPr bwMode="auto">
          <a:xfrm>
            <a:off x="5724128" y="2636912"/>
            <a:ext cx="3096344" cy="27409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971600" y="0"/>
            <a:ext cx="7715200" cy="1052736"/>
          </a:xfrm>
        </p:spPr>
        <p:txBody>
          <a:bodyPr>
            <a:normAutofit fontScale="90000"/>
          </a:bodyPr>
          <a:lstStyle/>
          <a:p>
            <a:r>
              <a:rPr lang="ru-RU" b="1" dirty="0" smtClean="0">
                <a:solidFill>
                  <a:srgbClr val="0070C0"/>
                </a:solidFill>
                <a:latin typeface="Monotype Corsiva" pitchFamily="66" charset="0"/>
              </a:rPr>
              <a:t>ЗАКРЕПЛЕНИЕ     ТКАНИ   </a:t>
            </a:r>
            <a:br>
              <a:rPr lang="ru-RU" b="1" dirty="0" smtClean="0">
                <a:solidFill>
                  <a:srgbClr val="0070C0"/>
                </a:solidFill>
                <a:latin typeface="Monotype Corsiva" pitchFamily="66" charset="0"/>
              </a:rPr>
            </a:br>
            <a:r>
              <a:rPr lang="ru-RU" b="1" dirty="0" smtClean="0">
                <a:solidFill>
                  <a:srgbClr val="0070C0"/>
                </a:solidFill>
                <a:latin typeface="Monotype Corsiva" pitchFamily="66" charset="0"/>
              </a:rPr>
              <a:t>НА   РАМЕ</a:t>
            </a:r>
            <a:endParaRPr lang="ru-RU" b="1" dirty="0">
              <a:solidFill>
                <a:srgbClr val="0070C0"/>
              </a:solidFill>
              <a:latin typeface="Monotype Corsiva" pitchFamily="66" charset="0"/>
            </a:endParaRPr>
          </a:p>
        </p:txBody>
      </p:sp>
      <p:sp>
        <p:nvSpPr>
          <p:cNvPr id="3" name="Содержимое 2"/>
          <p:cNvSpPr>
            <a:spLocks noGrp="1"/>
          </p:cNvSpPr>
          <p:nvPr>
            <p:ph sz="half" idx="1"/>
          </p:nvPr>
        </p:nvSpPr>
        <p:spPr>
          <a:xfrm>
            <a:off x="1979712" y="1196752"/>
            <a:ext cx="3960440" cy="5472608"/>
          </a:xfrm>
        </p:spPr>
        <p:txBody>
          <a:bodyPr>
            <a:normAutofit lnSpcReduction="10000"/>
          </a:bodyPr>
          <a:lstStyle/>
          <a:p>
            <a:r>
              <a:rPr lang="ru-RU" dirty="0" smtClean="0">
                <a:solidFill>
                  <a:srgbClr val="0070C0"/>
                </a:solidFill>
              </a:rPr>
              <a:t>3. Подготовленную ткань закрепляем на раме или пяльцах. Сначала зафиксируем кнопками углы полотнища на углах рамы, затем натянем и закрепим ткань посередине противоположных сторон рамы. Шелк должен быть натянут без перекоса, но не туго.</a:t>
            </a:r>
            <a:endParaRPr lang="ru-RU" dirty="0">
              <a:solidFill>
                <a:srgbClr val="0070C0"/>
              </a:solidFill>
            </a:endParaRPr>
          </a:p>
        </p:txBody>
      </p:sp>
      <p:pic>
        <p:nvPicPr>
          <p:cNvPr id="2050" name="Picture 2"/>
          <p:cNvPicPr>
            <a:picLocks noGrp="1" noChangeAspect="1" noChangeArrowheads="1"/>
          </p:cNvPicPr>
          <p:nvPr>
            <p:ph sz="half" idx="2"/>
          </p:nvPr>
        </p:nvPicPr>
        <p:blipFill>
          <a:blip r:embed="rId3" cstate="print"/>
          <a:srcRect/>
          <a:stretch>
            <a:fillRect/>
          </a:stretch>
        </p:blipFill>
        <p:spPr bwMode="auto">
          <a:xfrm>
            <a:off x="6157495" y="1484784"/>
            <a:ext cx="2986505" cy="2160239"/>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6516216" y="4149080"/>
            <a:ext cx="2282224" cy="18534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259632" y="274638"/>
            <a:ext cx="7704856" cy="1143000"/>
          </a:xfrm>
        </p:spPr>
        <p:txBody>
          <a:bodyPr>
            <a:normAutofit/>
          </a:bodyPr>
          <a:lstStyle/>
          <a:p>
            <a:r>
              <a:rPr lang="ru-RU" sz="4800" b="1" dirty="0" smtClean="0">
                <a:solidFill>
                  <a:srgbClr val="0070C0"/>
                </a:solidFill>
                <a:latin typeface="Monotype Corsiva" pitchFamily="66" charset="0"/>
              </a:rPr>
              <a:t>Выбор рисунка или шаблона</a:t>
            </a:r>
            <a:endParaRPr lang="ru-RU" sz="4800" b="1" dirty="0">
              <a:solidFill>
                <a:srgbClr val="0070C0"/>
              </a:solidFill>
              <a:latin typeface="Monotype Corsiva" pitchFamily="66" charset="0"/>
            </a:endParaRPr>
          </a:p>
        </p:txBody>
      </p:sp>
      <p:sp>
        <p:nvSpPr>
          <p:cNvPr id="3" name="Содержимое 2"/>
          <p:cNvSpPr>
            <a:spLocks noGrp="1"/>
          </p:cNvSpPr>
          <p:nvPr>
            <p:ph sz="half" idx="1"/>
          </p:nvPr>
        </p:nvSpPr>
        <p:spPr>
          <a:xfrm>
            <a:off x="1691680" y="1196752"/>
            <a:ext cx="3744416" cy="5661248"/>
          </a:xfrm>
        </p:spPr>
        <p:txBody>
          <a:bodyPr>
            <a:normAutofit fontScale="85000" lnSpcReduction="10000"/>
          </a:bodyPr>
          <a:lstStyle/>
          <a:p>
            <a:r>
              <a:rPr lang="ru-RU" sz="3000" dirty="0" smtClean="0">
                <a:solidFill>
                  <a:srgbClr val="0070C0"/>
                </a:solidFill>
              </a:rPr>
              <a:t>Выбираем шаблон или сделать рисунок на бумаге и обвести его так, чтобы все линии были четко видны, подходящий по форме и размерам к пяльцам или раме.</a:t>
            </a:r>
          </a:p>
          <a:p>
            <a:r>
              <a:rPr lang="ru-RU" sz="3000" dirty="0" smtClean="0">
                <a:solidFill>
                  <a:srgbClr val="0070C0"/>
                </a:solidFill>
              </a:rPr>
              <a:t>Затем подложить бумагу под натянутый на раму шелк.</a:t>
            </a:r>
            <a:r>
              <a:rPr lang="ru-RU" sz="3000" b="1" dirty="0" smtClean="0">
                <a:solidFill>
                  <a:srgbClr val="0070C0"/>
                </a:solidFill>
              </a:rPr>
              <a:t> </a:t>
            </a:r>
            <a:endParaRPr lang="ru-RU" sz="3000" dirty="0" smtClean="0">
              <a:solidFill>
                <a:srgbClr val="0070C0"/>
              </a:solidFill>
            </a:endParaRPr>
          </a:p>
          <a:p>
            <a:r>
              <a:rPr lang="ru-RU" sz="3000" dirty="0" smtClean="0">
                <a:solidFill>
                  <a:srgbClr val="0070C0"/>
                </a:solidFill>
              </a:rPr>
              <a:t>Закрепляем шаблон или рисунок с изнанки бумажным скотчем или булавками.</a:t>
            </a:r>
          </a:p>
          <a:p>
            <a:endParaRPr lang="ru-RU" dirty="0"/>
          </a:p>
        </p:txBody>
      </p:sp>
      <p:pic>
        <p:nvPicPr>
          <p:cNvPr id="5" name="Содержимое 4" descr="C:\Users\Пользователь\AppData\Local\Microsoft\Windows\Temporary Internet Files\Content.Word\IMG_4621.jpg"/>
          <p:cNvPicPr>
            <a:picLocks noGrp="1"/>
          </p:cNvPicPr>
          <p:nvPr>
            <p:ph sz="half" idx="2"/>
          </p:nvPr>
        </p:nvPicPr>
        <p:blipFill>
          <a:blip r:embed="rId3" cstate="print"/>
          <a:srcRect l="9460" t="6197" r="15811"/>
          <a:stretch>
            <a:fillRect/>
          </a:stretch>
        </p:blipFill>
        <p:spPr bwMode="auto">
          <a:xfrm>
            <a:off x="5465440" y="1700808"/>
            <a:ext cx="3678560" cy="31539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ctrTitle"/>
          </p:nvPr>
        </p:nvSpPr>
        <p:spPr>
          <a:xfrm>
            <a:off x="0" y="1052737"/>
            <a:ext cx="7380312" cy="1944216"/>
          </a:xfrm>
        </p:spPr>
        <p:txBody>
          <a:bodyPr>
            <a:normAutofit fontScale="90000"/>
          </a:bodyPr>
          <a:lstStyle/>
          <a:p>
            <a:r>
              <a:rPr lang="ru-RU" sz="5400" b="1" dirty="0" smtClean="0">
                <a:solidFill>
                  <a:srgbClr val="FF0000"/>
                </a:solidFill>
                <a:latin typeface="Monotype Corsiva" pitchFamily="66" charset="0"/>
              </a:rPr>
              <a:t>«Выполнение росписи на ткани «Холодный батик».</a:t>
            </a:r>
            <a:br>
              <a:rPr lang="ru-RU" sz="5400" b="1" dirty="0" smtClean="0">
                <a:solidFill>
                  <a:srgbClr val="FF0000"/>
                </a:solidFill>
                <a:latin typeface="Monotype Corsiva" pitchFamily="66" charset="0"/>
              </a:rPr>
            </a:br>
            <a:endParaRPr lang="ru-RU" sz="5400" b="1" dirty="0">
              <a:solidFill>
                <a:srgbClr val="FF0000"/>
              </a:solidFill>
              <a:latin typeface="Monotype Corsiva" pitchFamily="66" charset="0"/>
            </a:endParaRPr>
          </a:p>
        </p:txBody>
      </p:sp>
      <p:sp>
        <p:nvSpPr>
          <p:cNvPr id="3" name="Подзаголовок 2"/>
          <p:cNvSpPr>
            <a:spLocks noGrp="1"/>
          </p:cNvSpPr>
          <p:nvPr>
            <p:ph type="subTitle" idx="1"/>
          </p:nvPr>
        </p:nvSpPr>
        <p:spPr>
          <a:xfrm>
            <a:off x="0" y="3140968"/>
            <a:ext cx="7072330" cy="2716924"/>
          </a:xfrm>
        </p:spPr>
        <p:txBody>
          <a:bodyPr>
            <a:normAutofit fontScale="92500"/>
          </a:bodyPr>
          <a:lstStyle/>
          <a:p>
            <a:r>
              <a:rPr lang="ru-RU" sz="4000" b="1" dirty="0" smtClean="0">
                <a:solidFill>
                  <a:srgbClr val="00B050"/>
                </a:solidFill>
                <a:latin typeface="Monotype Corsiva" pitchFamily="66" charset="0"/>
              </a:rPr>
              <a:t>Выполнили: </a:t>
            </a:r>
            <a:r>
              <a:rPr lang="ru-RU" sz="3500" b="1" dirty="0" smtClean="0">
                <a:solidFill>
                  <a:srgbClr val="00B050"/>
                </a:solidFill>
                <a:latin typeface="Monotype Corsiva" pitchFamily="66" charset="0"/>
              </a:rPr>
              <a:t>учителя технологии  и ИЗО </a:t>
            </a:r>
            <a:endParaRPr lang="ru-RU" sz="4000" b="1" dirty="0" smtClean="0">
              <a:solidFill>
                <a:srgbClr val="00B050"/>
              </a:solidFill>
              <a:latin typeface="Monotype Corsiva" pitchFamily="66" charset="0"/>
            </a:endParaRPr>
          </a:p>
          <a:p>
            <a:r>
              <a:rPr lang="ru-RU" sz="4000" b="1" dirty="0" smtClean="0">
                <a:solidFill>
                  <a:srgbClr val="00B050"/>
                </a:solidFill>
                <a:latin typeface="Monotype Corsiva" pitchFamily="66" charset="0"/>
              </a:rPr>
              <a:t>Глушкова Н.Г. </a:t>
            </a:r>
          </a:p>
          <a:p>
            <a:r>
              <a:rPr lang="ru-RU" sz="4000" b="1" dirty="0" err="1" smtClean="0">
                <a:solidFill>
                  <a:srgbClr val="00B050"/>
                </a:solidFill>
                <a:latin typeface="Monotype Corsiva" pitchFamily="66" charset="0"/>
              </a:rPr>
              <a:t>Почепинец</a:t>
            </a:r>
            <a:r>
              <a:rPr lang="ru-RU" sz="4000" b="1" dirty="0" smtClean="0">
                <a:solidFill>
                  <a:srgbClr val="00B050"/>
                </a:solidFill>
                <a:latin typeface="Monotype Corsiva" pitchFamily="66" charset="0"/>
              </a:rPr>
              <a:t> О.А. </a:t>
            </a:r>
          </a:p>
          <a:p>
            <a:r>
              <a:rPr lang="ru-RU" sz="4000" b="1" dirty="0" smtClean="0">
                <a:solidFill>
                  <a:srgbClr val="00B050"/>
                </a:solidFill>
                <a:latin typeface="Monotype Corsiva" pitchFamily="66" charset="0"/>
              </a:rPr>
              <a:t>ГБОУ НАО «</a:t>
            </a:r>
            <a:r>
              <a:rPr lang="ru-RU" sz="4000" b="1" dirty="0" err="1" smtClean="0">
                <a:solidFill>
                  <a:srgbClr val="00B050"/>
                </a:solidFill>
                <a:latin typeface="Monotype Corsiva" pitchFamily="66" charset="0"/>
              </a:rPr>
              <a:t>СШ.п</a:t>
            </a:r>
            <a:r>
              <a:rPr lang="ru-RU" sz="4000" b="1" dirty="0" smtClean="0">
                <a:solidFill>
                  <a:srgbClr val="00B050"/>
                </a:solidFill>
                <a:latin typeface="Monotype Corsiva" pitchFamily="66" charset="0"/>
              </a:rPr>
              <a:t>. Искателей»</a:t>
            </a:r>
            <a:endParaRPr lang="ru-RU" b="1" dirty="0">
              <a:solidFill>
                <a:srgbClr val="00B050"/>
              </a:solidFill>
              <a:latin typeface="Monotype Corsiva" pitchFamily="66"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259632" y="0"/>
            <a:ext cx="7427168" cy="1196752"/>
          </a:xfrm>
        </p:spPr>
        <p:txBody>
          <a:bodyPr>
            <a:normAutofit fontScale="90000"/>
          </a:bodyPr>
          <a:lstStyle/>
          <a:p>
            <a:r>
              <a:rPr lang="ru-RU" b="1" dirty="0" smtClean="0">
                <a:solidFill>
                  <a:srgbClr val="0070C0"/>
                </a:solidFill>
                <a:latin typeface="Monotype Corsiva" pitchFamily="66" charset="0"/>
              </a:rPr>
              <a:t>ПЕРЕНОС   РИСУНКА </a:t>
            </a:r>
            <a:br>
              <a:rPr lang="ru-RU" b="1" dirty="0" smtClean="0">
                <a:solidFill>
                  <a:srgbClr val="0070C0"/>
                </a:solidFill>
                <a:latin typeface="Monotype Corsiva" pitchFamily="66" charset="0"/>
              </a:rPr>
            </a:br>
            <a:r>
              <a:rPr lang="ru-RU" b="1" dirty="0" smtClean="0">
                <a:solidFill>
                  <a:srgbClr val="0070C0"/>
                </a:solidFill>
                <a:latin typeface="Monotype Corsiva" pitchFamily="66" charset="0"/>
              </a:rPr>
              <a:t>НА  ТКАНЬ</a:t>
            </a:r>
            <a:endParaRPr lang="ru-RU" b="1" dirty="0">
              <a:solidFill>
                <a:srgbClr val="0070C0"/>
              </a:solidFill>
              <a:latin typeface="Monotype Corsiva" pitchFamily="66" charset="0"/>
            </a:endParaRPr>
          </a:p>
        </p:txBody>
      </p:sp>
      <p:sp>
        <p:nvSpPr>
          <p:cNvPr id="3" name="Содержимое 2"/>
          <p:cNvSpPr>
            <a:spLocks noGrp="1"/>
          </p:cNvSpPr>
          <p:nvPr>
            <p:ph sz="half" idx="1"/>
          </p:nvPr>
        </p:nvSpPr>
        <p:spPr>
          <a:xfrm>
            <a:off x="1835696" y="1196752"/>
            <a:ext cx="4464496" cy="5661248"/>
          </a:xfrm>
        </p:spPr>
        <p:txBody>
          <a:bodyPr>
            <a:normAutofit fontScale="85000" lnSpcReduction="20000"/>
          </a:bodyPr>
          <a:lstStyle/>
          <a:p>
            <a:r>
              <a:rPr lang="ru-RU" dirty="0" smtClean="0">
                <a:solidFill>
                  <a:srgbClr val="0070C0"/>
                </a:solidFill>
              </a:rPr>
              <a:t>С лицевой стороны обводим по контуру карандашом или фантомным фломастером исчезающим по ткани. Обычно шаблон хорошо просвечивает через ткань. (Можно обойтись без карандаша – наносить резерв сразу по шаблону, который виден сквозь ткань. Но в этом случае шаблон должен находиться на некотором расстоянии от ткани и не соприкасаться с ней. Иначе в местах соприкосновения шаблона и ткани резерв будет расплываться некрасивыми пятнами).</a:t>
            </a:r>
          </a:p>
          <a:p>
            <a:endParaRPr lang="ru-RU" b="1" dirty="0">
              <a:solidFill>
                <a:srgbClr val="002060"/>
              </a:solidFill>
              <a:latin typeface="Monotype Corsiva" pitchFamily="66" charset="0"/>
            </a:endParaRPr>
          </a:p>
        </p:txBody>
      </p:sp>
      <p:pic>
        <p:nvPicPr>
          <p:cNvPr id="6" name="Содержимое 5" descr="C:\Users\TOSH\AppData\Local\Microsoft\Windows\Temporary Internet Files\Content.Word\IMG_4613.jpg"/>
          <p:cNvPicPr>
            <a:picLocks noGrp="1"/>
          </p:cNvPicPr>
          <p:nvPr>
            <p:ph sz="half" idx="2"/>
          </p:nvPr>
        </p:nvPicPr>
        <p:blipFill>
          <a:blip r:embed="rId3" cstate="print"/>
          <a:srcRect/>
          <a:stretch>
            <a:fillRect/>
          </a:stretch>
        </p:blipFill>
        <p:spPr bwMode="auto">
          <a:xfrm>
            <a:off x="6156176" y="2348880"/>
            <a:ext cx="2602235" cy="20056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403648" y="274638"/>
            <a:ext cx="7560840" cy="1143000"/>
          </a:xfrm>
        </p:spPr>
        <p:txBody>
          <a:bodyPr>
            <a:normAutofit fontScale="90000"/>
          </a:bodyPr>
          <a:lstStyle/>
          <a:p>
            <a:r>
              <a:rPr lang="ru-RU" b="1" dirty="0" smtClean="0">
                <a:solidFill>
                  <a:srgbClr val="0070C0"/>
                </a:solidFill>
                <a:latin typeface="Monotype Corsiva" pitchFamily="66" charset="0"/>
              </a:rPr>
              <a:t>ПРАВИЛА  НАВОДКИ   РЕЗЕРВА</a:t>
            </a:r>
            <a:endParaRPr lang="ru-RU" b="1" dirty="0">
              <a:solidFill>
                <a:srgbClr val="0070C0"/>
              </a:solidFill>
              <a:latin typeface="Monotype Corsiva" pitchFamily="66" charset="0"/>
            </a:endParaRPr>
          </a:p>
        </p:txBody>
      </p:sp>
      <p:sp>
        <p:nvSpPr>
          <p:cNvPr id="3" name="Содержимое 2"/>
          <p:cNvSpPr>
            <a:spLocks noGrp="1"/>
          </p:cNvSpPr>
          <p:nvPr>
            <p:ph sz="half" idx="1"/>
          </p:nvPr>
        </p:nvSpPr>
        <p:spPr>
          <a:xfrm>
            <a:off x="1835696" y="1196752"/>
            <a:ext cx="4536504" cy="5661248"/>
          </a:xfrm>
        </p:spPr>
        <p:txBody>
          <a:bodyPr>
            <a:normAutofit fontScale="85000" lnSpcReduction="20000"/>
          </a:bodyPr>
          <a:lstStyle/>
          <a:p>
            <a:r>
              <a:rPr lang="ru-RU" dirty="0" smtClean="0">
                <a:solidFill>
                  <a:srgbClr val="0070C0"/>
                </a:solidFill>
              </a:rPr>
              <a:t>Резерв используется для предотвращения растекания и смешения краски. Наносить его следует очень тщательно, чтобы резерв обязательно пропитывал ткань. Все линии необходимо замыкать аккуратно, без разрывов. В противном случае, жидкая краска найдет даже самую маленькую дырочку и расплывется за контуром пятном. Когда резерв нанесен, оставляем его сохнуть. В зависимости от вида резерва время на сушку может варьироваться. Ускорить высыхание рисунка можно феном.</a:t>
            </a:r>
          </a:p>
          <a:p>
            <a:endParaRPr lang="ru-RU" b="1" dirty="0">
              <a:solidFill>
                <a:srgbClr val="002060"/>
              </a:solidFill>
            </a:endParaRPr>
          </a:p>
        </p:txBody>
      </p:sp>
      <p:pic>
        <p:nvPicPr>
          <p:cNvPr id="6" name="Содержимое 5" descr="C:\Users\Пользователь\Desktop\Фото для урока\IMG_4626.JPG"/>
          <p:cNvPicPr>
            <a:picLocks noGrp="1"/>
          </p:cNvPicPr>
          <p:nvPr>
            <p:ph sz="half" idx="2"/>
          </p:nvPr>
        </p:nvPicPr>
        <p:blipFill>
          <a:blip r:embed="rId3" cstate="print"/>
          <a:srcRect l="17798" t="6624" r="6039"/>
          <a:stretch>
            <a:fillRect/>
          </a:stretch>
        </p:blipFill>
        <p:spPr bwMode="auto">
          <a:xfrm>
            <a:off x="6444208" y="2708920"/>
            <a:ext cx="2483768" cy="25320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115616" y="274638"/>
            <a:ext cx="7571184" cy="1143000"/>
          </a:xfrm>
        </p:spPr>
        <p:txBody>
          <a:bodyPr>
            <a:normAutofit fontScale="90000"/>
          </a:bodyPr>
          <a:lstStyle/>
          <a:p>
            <a:r>
              <a:rPr lang="ru-RU" b="1" dirty="0" smtClean="0">
                <a:solidFill>
                  <a:srgbClr val="0070C0"/>
                </a:solidFill>
                <a:latin typeface="Monotype Corsiva" pitchFamily="66" charset="0"/>
              </a:rPr>
              <a:t>ПОДБОР  КРАСКИ  ПО  ЦВЕТУ </a:t>
            </a:r>
            <a:endParaRPr lang="ru-RU" b="1" dirty="0">
              <a:solidFill>
                <a:srgbClr val="0070C0"/>
              </a:solidFill>
              <a:latin typeface="Monotype Corsiva" pitchFamily="66" charset="0"/>
            </a:endParaRPr>
          </a:p>
        </p:txBody>
      </p:sp>
      <p:sp>
        <p:nvSpPr>
          <p:cNvPr id="3" name="Содержимое 2"/>
          <p:cNvSpPr>
            <a:spLocks noGrp="1"/>
          </p:cNvSpPr>
          <p:nvPr>
            <p:ph sz="half" idx="1"/>
          </p:nvPr>
        </p:nvSpPr>
        <p:spPr>
          <a:xfrm>
            <a:off x="1763688" y="1196752"/>
            <a:ext cx="4320480" cy="5661248"/>
          </a:xfrm>
        </p:spPr>
        <p:txBody>
          <a:bodyPr>
            <a:normAutofit fontScale="92500" lnSpcReduction="10000"/>
          </a:bodyPr>
          <a:lstStyle/>
          <a:p>
            <a:r>
              <a:rPr lang="ru-RU" dirty="0" smtClean="0">
                <a:solidFill>
                  <a:srgbClr val="0070C0"/>
                </a:solidFill>
              </a:rPr>
              <a:t> Заливку цветом начинаем с фона. Краску можно брать  неразбавленную, либо для получения более светлых тонов в отдельной емкости разводить ее с водой (делать нужный колер). Берите краски немного – она весьма концентрированная. При желании, цвета можно смешивать и получать новые оттенки. Очень похоже на смешение акварели.</a:t>
            </a:r>
          </a:p>
          <a:p>
            <a:endParaRPr lang="ru-RU" b="1" dirty="0">
              <a:solidFill>
                <a:srgbClr val="002060"/>
              </a:solidFill>
              <a:latin typeface="Monotype Corsiva" pitchFamily="66" charset="0"/>
            </a:endParaRPr>
          </a:p>
        </p:txBody>
      </p:sp>
      <p:pic>
        <p:nvPicPr>
          <p:cNvPr id="6" name="Содержимое 5" descr="C:\Users\Пользователь\Desktop\Фото для урока\IMG_4633.JPG"/>
          <p:cNvPicPr>
            <a:picLocks noGrp="1"/>
          </p:cNvPicPr>
          <p:nvPr>
            <p:ph sz="half" idx="2"/>
          </p:nvPr>
        </p:nvPicPr>
        <p:blipFill>
          <a:blip r:embed="rId3" cstate="print"/>
          <a:srcRect t="12697" b="10287"/>
          <a:stretch>
            <a:fillRect/>
          </a:stretch>
        </p:blipFill>
        <p:spPr bwMode="auto">
          <a:xfrm>
            <a:off x="6156176" y="2348880"/>
            <a:ext cx="2674640" cy="27140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txBody>
          <a:bodyPr>
            <a:normAutofit fontScale="90000"/>
          </a:bodyPr>
          <a:lstStyle/>
          <a:p>
            <a:r>
              <a:rPr lang="ru-RU" b="1" dirty="0" smtClean="0">
                <a:solidFill>
                  <a:srgbClr val="0070C0"/>
                </a:solidFill>
                <a:latin typeface="Monotype Corsiva" pitchFamily="66" charset="0"/>
              </a:rPr>
              <a:t>ОКРАШИВАНИЕ  ЭЛЕМЕНТОВ КОМПОЗИЦИИ</a:t>
            </a:r>
            <a:endParaRPr lang="ru-RU" b="1" dirty="0">
              <a:solidFill>
                <a:srgbClr val="0070C0"/>
              </a:solidFill>
              <a:latin typeface="Monotype Corsiva" pitchFamily="66" charset="0"/>
            </a:endParaRPr>
          </a:p>
        </p:txBody>
      </p:sp>
      <p:sp>
        <p:nvSpPr>
          <p:cNvPr id="3" name="Содержимое 2"/>
          <p:cNvSpPr>
            <a:spLocks noGrp="1"/>
          </p:cNvSpPr>
          <p:nvPr>
            <p:ph sz="half" idx="1"/>
          </p:nvPr>
        </p:nvSpPr>
        <p:spPr>
          <a:xfrm>
            <a:off x="1979712" y="1600200"/>
            <a:ext cx="3744416" cy="4525963"/>
          </a:xfrm>
        </p:spPr>
        <p:txBody>
          <a:bodyPr>
            <a:normAutofit lnSpcReduction="10000"/>
          </a:bodyPr>
          <a:lstStyle/>
          <a:p>
            <a:r>
              <a:rPr lang="ru-RU" dirty="0" smtClean="0">
                <a:solidFill>
                  <a:srgbClr val="0070C0"/>
                </a:solidFill>
              </a:rPr>
              <a:t>Это самая увлекательная часть работы! Оставляем до полного высыхания. При высыхании краски немного бледнеют, так что можно добавить цвета вторым слоем там, где это необходимо.</a:t>
            </a:r>
          </a:p>
          <a:p>
            <a:endParaRPr lang="ru-RU" dirty="0"/>
          </a:p>
        </p:txBody>
      </p:sp>
      <p:pic>
        <p:nvPicPr>
          <p:cNvPr id="5" name="Содержимое 4" descr="C:\Users\Пользователь\Desktop\Фото для урока\IMG_4645.JPG"/>
          <p:cNvPicPr>
            <a:picLocks noGrp="1"/>
          </p:cNvPicPr>
          <p:nvPr>
            <p:ph sz="half" idx="2"/>
          </p:nvPr>
        </p:nvPicPr>
        <p:blipFill>
          <a:blip r:embed="rId3" cstate="print"/>
          <a:srcRect t="13148" r="3419" b="8604"/>
          <a:stretch>
            <a:fillRect/>
          </a:stretch>
        </p:blipFill>
        <p:spPr bwMode="auto">
          <a:xfrm>
            <a:off x="5796136" y="1772816"/>
            <a:ext cx="2890664" cy="32635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187624" y="274638"/>
            <a:ext cx="7956376" cy="1143000"/>
          </a:xfrm>
        </p:spPr>
        <p:txBody>
          <a:bodyPr>
            <a:normAutofit/>
          </a:bodyPr>
          <a:lstStyle/>
          <a:p>
            <a:r>
              <a:rPr lang="ru-RU" b="1" dirty="0" smtClean="0">
                <a:solidFill>
                  <a:srgbClr val="0070C0"/>
                </a:solidFill>
                <a:latin typeface="Monotype Corsiva" pitchFamily="66" charset="0"/>
              </a:rPr>
              <a:t>ЗАВЕРШЕНИЕ  КОМПОЗИЦИИ</a:t>
            </a:r>
            <a:endParaRPr lang="ru-RU" b="1" dirty="0">
              <a:solidFill>
                <a:srgbClr val="0070C0"/>
              </a:solidFill>
              <a:latin typeface="Monotype Corsiva" pitchFamily="66" charset="0"/>
            </a:endParaRPr>
          </a:p>
        </p:txBody>
      </p:sp>
      <p:sp>
        <p:nvSpPr>
          <p:cNvPr id="3" name="Содержимое 2"/>
          <p:cNvSpPr>
            <a:spLocks noGrp="1"/>
          </p:cNvSpPr>
          <p:nvPr>
            <p:ph sz="half" idx="1"/>
          </p:nvPr>
        </p:nvSpPr>
        <p:spPr>
          <a:xfrm>
            <a:off x="2051720" y="1600200"/>
            <a:ext cx="3312368" cy="4525963"/>
          </a:xfrm>
        </p:spPr>
        <p:txBody>
          <a:bodyPr>
            <a:normAutofit/>
          </a:bodyPr>
          <a:lstStyle/>
          <a:p>
            <a:r>
              <a:rPr lang="ru-RU" dirty="0" smtClean="0">
                <a:solidFill>
                  <a:srgbClr val="0070C0"/>
                </a:solidFill>
              </a:rPr>
              <a:t>при желании украсить можно универсальными контурами, которые придадут вашему рисунку выразительности, праздничности и неповторимости;</a:t>
            </a:r>
            <a:endParaRPr lang="ru-RU" dirty="0">
              <a:solidFill>
                <a:srgbClr val="0070C0"/>
              </a:solidFill>
            </a:endParaRPr>
          </a:p>
        </p:txBody>
      </p:sp>
      <p:pic>
        <p:nvPicPr>
          <p:cNvPr id="6" name="Содержимое 5" descr="C:\Users\TOSH\AppData\Local\Microsoft\Windows\Temporary Internet Files\Content.Word\IMG_4647.jpg"/>
          <p:cNvPicPr>
            <a:picLocks noGrp="1"/>
          </p:cNvPicPr>
          <p:nvPr>
            <p:ph sz="half" idx="2"/>
          </p:nvPr>
        </p:nvPicPr>
        <p:blipFill>
          <a:blip r:embed="rId3" cstate="print"/>
          <a:srcRect l="19509" r="5605"/>
          <a:stretch>
            <a:fillRect/>
          </a:stretch>
        </p:blipFill>
        <p:spPr bwMode="auto">
          <a:xfrm>
            <a:off x="5508104" y="2060848"/>
            <a:ext cx="3024336" cy="3028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259632" y="274638"/>
            <a:ext cx="7427168" cy="1143000"/>
          </a:xfrm>
        </p:spPr>
        <p:txBody>
          <a:bodyPr/>
          <a:lstStyle/>
          <a:p>
            <a:r>
              <a:rPr lang="ru-RU" b="1" dirty="0" smtClean="0">
                <a:solidFill>
                  <a:srgbClr val="0070C0"/>
                </a:solidFill>
                <a:latin typeface="Monotype Corsiva" pitchFamily="66" charset="0"/>
              </a:rPr>
              <a:t>ЗАКРЕПЛЕНИЕ  РИСУНКА</a:t>
            </a:r>
            <a:endParaRPr lang="ru-RU" b="1" dirty="0">
              <a:solidFill>
                <a:srgbClr val="0070C0"/>
              </a:solidFill>
              <a:latin typeface="Monotype Corsiva" pitchFamily="66" charset="0"/>
            </a:endParaRPr>
          </a:p>
        </p:txBody>
      </p:sp>
      <p:sp>
        <p:nvSpPr>
          <p:cNvPr id="3" name="Содержимое 2"/>
          <p:cNvSpPr>
            <a:spLocks noGrp="1"/>
          </p:cNvSpPr>
          <p:nvPr>
            <p:ph sz="half" idx="1"/>
          </p:nvPr>
        </p:nvSpPr>
        <p:spPr>
          <a:xfrm>
            <a:off x="1979712" y="1196752"/>
            <a:ext cx="6480720" cy="4536504"/>
          </a:xfrm>
        </p:spPr>
        <p:txBody>
          <a:bodyPr>
            <a:normAutofit/>
          </a:bodyPr>
          <a:lstStyle/>
          <a:p>
            <a:r>
              <a:rPr lang="ru-RU" dirty="0" smtClean="0">
                <a:solidFill>
                  <a:srgbClr val="0070C0"/>
                </a:solidFill>
              </a:rPr>
              <a:t>когда рисунок высохнет, снимаем его  с рамы ,и с изнанки стороны начинаем фиксировать утюгом в режиме "шелк" в течение трех (3) мин. </a:t>
            </a:r>
          </a:p>
          <a:p>
            <a:endParaRPr lang="ru-RU" b="1" dirty="0">
              <a:solidFill>
                <a:srgbClr val="002060"/>
              </a:solidFill>
              <a:latin typeface="Monotype Corsiva" pitchFamily="66"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475656" y="274638"/>
            <a:ext cx="7211144" cy="1143000"/>
          </a:xfrm>
        </p:spPr>
        <p:txBody>
          <a:bodyPr/>
          <a:lstStyle/>
          <a:p>
            <a:r>
              <a:rPr lang="ru-RU" b="1" dirty="0" smtClean="0">
                <a:solidFill>
                  <a:srgbClr val="0070C0"/>
                </a:solidFill>
                <a:latin typeface="Monotype Corsiva" pitchFamily="66" charset="0"/>
              </a:rPr>
              <a:t>ЗАВЕРШЕНИЕ РАБОТЫ</a:t>
            </a:r>
            <a:endParaRPr lang="ru-RU" b="1" dirty="0">
              <a:solidFill>
                <a:srgbClr val="0070C0"/>
              </a:solidFill>
              <a:latin typeface="Monotype Corsiva" pitchFamily="66" charset="0"/>
            </a:endParaRPr>
          </a:p>
        </p:txBody>
      </p:sp>
      <p:sp>
        <p:nvSpPr>
          <p:cNvPr id="3" name="Содержимое 2"/>
          <p:cNvSpPr>
            <a:spLocks noGrp="1"/>
          </p:cNvSpPr>
          <p:nvPr>
            <p:ph sz="half" idx="1"/>
          </p:nvPr>
        </p:nvSpPr>
        <p:spPr>
          <a:xfrm>
            <a:off x="1835696" y="1196752"/>
            <a:ext cx="3960440" cy="5400600"/>
          </a:xfrm>
        </p:spPr>
        <p:txBody>
          <a:bodyPr>
            <a:normAutofit fontScale="92500" lnSpcReduction="20000"/>
          </a:bodyPr>
          <a:lstStyle/>
          <a:p>
            <a:r>
              <a:rPr lang="ru-RU" dirty="0" smtClean="0">
                <a:solidFill>
                  <a:srgbClr val="0070C0"/>
                </a:solidFill>
              </a:rPr>
              <a:t>Для придания работе законченного вида обрезать ткань по кругу с небольшим припуском и с изнаночной стороны приклеить  к внутреннему кольцу пяльцев.  Или оформить в рамку.  Работа закончена и можно ей украсить интерьер! Место, где пяльцы затягиваются можно использовать как крепеж.</a:t>
            </a:r>
          </a:p>
          <a:p>
            <a:endParaRPr lang="ru-RU" dirty="0"/>
          </a:p>
        </p:txBody>
      </p:sp>
      <p:pic>
        <p:nvPicPr>
          <p:cNvPr id="6" name="Содержимое 5" descr="C:\Users\TOSH\AppData\Local\Microsoft\Windows\Temporary Internet Files\Content.Word\IMG_4657.jpg"/>
          <p:cNvPicPr>
            <a:picLocks noGrp="1"/>
          </p:cNvPicPr>
          <p:nvPr>
            <p:ph sz="half" idx="2"/>
          </p:nvPr>
        </p:nvPicPr>
        <p:blipFill>
          <a:blip r:embed="rId3" cstate="print"/>
          <a:srcRect l="10106" r="9758"/>
          <a:stretch>
            <a:fillRect/>
          </a:stretch>
        </p:blipFill>
        <p:spPr bwMode="auto">
          <a:xfrm rot="5891727">
            <a:off x="6582139" y="1252465"/>
            <a:ext cx="2444020" cy="235536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descr="C:\Users\TOSH\AppData\Local\Microsoft\Windows\Temporary Internet Files\Content.Word\IMG_4661.jpg"/>
          <p:cNvPicPr/>
          <p:nvPr/>
        </p:nvPicPr>
        <p:blipFill>
          <a:blip r:embed="rId4" cstate="print"/>
          <a:srcRect l="3402" t="3908" r="2744" b="6006"/>
          <a:stretch>
            <a:fillRect/>
          </a:stretch>
        </p:blipFill>
        <p:spPr bwMode="auto">
          <a:xfrm rot="5400000">
            <a:off x="6517603" y="4291709"/>
            <a:ext cx="2552685" cy="1835379"/>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9942" name="WordArt 6"/>
          <p:cNvSpPr>
            <a:spLocks noChangeArrowheads="1" noChangeShapeType="1" noTextEdit="1"/>
          </p:cNvSpPr>
          <p:nvPr/>
        </p:nvSpPr>
        <p:spPr bwMode="auto">
          <a:xfrm>
            <a:off x="457200" y="274638"/>
            <a:ext cx="8229600" cy="1143000"/>
          </a:xfrm>
          <a:prstGeom prst="rect">
            <a:avLst/>
          </a:prstGeom>
        </p:spPr>
        <p:txBody>
          <a:bodyPr wrap="none" fromWordArt="1">
            <a:prstTxWarp prst="textDoubleWave1">
              <a:avLst>
                <a:gd name="adj1" fmla="val 6500"/>
                <a:gd name="adj2" fmla="val 0"/>
              </a:avLst>
            </a:prstTxWarp>
          </a:bodyPr>
          <a:lstStyle/>
          <a:p>
            <a:r>
              <a:rPr lang="ru-RU" sz="3600" kern="10" spc="-360" dirty="0">
                <a:ln w="12700">
                  <a:solidFill>
                    <a:srgbClr val="000099"/>
                  </a:solidFill>
                  <a:round/>
                  <a:headEnd/>
                  <a:tailEnd/>
                </a:ln>
                <a:solidFill>
                  <a:srgbClr val="33CCFF"/>
                </a:solidFill>
                <a:effectLst>
                  <a:outerShdw dist="125724" dir="18900000" algn="ctr" rotWithShape="0">
                    <a:srgbClr val="000099"/>
                  </a:outerShdw>
                </a:effectLst>
                <a:latin typeface="Impact"/>
              </a:rPr>
              <a:t>Всего вам доброго</a:t>
            </a:r>
          </a:p>
          <a:p>
            <a:r>
              <a:rPr lang="ru-RU" sz="3600" kern="10" spc="-360" dirty="0">
                <a:ln w="12700">
                  <a:solidFill>
                    <a:srgbClr val="000099"/>
                  </a:solidFill>
                  <a:round/>
                  <a:headEnd/>
                  <a:tailEnd/>
                </a:ln>
                <a:solidFill>
                  <a:srgbClr val="33CCFF"/>
                </a:solidFill>
                <a:effectLst>
                  <a:outerShdw dist="125724" dir="18900000" algn="ctr" rotWithShape="0">
                    <a:srgbClr val="000099"/>
                  </a:outerShdw>
                </a:effectLst>
                <a:latin typeface="Impact"/>
              </a:rPr>
              <a:t>и</a:t>
            </a:r>
          </a:p>
        </p:txBody>
      </p:sp>
      <p:sp>
        <p:nvSpPr>
          <p:cNvPr id="39940" name="WordArt 4"/>
          <p:cNvSpPr>
            <a:spLocks noChangeArrowheads="1" noChangeShapeType="1" noTextEdit="1"/>
          </p:cNvSpPr>
          <p:nvPr/>
        </p:nvSpPr>
        <p:spPr bwMode="auto">
          <a:xfrm>
            <a:off x="457200" y="1600200"/>
            <a:ext cx="8229600" cy="4525963"/>
          </a:xfrm>
          <a:prstGeom prst="rect">
            <a:avLst/>
          </a:prstGeom>
        </p:spPr>
        <p:txBody>
          <a:bodyPr wrap="none" fromWordArt="1">
            <a:prstTxWarp prst="textPlain">
              <a:avLst>
                <a:gd name="adj" fmla="val 50000"/>
              </a:avLst>
            </a:prstTxWarp>
          </a:bodyPr>
          <a:lstStyle/>
          <a:p>
            <a:pPr algn="ctr"/>
            <a:r>
              <a:rPr lang="ru-RU" sz="3600"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rPr>
              <a:t>удачи вам,</a:t>
            </a:r>
          </a:p>
          <a:p>
            <a:pPr algn="ctr"/>
            <a:r>
              <a:rPr lang="ru-RU" sz="3600"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rPr>
              <a:t>в ваших твореньях!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9942"/>
                                        </p:tgtEl>
                                        <p:attrNameLst>
                                          <p:attrName>style.visibility</p:attrName>
                                        </p:attrNameLst>
                                      </p:cBhvr>
                                      <p:to>
                                        <p:strVal val="visible"/>
                                      </p:to>
                                    </p:set>
                                    <p:animEffect transition="in" filter="barn(inHorizontal)">
                                      <p:cBhvr>
                                        <p:cTn id="7" dur="500"/>
                                        <p:tgtEl>
                                          <p:spTgt spid="3994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9940"/>
                                        </p:tgtEl>
                                        <p:attrNameLst>
                                          <p:attrName>style.visibility</p:attrName>
                                        </p:attrNameLst>
                                      </p:cBhvr>
                                      <p:to>
                                        <p:strVal val="visible"/>
                                      </p:to>
                                    </p:set>
                                    <p:animEffect transition="in" filter="blinds(horizontal)">
                                      <p:cBhvr>
                                        <p:cTn id="10" dur="5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2" grpId="0" animBg="1"/>
      <p:bldP spid="3994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txBody>
          <a:bodyPr>
            <a:normAutofit/>
          </a:bodyPr>
          <a:lstStyle/>
          <a:p>
            <a:r>
              <a:rPr lang="ru-RU" sz="5400" b="1" dirty="0" smtClean="0">
                <a:solidFill>
                  <a:srgbClr val="0070C0"/>
                </a:solidFill>
                <a:latin typeface="Monotype Corsiva" pitchFamily="66" charset="0"/>
              </a:rPr>
              <a:t>Рефлексия</a:t>
            </a:r>
            <a:endParaRPr lang="ru-RU" sz="5400" b="1" dirty="0">
              <a:solidFill>
                <a:srgbClr val="0070C0"/>
              </a:solidFill>
              <a:latin typeface="Monotype Corsiva" pitchFamily="66" charset="0"/>
            </a:endParaRPr>
          </a:p>
        </p:txBody>
      </p:sp>
      <p:pic>
        <p:nvPicPr>
          <p:cNvPr id="4" name="Содержимое 3"/>
          <p:cNvPicPr>
            <a:picLocks noGrp="1"/>
          </p:cNvPicPr>
          <p:nvPr>
            <p:ph idx="1"/>
          </p:nvPr>
        </p:nvPicPr>
        <p:blipFill>
          <a:blip r:embed="rId3" cstate="print"/>
          <a:srcRect l="12726" t="5112" r="9000" b="9203"/>
          <a:stretch>
            <a:fillRect/>
          </a:stretch>
        </p:blipFill>
        <p:spPr bwMode="auto">
          <a:xfrm>
            <a:off x="2339752" y="1340768"/>
            <a:ext cx="6804247" cy="5517232"/>
          </a:xfrm>
          <a:prstGeom prst="rect">
            <a:avLst/>
          </a:prstGeom>
          <a:noFill/>
          <a:ln w="9525">
            <a:noFill/>
            <a:miter lim="800000"/>
            <a:headEnd/>
            <a:tailEnd/>
          </a:ln>
        </p:spPr>
      </p:pic>
      <p:pic>
        <p:nvPicPr>
          <p:cNvPr id="1026" name="Picture 2" descr="D:\Картинки для презентаций_\Цветы\1F1.gif"/>
          <p:cNvPicPr>
            <a:picLocks noChangeAspect="1" noChangeArrowheads="1" noCrop="1"/>
          </p:cNvPicPr>
          <p:nvPr/>
        </p:nvPicPr>
        <p:blipFill>
          <a:blip r:embed="rId4" cstate="print"/>
          <a:srcRect/>
          <a:stretch>
            <a:fillRect/>
          </a:stretch>
        </p:blipFill>
        <p:spPr bwMode="auto">
          <a:xfrm>
            <a:off x="7308304" y="0"/>
            <a:ext cx="1547664" cy="1470281"/>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387424"/>
            <a:ext cx="9144000" cy="6858000"/>
          </a:xfrm>
          <a:prstGeom prst="rect">
            <a:avLst/>
          </a:prstGeom>
          <a:noFill/>
          <a:ln w="9525">
            <a:noFill/>
            <a:miter lim="800000"/>
            <a:headEnd/>
            <a:tailEnd/>
          </a:ln>
        </p:spPr>
      </p:pic>
      <p:sp>
        <p:nvSpPr>
          <p:cNvPr id="3" name="Содержимое 2"/>
          <p:cNvSpPr>
            <a:spLocks noGrp="1"/>
          </p:cNvSpPr>
          <p:nvPr>
            <p:ph idx="1"/>
          </p:nvPr>
        </p:nvSpPr>
        <p:spPr>
          <a:xfrm>
            <a:off x="2051720" y="188640"/>
            <a:ext cx="6635080" cy="5937523"/>
          </a:xfrm>
        </p:spPr>
        <p:txBody>
          <a:bodyPr/>
          <a:lstStyle/>
          <a:p>
            <a:r>
              <a:rPr lang="ru-RU" b="1" dirty="0" smtClean="0">
                <a:solidFill>
                  <a:srgbClr val="0070C0"/>
                </a:solidFill>
              </a:rPr>
              <a:t>Домашнее задание: §34. Ответить на контрольные вопросы.</a:t>
            </a:r>
          </a:p>
          <a:p>
            <a:r>
              <a:rPr lang="ru-RU" b="1" dirty="0" smtClean="0">
                <a:solidFill>
                  <a:srgbClr val="0070C0"/>
                </a:solidFill>
              </a:rPr>
              <a:t>выполнить творческое задание на стр.237 (желающие). Кто может начать творческий проект, подумайте. </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Содержимое 2"/>
          <p:cNvSpPr>
            <a:spLocks noGrp="1"/>
          </p:cNvSpPr>
          <p:nvPr>
            <p:ph idx="1"/>
          </p:nvPr>
        </p:nvSpPr>
        <p:spPr>
          <a:xfrm>
            <a:off x="2051720" y="260648"/>
            <a:ext cx="6635080" cy="5865515"/>
          </a:xfrm>
        </p:spPr>
        <p:txBody>
          <a:bodyPr/>
          <a:lstStyle/>
          <a:p>
            <a:r>
              <a:rPr lang="ru-RU" dirty="0" smtClean="0">
                <a:solidFill>
                  <a:srgbClr val="0070C0"/>
                </a:solidFill>
              </a:rPr>
              <a:t> Рисовать можно на бумаге, а можно и на ткани.</a:t>
            </a:r>
          </a:p>
          <a:p>
            <a:r>
              <a:rPr lang="ru-RU" dirty="0" smtClean="0">
                <a:solidFill>
                  <a:srgbClr val="0070C0"/>
                </a:solidFill>
              </a:rPr>
              <a:t>Сегодня на уроке технологии и ИЗО вы попробуете создать красивые подарки, в технике росписи ткани. </a:t>
            </a:r>
          </a:p>
          <a:p>
            <a:r>
              <a:rPr lang="ru-RU" dirty="0" smtClean="0">
                <a:solidFill>
                  <a:srgbClr val="0070C0"/>
                </a:solidFill>
              </a:rPr>
              <a:t>Для этого необходимо:</a:t>
            </a:r>
          </a:p>
          <a:p>
            <a:pPr>
              <a:buNone/>
            </a:pPr>
            <a:r>
              <a:rPr lang="ru-RU" dirty="0" smtClean="0">
                <a:solidFill>
                  <a:srgbClr val="0070C0"/>
                </a:solidFill>
              </a:rPr>
              <a:t>-Материалы инструментами и приспособлениями для росписи;</a:t>
            </a:r>
          </a:p>
          <a:p>
            <a:pPr>
              <a:buNone/>
            </a:pPr>
            <a:r>
              <a:rPr lang="ru-RU" dirty="0" smtClean="0">
                <a:solidFill>
                  <a:srgbClr val="0070C0"/>
                </a:solidFill>
              </a:rPr>
              <a:t>-Освоить технологию росписи на  ткани -  «Холодный батик».</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Содержимое 2"/>
          <p:cNvSpPr>
            <a:spLocks noGrp="1"/>
          </p:cNvSpPr>
          <p:nvPr>
            <p:ph idx="1"/>
          </p:nvPr>
        </p:nvSpPr>
        <p:spPr>
          <a:xfrm>
            <a:off x="1907704" y="332656"/>
            <a:ext cx="7236296" cy="6525344"/>
          </a:xfrm>
        </p:spPr>
        <p:txBody>
          <a:bodyPr/>
          <a:lstStyle/>
          <a:p>
            <a:r>
              <a:rPr lang="ru-RU" dirty="0" smtClean="0">
                <a:solidFill>
                  <a:srgbClr val="0070C0"/>
                </a:solidFill>
              </a:rPr>
              <a:t>Наиболее популярными техниками ручной росписи являются: холодный, горячий, узелковый батик.</a:t>
            </a:r>
          </a:p>
          <a:p>
            <a:r>
              <a:rPr lang="ru-RU" dirty="0" smtClean="0">
                <a:solidFill>
                  <a:srgbClr val="0070C0"/>
                </a:solidFill>
              </a:rPr>
              <a:t>Эти техники отличаются по способу нанесения красителей на ткань. Холодный и горячий батик основаны на применении резервирующих составов, ограничивающих </a:t>
            </a:r>
            <a:r>
              <a:rPr lang="ru-RU" dirty="0" err="1" smtClean="0">
                <a:solidFill>
                  <a:srgbClr val="0070C0"/>
                </a:solidFill>
              </a:rPr>
              <a:t>растекаемостъю</a:t>
            </a:r>
            <a:r>
              <a:rPr lang="ru-RU" dirty="0" smtClean="0">
                <a:solidFill>
                  <a:srgbClr val="0070C0"/>
                </a:solidFill>
              </a:rPr>
              <a:t>  краски по полотну.</a:t>
            </a:r>
          </a:p>
          <a:p>
            <a:endParaRPr lang="ru-RU" dirty="0">
              <a:solidFill>
                <a:srgbClr val="0070C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323512" cy="6858000"/>
          </a:xfrm>
          <a:prstGeom prst="rect">
            <a:avLst/>
          </a:prstGeom>
          <a:noFill/>
          <a:ln w="9525">
            <a:noFill/>
            <a:miter lim="800000"/>
            <a:headEnd/>
            <a:tailEnd/>
          </a:ln>
        </p:spPr>
      </p:pic>
      <p:sp>
        <p:nvSpPr>
          <p:cNvPr id="2" name="Заголовок 1"/>
          <p:cNvSpPr>
            <a:spLocks noGrp="1"/>
          </p:cNvSpPr>
          <p:nvPr>
            <p:ph type="title"/>
          </p:nvPr>
        </p:nvSpPr>
        <p:spPr>
          <a:xfrm>
            <a:off x="1475656" y="274638"/>
            <a:ext cx="7668344" cy="1143000"/>
          </a:xfrm>
        </p:spPr>
        <p:txBody>
          <a:bodyPr>
            <a:normAutofit/>
          </a:bodyPr>
          <a:lstStyle/>
          <a:p>
            <a:r>
              <a:rPr lang="ru-RU" b="1" dirty="0" smtClean="0">
                <a:solidFill>
                  <a:srgbClr val="0070C0"/>
                </a:solidFill>
                <a:latin typeface="Monotype Corsiva" pitchFamily="66" charset="0"/>
              </a:rPr>
              <a:t>Материалы и инструменты</a:t>
            </a:r>
            <a:endParaRPr lang="ru-RU" b="1" dirty="0">
              <a:solidFill>
                <a:srgbClr val="0070C0"/>
              </a:solidFill>
              <a:latin typeface="Monotype Corsiva" pitchFamily="66" charset="0"/>
            </a:endParaRPr>
          </a:p>
        </p:txBody>
      </p:sp>
      <p:sp>
        <p:nvSpPr>
          <p:cNvPr id="3" name="Содержимое 2"/>
          <p:cNvSpPr>
            <a:spLocks noGrp="1"/>
          </p:cNvSpPr>
          <p:nvPr>
            <p:ph idx="1"/>
          </p:nvPr>
        </p:nvSpPr>
        <p:spPr>
          <a:xfrm>
            <a:off x="1907704" y="1340768"/>
            <a:ext cx="6779096" cy="5328592"/>
          </a:xfrm>
        </p:spPr>
        <p:txBody>
          <a:bodyPr>
            <a:normAutofit lnSpcReduction="10000"/>
          </a:bodyPr>
          <a:lstStyle/>
          <a:p>
            <a:pPr>
              <a:buNone/>
            </a:pPr>
            <a:r>
              <a:rPr lang="ru-RU" dirty="0" smtClean="0">
                <a:latin typeface="Times New Roman"/>
                <a:ea typeface="Times New Roman"/>
              </a:rPr>
              <a:t>   </a:t>
            </a:r>
            <a:r>
              <a:rPr lang="ru-RU" dirty="0" smtClean="0">
                <a:solidFill>
                  <a:srgbClr val="0070C0"/>
                </a:solidFill>
                <a:ea typeface="Times New Roman"/>
              </a:rPr>
              <a:t>1. Натуральная ткань (шелк, шифон). Для панно    можно использовать лен, ситец, батист.</a:t>
            </a:r>
            <a:br>
              <a:rPr lang="ru-RU" dirty="0" smtClean="0">
                <a:solidFill>
                  <a:srgbClr val="0070C0"/>
                </a:solidFill>
                <a:ea typeface="Times New Roman"/>
              </a:rPr>
            </a:br>
            <a:r>
              <a:rPr lang="ru-RU" dirty="0" smtClean="0">
                <a:solidFill>
                  <a:srgbClr val="0070C0"/>
                </a:solidFill>
                <a:ea typeface="Times New Roman"/>
              </a:rPr>
              <a:t>2. Резерв. Краски для батика </a:t>
            </a:r>
            <a:br>
              <a:rPr lang="ru-RU" dirty="0" smtClean="0">
                <a:solidFill>
                  <a:srgbClr val="0070C0"/>
                </a:solidFill>
                <a:ea typeface="Times New Roman"/>
              </a:rPr>
            </a:br>
            <a:r>
              <a:rPr lang="ru-RU" dirty="0" smtClean="0">
                <a:solidFill>
                  <a:srgbClr val="0070C0"/>
                </a:solidFill>
                <a:ea typeface="Times New Roman"/>
              </a:rPr>
              <a:t>3. Контур по ткани.</a:t>
            </a:r>
            <a:br>
              <a:rPr lang="ru-RU" dirty="0" smtClean="0">
                <a:solidFill>
                  <a:srgbClr val="0070C0"/>
                </a:solidFill>
                <a:ea typeface="Times New Roman"/>
              </a:rPr>
            </a:br>
            <a:r>
              <a:rPr lang="ru-RU" dirty="0" smtClean="0">
                <a:solidFill>
                  <a:srgbClr val="0070C0"/>
                </a:solidFill>
                <a:ea typeface="Times New Roman"/>
              </a:rPr>
              <a:t>4. Кисти, карандаш, фломастер.</a:t>
            </a:r>
            <a:br>
              <a:rPr lang="ru-RU" dirty="0" smtClean="0">
                <a:solidFill>
                  <a:srgbClr val="0070C0"/>
                </a:solidFill>
                <a:ea typeface="Times New Roman"/>
              </a:rPr>
            </a:br>
            <a:r>
              <a:rPr lang="ru-RU" dirty="0" smtClean="0">
                <a:solidFill>
                  <a:srgbClr val="0070C0"/>
                </a:solidFill>
                <a:ea typeface="Times New Roman"/>
              </a:rPr>
              <a:t>5. </a:t>
            </a:r>
            <a:r>
              <a:rPr lang="ru-RU" smtClean="0">
                <a:solidFill>
                  <a:srgbClr val="0070C0"/>
                </a:solidFill>
                <a:ea typeface="Times New Roman"/>
              </a:rPr>
              <a:t>Пипетка.</a:t>
            </a:r>
            <a:r>
              <a:rPr lang="ru-RU" dirty="0" smtClean="0">
                <a:solidFill>
                  <a:srgbClr val="0070C0"/>
                </a:solidFill>
                <a:ea typeface="Times New Roman"/>
              </a:rPr>
              <a:t/>
            </a:r>
            <a:br>
              <a:rPr lang="ru-RU" dirty="0" smtClean="0">
                <a:solidFill>
                  <a:srgbClr val="0070C0"/>
                </a:solidFill>
                <a:ea typeface="Times New Roman"/>
              </a:rPr>
            </a:br>
            <a:r>
              <a:rPr lang="ru-RU" dirty="0" smtClean="0">
                <a:solidFill>
                  <a:srgbClr val="0070C0"/>
                </a:solidFill>
                <a:ea typeface="Times New Roman"/>
              </a:rPr>
              <a:t>6. Фен (если нужно быстро высушить рисунок).</a:t>
            </a:r>
            <a:br>
              <a:rPr lang="ru-RU" dirty="0" smtClean="0">
                <a:solidFill>
                  <a:srgbClr val="0070C0"/>
                </a:solidFill>
                <a:ea typeface="Times New Roman"/>
              </a:rPr>
            </a:br>
            <a:r>
              <a:rPr lang="ru-RU" dirty="0" smtClean="0">
                <a:solidFill>
                  <a:srgbClr val="0070C0"/>
                </a:solidFill>
                <a:ea typeface="Times New Roman"/>
              </a:rPr>
              <a:t>7. Подрамник или пяльцы.</a:t>
            </a:r>
            <a:br>
              <a:rPr lang="ru-RU" dirty="0" smtClean="0">
                <a:solidFill>
                  <a:srgbClr val="0070C0"/>
                </a:solidFill>
                <a:ea typeface="Times New Roman"/>
              </a:rPr>
            </a:br>
            <a:r>
              <a:rPr lang="ru-RU" dirty="0" smtClean="0">
                <a:solidFill>
                  <a:srgbClr val="0070C0"/>
                </a:solidFill>
                <a:ea typeface="Times New Roman"/>
              </a:rPr>
              <a:t>8. Кнопки.</a:t>
            </a:r>
            <a:endParaRPr lang="ru-RU" dirty="0">
              <a:solidFill>
                <a:srgbClr val="0070C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026" name="Picture 2"/>
          <p:cNvPicPr>
            <a:picLocks noGrp="1" noChangeAspect="1" noChangeArrowheads="1"/>
          </p:cNvPicPr>
          <p:nvPr>
            <p:ph idx="1"/>
          </p:nvPr>
        </p:nvPicPr>
        <p:blipFill>
          <a:blip r:embed="rId3" cstate="print"/>
          <a:srcRect/>
          <a:stretch>
            <a:fillRect/>
          </a:stretch>
        </p:blipFill>
        <p:spPr bwMode="auto">
          <a:xfrm>
            <a:off x="2714612" y="285728"/>
            <a:ext cx="1549624" cy="153585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5004048" y="404664"/>
            <a:ext cx="1440160" cy="1440160"/>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6929454" y="357166"/>
            <a:ext cx="1787352" cy="1787352"/>
          </a:xfrm>
          <a:prstGeom prst="rect">
            <a:avLst/>
          </a:prstGeom>
          <a:noFill/>
          <a:ln w="9525">
            <a:noFill/>
            <a:miter lim="800000"/>
            <a:headEnd/>
            <a:tailEnd/>
          </a:ln>
        </p:spPr>
      </p:pic>
      <p:pic>
        <p:nvPicPr>
          <p:cNvPr id="7" name="Рисунок 6"/>
          <p:cNvPicPr/>
          <p:nvPr/>
        </p:nvPicPr>
        <p:blipFill>
          <a:blip r:embed="rId6" cstate="print"/>
          <a:srcRect l="4030" r="4146" b="13609"/>
          <a:stretch>
            <a:fillRect/>
          </a:stretch>
        </p:blipFill>
        <p:spPr bwMode="auto">
          <a:xfrm>
            <a:off x="2428860" y="2357430"/>
            <a:ext cx="1872208" cy="1872208"/>
          </a:xfrm>
          <a:prstGeom prst="rect">
            <a:avLst/>
          </a:prstGeom>
          <a:noFill/>
          <a:ln w="9525">
            <a:noFill/>
            <a:miter lim="800000"/>
            <a:headEnd/>
            <a:tailEnd/>
          </a:ln>
        </p:spPr>
      </p:pic>
      <p:pic>
        <p:nvPicPr>
          <p:cNvPr id="8" name="Рисунок 7"/>
          <p:cNvPicPr/>
          <p:nvPr/>
        </p:nvPicPr>
        <p:blipFill>
          <a:blip r:embed="rId7" cstate="print"/>
          <a:srcRect/>
          <a:stretch>
            <a:fillRect/>
          </a:stretch>
        </p:blipFill>
        <p:spPr bwMode="auto">
          <a:xfrm>
            <a:off x="6300192" y="4653136"/>
            <a:ext cx="2664296" cy="2016224"/>
          </a:xfrm>
          <a:prstGeom prst="rect">
            <a:avLst/>
          </a:prstGeom>
          <a:noFill/>
          <a:ln w="9525">
            <a:noFill/>
            <a:miter lim="800000"/>
            <a:headEnd/>
            <a:tailEnd/>
          </a:ln>
        </p:spPr>
      </p:pic>
      <p:pic>
        <p:nvPicPr>
          <p:cNvPr id="9" name="Рисунок 8"/>
          <p:cNvPicPr/>
          <p:nvPr/>
        </p:nvPicPr>
        <p:blipFill>
          <a:blip r:embed="rId8" cstate="print"/>
          <a:srcRect/>
          <a:stretch>
            <a:fillRect/>
          </a:stretch>
        </p:blipFill>
        <p:spPr bwMode="auto">
          <a:xfrm>
            <a:off x="2857488" y="4929198"/>
            <a:ext cx="2267744" cy="1628800"/>
          </a:xfrm>
          <a:prstGeom prst="rect">
            <a:avLst/>
          </a:prstGeom>
          <a:noFill/>
          <a:ln w="9525">
            <a:noFill/>
            <a:miter lim="800000"/>
            <a:headEnd/>
            <a:tailEnd/>
          </a:ln>
        </p:spPr>
      </p:pic>
      <p:pic>
        <p:nvPicPr>
          <p:cNvPr id="11" name="Рисунок 10"/>
          <p:cNvPicPr/>
          <p:nvPr/>
        </p:nvPicPr>
        <p:blipFill>
          <a:blip r:embed="rId9" cstate="print"/>
          <a:srcRect l="30556" r="26411"/>
          <a:stretch>
            <a:fillRect/>
          </a:stretch>
        </p:blipFill>
        <p:spPr bwMode="auto">
          <a:xfrm>
            <a:off x="4429124" y="500042"/>
            <a:ext cx="500066" cy="1162050"/>
          </a:xfrm>
          <a:prstGeom prst="rect">
            <a:avLst/>
          </a:prstGeom>
          <a:noFill/>
          <a:ln w="9525">
            <a:noFill/>
            <a:miter lim="800000"/>
            <a:headEnd/>
            <a:tailEnd/>
          </a:ln>
        </p:spPr>
      </p:pic>
      <p:pic>
        <p:nvPicPr>
          <p:cNvPr id="13" name="Рисунок 12" descr="https://im0-tub-ru.yandex.net/i?id=286b9cd6f5af30f186e190db5ec6e95a&amp;n=13"/>
          <p:cNvPicPr/>
          <p:nvPr/>
        </p:nvPicPr>
        <p:blipFill>
          <a:blip r:embed="rId10" cstate="print"/>
          <a:srcRect/>
          <a:stretch>
            <a:fillRect/>
          </a:stretch>
        </p:blipFill>
        <p:spPr bwMode="auto">
          <a:xfrm>
            <a:off x="6929454" y="2571744"/>
            <a:ext cx="1720492" cy="1375361"/>
          </a:xfrm>
          <a:prstGeom prst="rect">
            <a:avLst/>
          </a:prstGeom>
          <a:noFill/>
          <a:ln w="9525">
            <a:noFill/>
            <a:miter lim="800000"/>
            <a:headEnd/>
            <a:tailEnd/>
          </a:ln>
        </p:spPr>
      </p:pic>
      <p:pic>
        <p:nvPicPr>
          <p:cNvPr id="14" name="Рисунок 13" descr="http://clipground.com/images/pipettes-clipart-1.jpg"/>
          <p:cNvPicPr/>
          <p:nvPr/>
        </p:nvPicPr>
        <p:blipFill>
          <a:blip r:embed="rId11" cstate="print"/>
          <a:srcRect/>
          <a:stretch>
            <a:fillRect/>
          </a:stretch>
        </p:blipFill>
        <p:spPr bwMode="auto">
          <a:xfrm>
            <a:off x="4572000" y="2214554"/>
            <a:ext cx="1571636" cy="20717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txBody>
          <a:bodyPr/>
          <a:lstStyle/>
          <a:p>
            <a:r>
              <a:rPr lang="ru-RU" b="1" dirty="0" smtClean="0">
                <a:solidFill>
                  <a:srgbClr val="0070C0"/>
                </a:solidFill>
                <a:latin typeface="Monotype Corsiva" pitchFamily="66" charset="0"/>
              </a:rPr>
              <a:t>Ткань:</a:t>
            </a:r>
            <a:endParaRPr lang="ru-RU" dirty="0">
              <a:solidFill>
                <a:srgbClr val="0070C0"/>
              </a:solidFill>
              <a:latin typeface="Monotype Corsiva" pitchFamily="66" charset="0"/>
            </a:endParaRPr>
          </a:p>
        </p:txBody>
      </p:sp>
      <p:sp>
        <p:nvSpPr>
          <p:cNvPr id="3" name="Содержимое 2"/>
          <p:cNvSpPr>
            <a:spLocks noGrp="1"/>
          </p:cNvSpPr>
          <p:nvPr>
            <p:ph sz="half" idx="1"/>
          </p:nvPr>
        </p:nvSpPr>
        <p:spPr>
          <a:xfrm>
            <a:off x="1979712" y="1124744"/>
            <a:ext cx="7164288" cy="5544616"/>
          </a:xfrm>
        </p:spPr>
        <p:txBody>
          <a:bodyPr>
            <a:noAutofit/>
          </a:bodyPr>
          <a:lstStyle/>
          <a:p>
            <a:pPr marL="0">
              <a:spcBef>
                <a:spcPts val="0"/>
              </a:spcBef>
            </a:pPr>
            <a:r>
              <a:rPr lang="ru-RU" dirty="0" smtClean="0">
                <a:solidFill>
                  <a:srgbClr val="0070C0"/>
                </a:solidFill>
              </a:rPr>
              <a:t> Самым идеальным вариантом будет натуральный шелк, но это весьма недешевое удовольствие. </a:t>
            </a:r>
          </a:p>
          <a:p>
            <a:pPr marL="0">
              <a:spcBef>
                <a:spcPts val="0"/>
              </a:spcBef>
            </a:pPr>
            <a:r>
              <a:rPr lang="ru-RU" dirty="0" smtClean="0">
                <a:solidFill>
                  <a:srgbClr val="0070C0"/>
                </a:solidFill>
              </a:rPr>
              <a:t>  Искусственный шелк будет давать работе блеск, но он весьма сложен в использовании: ткань довольно плотная, и резерв может не пропитать ее насквозь с первого раза, краска по искусственному шелку растекается крайне неохотно, так как она плохо впитывается в ткань. </a:t>
            </a:r>
          </a:p>
          <a:p>
            <a:pPr marL="0">
              <a:spcBef>
                <a:spcPts val="0"/>
              </a:spcBef>
            </a:pPr>
            <a:r>
              <a:rPr lang="ru-RU" dirty="0" smtClean="0">
                <a:solidFill>
                  <a:srgbClr val="0070C0"/>
                </a:solidFill>
              </a:rPr>
              <a:t>  Хлопчатобумажная ткань – золотая середина. Материал недорогой, краску принимает хорошо, работать на этой ткани легко. </a:t>
            </a:r>
          </a:p>
          <a:p>
            <a:endParaRPr lang="ru-RU" sz="1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979712" y="274638"/>
            <a:ext cx="6707088" cy="1143000"/>
          </a:xfrm>
        </p:spPr>
        <p:txBody>
          <a:bodyPr/>
          <a:lstStyle/>
          <a:p>
            <a:r>
              <a:rPr lang="ru-RU" b="1" dirty="0" smtClean="0">
                <a:solidFill>
                  <a:srgbClr val="0070C0"/>
                </a:solidFill>
                <a:latin typeface="Monotype Corsiva" pitchFamily="66" charset="0"/>
              </a:rPr>
              <a:t>Виды тканей</a:t>
            </a:r>
            <a:endParaRPr lang="ru-RU" b="1" dirty="0">
              <a:solidFill>
                <a:srgbClr val="0070C0"/>
              </a:solidFill>
              <a:latin typeface="Monotype Corsiva" pitchFamily="66" charset="0"/>
            </a:endParaRPr>
          </a:p>
        </p:txBody>
      </p:sp>
      <p:pic>
        <p:nvPicPr>
          <p:cNvPr id="4" name="Picture 3"/>
          <p:cNvPicPr>
            <a:picLocks noChangeAspect="1" noChangeArrowheads="1"/>
          </p:cNvPicPr>
          <p:nvPr/>
        </p:nvPicPr>
        <p:blipFill>
          <a:blip r:embed="rId3" cstate="print"/>
          <a:srcRect/>
          <a:stretch>
            <a:fillRect/>
          </a:stretch>
        </p:blipFill>
        <p:spPr bwMode="auto">
          <a:xfrm>
            <a:off x="6156176" y="1268760"/>
            <a:ext cx="2376264" cy="2376264"/>
          </a:xfrm>
          <a:prstGeom prst="rect">
            <a:avLst/>
          </a:prstGeom>
          <a:noFill/>
          <a:ln w="9525">
            <a:noFill/>
            <a:miter lim="800000"/>
            <a:headEnd/>
            <a:tailEnd/>
          </a:ln>
        </p:spPr>
      </p:pic>
      <p:pic>
        <p:nvPicPr>
          <p:cNvPr id="5" name="Picture 2"/>
          <p:cNvPicPr>
            <a:picLocks noGrp="1" noChangeAspect="1" noChangeArrowheads="1"/>
          </p:cNvPicPr>
          <p:nvPr>
            <p:ph idx="1"/>
          </p:nvPr>
        </p:nvPicPr>
        <p:blipFill>
          <a:blip r:embed="rId4" cstate="print"/>
          <a:srcRect/>
          <a:stretch>
            <a:fillRect/>
          </a:stretch>
        </p:blipFill>
        <p:spPr bwMode="auto">
          <a:xfrm>
            <a:off x="2771800" y="1340768"/>
            <a:ext cx="2376264" cy="2357153"/>
          </a:xfrm>
          <a:prstGeom prst="rect">
            <a:avLst/>
          </a:prstGeom>
          <a:noFill/>
          <a:ln w="9525">
            <a:noFill/>
            <a:miter lim="800000"/>
            <a:headEnd/>
            <a:tailEnd/>
          </a:ln>
        </p:spPr>
      </p:pic>
      <p:pic>
        <p:nvPicPr>
          <p:cNvPr id="6" name="Рисунок 5"/>
          <p:cNvPicPr/>
          <p:nvPr/>
        </p:nvPicPr>
        <p:blipFill>
          <a:blip r:embed="rId5" cstate="print"/>
          <a:srcRect/>
          <a:stretch>
            <a:fillRect/>
          </a:stretch>
        </p:blipFill>
        <p:spPr bwMode="auto">
          <a:xfrm>
            <a:off x="3995936" y="4365104"/>
            <a:ext cx="2808312" cy="1656184"/>
          </a:xfrm>
          <a:prstGeom prst="rect">
            <a:avLst/>
          </a:prstGeom>
          <a:noFill/>
          <a:ln w="9525">
            <a:noFill/>
            <a:miter lim="800000"/>
            <a:headEnd/>
            <a:tailEnd/>
          </a:ln>
        </p:spPr>
      </p:pic>
      <p:sp>
        <p:nvSpPr>
          <p:cNvPr id="9" name="TextBox 8"/>
          <p:cNvSpPr txBox="1"/>
          <p:nvPr/>
        </p:nvSpPr>
        <p:spPr>
          <a:xfrm>
            <a:off x="2987824" y="3861048"/>
            <a:ext cx="2448272" cy="369332"/>
          </a:xfrm>
          <a:prstGeom prst="rect">
            <a:avLst/>
          </a:prstGeom>
          <a:noFill/>
        </p:spPr>
        <p:txBody>
          <a:bodyPr wrap="square" rtlCol="0">
            <a:spAutoFit/>
          </a:bodyPr>
          <a:lstStyle/>
          <a:p>
            <a:r>
              <a:rPr lang="ru-RU" dirty="0" smtClean="0">
                <a:solidFill>
                  <a:srgbClr val="0070C0"/>
                </a:solidFill>
              </a:rPr>
              <a:t>Натуральный шёлк</a:t>
            </a:r>
            <a:endParaRPr lang="ru-RU" dirty="0">
              <a:solidFill>
                <a:srgbClr val="0070C0"/>
              </a:solidFill>
            </a:endParaRPr>
          </a:p>
        </p:txBody>
      </p:sp>
      <p:sp>
        <p:nvSpPr>
          <p:cNvPr id="10" name="TextBox 9"/>
          <p:cNvSpPr txBox="1"/>
          <p:nvPr/>
        </p:nvSpPr>
        <p:spPr>
          <a:xfrm>
            <a:off x="6228184" y="3861048"/>
            <a:ext cx="2449777" cy="369332"/>
          </a:xfrm>
          <a:prstGeom prst="rect">
            <a:avLst/>
          </a:prstGeom>
          <a:noFill/>
        </p:spPr>
        <p:txBody>
          <a:bodyPr wrap="square" rtlCol="0">
            <a:spAutoFit/>
          </a:bodyPr>
          <a:lstStyle/>
          <a:p>
            <a:r>
              <a:rPr lang="ru-RU" dirty="0" smtClean="0">
                <a:solidFill>
                  <a:srgbClr val="0070C0"/>
                </a:solidFill>
              </a:rPr>
              <a:t>Искусственный шёлк</a:t>
            </a:r>
            <a:endParaRPr lang="ru-RU" dirty="0">
              <a:solidFill>
                <a:srgbClr val="0070C0"/>
              </a:solidFill>
            </a:endParaRPr>
          </a:p>
        </p:txBody>
      </p:sp>
      <p:sp>
        <p:nvSpPr>
          <p:cNvPr id="11" name="TextBox 10"/>
          <p:cNvSpPr txBox="1"/>
          <p:nvPr/>
        </p:nvSpPr>
        <p:spPr>
          <a:xfrm>
            <a:off x="4139952" y="6165304"/>
            <a:ext cx="3465384" cy="369332"/>
          </a:xfrm>
          <a:prstGeom prst="rect">
            <a:avLst/>
          </a:prstGeom>
          <a:noFill/>
        </p:spPr>
        <p:txBody>
          <a:bodyPr wrap="square" rtlCol="0">
            <a:spAutoFit/>
          </a:bodyPr>
          <a:lstStyle/>
          <a:p>
            <a:r>
              <a:rPr lang="ru-RU" dirty="0" smtClean="0">
                <a:solidFill>
                  <a:srgbClr val="0070C0"/>
                </a:solidFill>
              </a:rPr>
              <a:t>Хлопчатобумажная ткань</a:t>
            </a:r>
            <a:endParaRPr lang="ru-RU" dirty="0">
              <a:solidFill>
                <a:srgbClr val="0070C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457200" y="0"/>
            <a:ext cx="8229600" cy="908720"/>
          </a:xfrm>
        </p:spPr>
        <p:txBody>
          <a:bodyPr>
            <a:noAutofit/>
          </a:bodyPr>
          <a:lstStyle/>
          <a:p>
            <a:r>
              <a:rPr lang="ru-RU" sz="5400" b="1" dirty="0" smtClean="0">
                <a:solidFill>
                  <a:srgbClr val="0070C0"/>
                </a:solidFill>
                <a:latin typeface="Monotype Corsiva" pitchFamily="66" charset="0"/>
              </a:rPr>
              <a:t/>
            </a:r>
            <a:br>
              <a:rPr lang="ru-RU" sz="5400" b="1" dirty="0" smtClean="0">
                <a:solidFill>
                  <a:srgbClr val="0070C0"/>
                </a:solidFill>
                <a:latin typeface="Monotype Corsiva" pitchFamily="66" charset="0"/>
              </a:rPr>
            </a:br>
            <a:r>
              <a:rPr lang="ru-RU" sz="5400" b="1" dirty="0" smtClean="0">
                <a:solidFill>
                  <a:srgbClr val="0070C0"/>
                </a:solidFill>
                <a:latin typeface="Monotype Corsiva" pitchFamily="66" charset="0"/>
              </a:rPr>
              <a:t>Краски.</a:t>
            </a:r>
            <a:br>
              <a:rPr lang="ru-RU" sz="5400" b="1" dirty="0" smtClean="0">
                <a:solidFill>
                  <a:srgbClr val="0070C0"/>
                </a:solidFill>
                <a:latin typeface="Monotype Corsiva" pitchFamily="66" charset="0"/>
              </a:rPr>
            </a:br>
            <a:endParaRPr lang="ru-RU" sz="5400" b="1" dirty="0">
              <a:solidFill>
                <a:srgbClr val="0070C0"/>
              </a:solidFill>
              <a:latin typeface="Monotype Corsiva" pitchFamily="66" charset="0"/>
            </a:endParaRPr>
          </a:p>
        </p:txBody>
      </p:sp>
      <p:sp>
        <p:nvSpPr>
          <p:cNvPr id="3" name="Содержимое 2"/>
          <p:cNvSpPr>
            <a:spLocks noGrp="1"/>
          </p:cNvSpPr>
          <p:nvPr>
            <p:ph sz="half" idx="1"/>
          </p:nvPr>
        </p:nvSpPr>
        <p:spPr>
          <a:xfrm>
            <a:off x="1835696" y="908720"/>
            <a:ext cx="7308304" cy="5949280"/>
          </a:xfrm>
        </p:spPr>
        <p:txBody>
          <a:bodyPr>
            <a:noAutofit/>
          </a:bodyPr>
          <a:lstStyle/>
          <a:p>
            <a:pPr marL="0">
              <a:spcBef>
                <a:spcPts val="0"/>
              </a:spcBef>
            </a:pPr>
            <a:r>
              <a:rPr lang="ru-RU" sz="2400" dirty="0" smtClean="0">
                <a:solidFill>
                  <a:srgbClr val="0070C0"/>
                </a:solidFill>
              </a:rPr>
              <a:t>Краски для батика всегда жидкие. Они отлично растекаются по ткани, смешиваясь между собой.</a:t>
            </a:r>
          </a:p>
          <a:p>
            <a:r>
              <a:rPr lang="ru-RU" sz="2400" dirty="0" smtClean="0">
                <a:solidFill>
                  <a:srgbClr val="0070C0"/>
                </a:solidFill>
              </a:rPr>
              <a:t>Главное  отличие красок - это способ их закрепления на ткани. Анилиновые краски необходимо закреплять паром, акриловые можно прогладить утюгом. Среди красок для батика существует большой выбор цветов, смешивая которые можно получить богатую палитру  оттенков. Работая с оттенками даже одного цвета, можно получить замечательные переливы, игру красок на ткани. Любую краску можно  развести  водой до получения необходимого тона. </a:t>
            </a:r>
          </a:p>
          <a:p>
            <a:pPr>
              <a:buNone/>
            </a:pPr>
            <a:r>
              <a:rPr lang="ru-RU" sz="2400" dirty="0" smtClean="0">
                <a:solidFill>
                  <a:srgbClr val="0070C0"/>
                </a:solidFill>
              </a:rPr>
              <a:t>Возможно использование акварельной краски.</a:t>
            </a:r>
          </a:p>
          <a:p>
            <a:pPr marL="0">
              <a:spcBef>
                <a:spcPts val="0"/>
              </a:spcBef>
            </a:pPr>
            <a:endParaRPr lang="ru-RU" sz="2400" dirty="0">
              <a:solidFill>
                <a:srgbClr val="0070C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605</TotalTime>
  <Words>1072</Words>
  <Application>Microsoft Office PowerPoint</Application>
  <PresentationFormat>Экран (4:3)</PresentationFormat>
  <Paragraphs>88</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Тема Office</vt:lpstr>
      <vt:lpstr>Слайд 1</vt:lpstr>
      <vt:lpstr>«Выполнение росписи на ткани «Холодный батик». </vt:lpstr>
      <vt:lpstr>Слайд 3</vt:lpstr>
      <vt:lpstr>Слайд 4</vt:lpstr>
      <vt:lpstr>Материалы и инструменты</vt:lpstr>
      <vt:lpstr>Слайд 6</vt:lpstr>
      <vt:lpstr>Ткань:</vt:lpstr>
      <vt:lpstr>Виды тканей</vt:lpstr>
      <vt:lpstr> Краски. </vt:lpstr>
      <vt:lpstr>ВИДЫ КРАСОК ДЛЯ РОСПИСИ</vt:lpstr>
      <vt:lpstr> Резерв. </vt:lpstr>
      <vt:lpstr> Перед росписью ткань нуждается в небольшой специальной подготовке. </vt:lpstr>
      <vt:lpstr>Выполнение росписи  на ткани в технике« Холодный батик».</vt:lpstr>
      <vt:lpstr>Слайд 14</vt:lpstr>
      <vt:lpstr>Техника безопасности </vt:lpstr>
      <vt:lpstr>Слайд 16</vt:lpstr>
      <vt:lpstr>ТЕХНОЛОГИЧЕСКАЯ  ПОСЛЕДОВАТЕЛЬНОСТЬ ВЫПОЛНЕНИЯ  РОСПИСИ  НА  ТКАНИ « ХОЛОДНЫЙ  БАТИК». </vt:lpstr>
      <vt:lpstr>ЗАКРЕПЛЕНИЕ     ТКАНИ    НА   РАМЕ</vt:lpstr>
      <vt:lpstr>Выбор рисунка или шаблона</vt:lpstr>
      <vt:lpstr>ПЕРЕНОС   РИСУНКА  НА  ТКАНЬ</vt:lpstr>
      <vt:lpstr>ПРАВИЛА  НАВОДКИ   РЕЗЕРВА</vt:lpstr>
      <vt:lpstr>ПОДБОР  КРАСКИ  ПО  ЦВЕТУ </vt:lpstr>
      <vt:lpstr>ОКРАШИВАНИЕ  ЭЛЕМЕНТОВ КОМПОЗИЦИИ</vt:lpstr>
      <vt:lpstr>ЗАВЕРШЕНИЕ  КОМПОЗИЦИИ</vt:lpstr>
      <vt:lpstr>ЗАКРЕПЛЕНИЕ  РИСУНКА</vt:lpstr>
      <vt:lpstr>ЗАВЕРШЕНИЕ РАБОТЫ</vt:lpstr>
      <vt:lpstr>Слайд 27</vt:lpstr>
      <vt:lpstr>Рефлексия</vt:lpstr>
      <vt:lpstr>Слайд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Глушковы</dc:creator>
  <cp:lastModifiedBy>TOSH</cp:lastModifiedBy>
  <cp:revision>55</cp:revision>
  <dcterms:created xsi:type="dcterms:W3CDTF">2018-01-27T11:52:04Z</dcterms:created>
  <dcterms:modified xsi:type="dcterms:W3CDTF">2018-02-20T16:27:16Z</dcterms:modified>
</cp:coreProperties>
</file>