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1"/>
  </p:sldMasterIdLst>
  <p:notesMasterIdLst>
    <p:notesMasterId r:id="rId15"/>
  </p:notesMasterIdLst>
  <p:sldIdLst>
    <p:sldId id="258" r:id="rId2"/>
    <p:sldId id="269" r:id="rId3"/>
    <p:sldId id="257" r:id="rId4"/>
    <p:sldId id="272" r:id="rId5"/>
    <p:sldId id="261" r:id="rId6"/>
    <p:sldId id="262" r:id="rId7"/>
    <p:sldId id="263" r:id="rId8"/>
    <p:sldId id="264" r:id="rId9"/>
    <p:sldId id="265" r:id="rId10"/>
    <p:sldId id="268" r:id="rId11"/>
    <p:sldId id="266" r:id="rId12"/>
    <p:sldId id="271" r:id="rId13"/>
    <p:sldId id="267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5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47CDFD-A43B-4231-9107-4BD673182758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F83A3F-F24C-41F4-9C67-3266A90C62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41743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2375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3487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8542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714465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97916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12/16/2019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87623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12/16/2019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8218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25009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43783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3788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3926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0033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12/16/2019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20730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12/16/2019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42994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12/16/2019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7286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5435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05211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12/16/2019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6808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36" b="5621"/>
          <a:stretch/>
        </p:blipFill>
        <p:spPr>
          <a:xfrm>
            <a:off x="-457200" y="0"/>
            <a:ext cx="13169921" cy="692971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314993" y="661851"/>
            <a:ext cx="10197737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Задача. </a:t>
            </a:r>
          </a:p>
          <a:p>
            <a:pPr algn="just"/>
            <a: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 </a:t>
            </a:r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букете </a:t>
            </a:r>
            <a: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6 </a:t>
            </a:r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роз, 4</a:t>
            </a:r>
            <a: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хризантемы, 3 ромашки и 2 тюльпана </a:t>
            </a:r>
          </a:p>
          <a:p>
            <a:pPr algn="just"/>
            <a: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Найти </a:t>
            </a:r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отношение</a:t>
            </a:r>
            <a:r>
              <a:rPr lang="ru-RU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ru-RU" sz="4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 Количества </a:t>
            </a: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хризантем к 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количеству </a:t>
            </a: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роз.</a:t>
            </a:r>
            <a:endParaRPr lang="ru-RU" sz="4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 </a:t>
            </a: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Количества тюльпанов 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 количеству </a:t>
            </a: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ромашек.</a:t>
            </a:r>
            <a:endParaRPr lang="ru-RU" sz="4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 Количества роз к общему количеству цветов в букете.</a:t>
            </a:r>
            <a:endParaRPr lang="ru-RU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740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88251" y="-36877"/>
            <a:ext cx="13168501" cy="69317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88251" y="-36877"/>
            <a:ext cx="13168501" cy="693175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51012" y="1300786"/>
            <a:ext cx="8689976" cy="1433706"/>
          </a:xfrm>
        </p:spPr>
        <p:txBody>
          <a:bodyPr>
            <a:normAutofit fontScale="90000"/>
          </a:bodyPr>
          <a:lstStyle/>
          <a:p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Домашнее</a:t>
            </a:r>
            <a:r>
              <a:rPr lang="ru-RU" b="1" u="sng" dirty="0"/>
              <a:t> задание</a:t>
            </a:r>
            <a:r>
              <a:rPr lang="ru-RU" b="1" u="sng" dirty="0" smtClean="0"/>
              <a:t>:</a:t>
            </a:r>
            <a:br>
              <a:rPr lang="ru-RU" b="1" u="sng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51012" y="2377440"/>
            <a:ext cx="8689976" cy="2880359"/>
          </a:xfrm>
        </p:spPr>
        <p:txBody>
          <a:bodyPr>
            <a:normAutofit/>
          </a:bodyPr>
          <a:lstStyle/>
          <a:p>
            <a:r>
              <a:rPr lang="ru-RU" sz="720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§20, </a:t>
            </a:r>
            <a:endParaRPr lang="ru-RU" sz="7200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7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№ 603,605,629 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8338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87954" y="-73753"/>
            <a:ext cx="13168501" cy="693175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84662" y="426721"/>
            <a:ext cx="10162903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3.</a:t>
            </a:r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Используя целые числа 6; 8 и 10 заполните пропуски в записях и получите верные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пропорции.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: __ = __ :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 :40 = 2 : __</a:t>
            </a:r>
          </a:p>
          <a:p>
            <a:pPr algn="ctr"/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36:48 =__ : 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5129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36" b="5621"/>
          <a:stretch/>
        </p:blipFill>
        <p:spPr>
          <a:xfrm>
            <a:off x="-457200" y="0"/>
            <a:ext cx="13169921" cy="692971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21698" y="1948432"/>
            <a:ext cx="11347978" cy="147732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Спасибо за внимание!</a:t>
            </a:r>
            <a:endParaRPr lang="ru-RU" sz="90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01400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36" b="5621"/>
          <a:stretch/>
        </p:blipFill>
        <p:spPr>
          <a:xfrm>
            <a:off x="-396240" y="0"/>
            <a:ext cx="13169921" cy="692971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9327" y="600587"/>
            <a:ext cx="10364451" cy="1596177"/>
          </a:xfrm>
        </p:spPr>
        <p:txBody>
          <a:bodyPr>
            <a:normAutofit/>
          </a:bodyPr>
          <a:lstStyle/>
          <a:p>
            <a:r>
              <a:rPr lang="ru-RU" sz="8800" b="1" cap="none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Тема урока:</a:t>
            </a:r>
            <a:endParaRPr lang="ru-RU" sz="8800" b="1" cap="none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25506" y="2367092"/>
            <a:ext cx="11152094" cy="342410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1000" b="1" cap="none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1000" b="1" cap="none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Пропорции»</a:t>
            </a:r>
            <a:endParaRPr lang="ru-RU" sz="11000" b="1" cap="none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94025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36" b="5621"/>
          <a:stretch/>
        </p:blipFill>
        <p:spPr>
          <a:xfrm>
            <a:off x="-457200" y="0"/>
            <a:ext cx="13169921" cy="692971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830152" y="2404872"/>
            <a:ext cx="4882896" cy="100584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963726" y="277577"/>
            <a:ext cx="1061574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0" b="1" i="1" kern="50" dirty="0" smtClean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Пропорция</a:t>
            </a:r>
          </a:p>
          <a:p>
            <a:pPr algn="ctr">
              <a:spcAft>
                <a:spcPts val="0"/>
              </a:spcAft>
            </a:pPr>
            <a:r>
              <a:rPr lang="ru-RU" sz="8000" b="1" i="1" kern="5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это равенство двух отношений</a:t>
            </a:r>
            <a:endParaRPr lang="ru-RU" sz="8000" i="1" kern="5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ea typeface="SimSun" panose="02010600030101010101" pitchFamily="2" charset="-122"/>
              <a:cs typeface="Mangal"/>
            </a:endParaRPr>
          </a:p>
        </p:txBody>
      </p:sp>
    </p:spTree>
    <p:extLst>
      <p:ext uri="{BB962C8B-B14F-4D97-AF65-F5344CB8AC3E}">
        <p14:creationId xmlns:p14="http://schemas.microsoft.com/office/powerpoint/2010/main" val="19089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75633" y="-73753"/>
            <a:ext cx="13168501" cy="693175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149" y="270174"/>
            <a:ext cx="10364451" cy="1596177"/>
          </a:xfrm>
        </p:spPr>
        <p:txBody>
          <a:bodyPr>
            <a:normAutofit fontScale="90000"/>
          </a:bodyPr>
          <a:lstStyle/>
          <a:p>
            <a:r>
              <a:rPr lang="ru-RU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Понятие пропорции используется в кулинарии.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774" y="1966498"/>
            <a:ext cx="10363826" cy="342410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Задача. </a:t>
            </a:r>
          </a:p>
          <a:p>
            <a:pPr marL="0" indent="0" algn="just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приготовления 4 порций картофельной запеканки, нужно взять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кг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картофеля . Сколько нужно взять картофеля для приготовления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порций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запеканки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466057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88251" y="-36877"/>
            <a:ext cx="13168501" cy="6931753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3150" y="226632"/>
            <a:ext cx="10364451" cy="1596177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1</a:t>
            </a: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913775" y="2027457"/>
            <a:ext cx="10363826" cy="342410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6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4:5=16:20</a:t>
            </a:r>
          </a:p>
          <a:p>
            <a:pPr marL="0" indent="0" algn="ctr">
              <a:buNone/>
            </a:pPr>
            <a:r>
              <a:rPr lang="ru-RU" sz="6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30:5=48:8</a:t>
            </a:r>
          </a:p>
          <a:p>
            <a:pPr marL="0" indent="0" algn="ctr">
              <a:buNone/>
            </a:pPr>
            <a:r>
              <a:rPr lang="ru-RU" sz="6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12:6=20:10</a:t>
            </a:r>
            <a:endParaRPr lang="ru-RU" sz="6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817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88251" y="-36877"/>
            <a:ext cx="13168501" cy="6931753"/>
          </a:xfrm>
          <a:prstGeom prst="rect">
            <a:avLst/>
          </a:prstGeom>
        </p:spPr>
      </p:pic>
      <p:sp>
        <p:nvSpPr>
          <p:cNvPr id="5" name="Блок-схема: знак завершения 4"/>
          <p:cNvSpPr/>
          <p:nvPr/>
        </p:nvSpPr>
        <p:spPr>
          <a:xfrm>
            <a:off x="522515" y="1022245"/>
            <a:ext cx="5307874" cy="940525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1. Сорок четыре относится к восьми также как одиннадцать относится к двум</a:t>
            </a:r>
            <a:endParaRPr lang="ru-RU" dirty="0"/>
          </a:p>
        </p:txBody>
      </p:sp>
      <p:sp>
        <p:nvSpPr>
          <p:cNvPr id="6" name="Блок-схема: знак завершения 5"/>
          <p:cNvSpPr/>
          <p:nvPr/>
        </p:nvSpPr>
        <p:spPr>
          <a:xfrm>
            <a:off x="522515" y="3313105"/>
            <a:ext cx="5307874" cy="940525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3. Двенадцать относится к трём также как шестнадцать относится к четырем </a:t>
            </a:r>
            <a:endParaRPr lang="ru-RU" dirty="0"/>
          </a:p>
        </p:txBody>
      </p:sp>
      <p:sp>
        <p:nvSpPr>
          <p:cNvPr id="7" name="Блок-схема: знак завершения 6"/>
          <p:cNvSpPr/>
          <p:nvPr/>
        </p:nvSpPr>
        <p:spPr>
          <a:xfrm>
            <a:off x="522515" y="4458535"/>
            <a:ext cx="5246914" cy="940525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4. Четырнадцать относится к двум также как и сорок два относится к шести</a:t>
            </a:r>
            <a:endParaRPr lang="ru-RU" dirty="0"/>
          </a:p>
        </p:txBody>
      </p:sp>
      <p:sp>
        <p:nvSpPr>
          <p:cNvPr id="8" name="Блок-схема: знак завершения 7"/>
          <p:cNvSpPr/>
          <p:nvPr/>
        </p:nvSpPr>
        <p:spPr>
          <a:xfrm>
            <a:off x="522515" y="5603965"/>
            <a:ext cx="5307874" cy="940525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5. Двенадцать относится к шестнадцати также как три относится к четырем</a:t>
            </a:r>
            <a:endParaRPr lang="ru-RU" dirty="0"/>
          </a:p>
        </p:txBody>
      </p:sp>
      <p:sp>
        <p:nvSpPr>
          <p:cNvPr id="9" name="Блок-схема: знак завершения 8"/>
          <p:cNvSpPr/>
          <p:nvPr/>
        </p:nvSpPr>
        <p:spPr>
          <a:xfrm>
            <a:off x="522515" y="2167675"/>
            <a:ext cx="5307874" cy="940525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2. Одиннадцать относится к сорока четырем также как два относится к восьми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043057" y="799433"/>
            <a:ext cx="3448594" cy="94052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С. 11:44=2:8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043057" y="2022600"/>
            <a:ext cx="3448594" cy="94052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П. 12:3=16:4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043057" y="4391566"/>
            <a:ext cx="3448594" cy="94052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Х. 12:16=3:4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043057" y="3171467"/>
            <a:ext cx="3448594" cy="94052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У. 44:8=11:2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043057" y="5603964"/>
            <a:ext cx="3448594" cy="94052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Е. 14:2=42:6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5" name="Блок-схема: узел 14"/>
          <p:cNvSpPr/>
          <p:nvPr/>
        </p:nvSpPr>
        <p:spPr>
          <a:xfrm>
            <a:off x="7750628" y="1106668"/>
            <a:ext cx="330926" cy="350688"/>
          </a:xfrm>
          <a:prstGeom prst="flowChartConnector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узел 15"/>
          <p:cNvSpPr/>
          <p:nvPr/>
        </p:nvSpPr>
        <p:spPr>
          <a:xfrm>
            <a:off x="7750628" y="4686485"/>
            <a:ext cx="330926" cy="350688"/>
          </a:xfrm>
          <a:prstGeom prst="flowChartConnector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лок-схема: узел 16"/>
          <p:cNvSpPr/>
          <p:nvPr/>
        </p:nvSpPr>
        <p:spPr>
          <a:xfrm>
            <a:off x="7750628" y="5898883"/>
            <a:ext cx="330926" cy="350688"/>
          </a:xfrm>
          <a:prstGeom prst="flowChartConnector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Блок-схема: узел 17"/>
          <p:cNvSpPr/>
          <p:nvPr/>
        </p:nvSpPr>
        <p:spPr>
          <a:xfrm>
            <a:off x="7750628" y="2317519"/>
            <a:ext cx="330926" cy="350688"/>
          </a:xfrm>
          <a:prstGeom prst="flowChartConnector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Блок-схема: узел 18"/>
          <p:cNvSpPr/>
          <p:nvPr/>
        </p:nvSpPr>
        <p:spPr>
          <a:xfrm>
            <a:off x="7750628" y="3484170"/>
            <a:ext cx="330926" cy="350688"/>
          </a:xfrm>
          <a:prstGeom prst="flowChartConnector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657600" y="23912"/>
            <a:ext cx="33854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ЗАДАНИЕ 2</a:t>
            </a:r>
            <a:r>
              <a:rPr lang="ru-RU" sz="3600" dirty="0" smtClean="0"/>
              <a:t>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753256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88251" y="-36877"/>
            <a:ext cx="13168501" cy="693175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154230" y="2227107"/>
            <a:ext cx="5413278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50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УСПЕХ</a:t>
            </a:r>
            <a:endParaRPr lang="ru-RU" sz="150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36456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36" b="5621"/>
          <a:stretch/>
        </p:blipFill>
        <p:spPr>
          <a:xfrm>
            <a:off x="-528150" y="0"/>
            <a:ext cx="13169921" cy="6929718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 rotWithShape="1">
          <a:blip r:embed="rId3"/>
          <a:srcRect r="90010" b="32212"/>
          <a:stretch/>
        </p:blipFill>
        <p:spPr>
          <a:xfrm>
            <a:off x="2846996" y="1571795"/>
            <a:ext cx="6698300" cy="2801870"/>
          </a:xfrm>
          <a:prstGeom prst="rect">
            <a:avLst/>
          </a:prstGeom>
        </p:spPr>
      </p:pic>
      <p:sp>
        <p:nvSpPr>
          <p:cNvPr id="20" name="Арка 19"/>
          <p:cNvSpPr/>
          <p:nvPr/>
        </p:nvSpPr>
        <p:spPr>
          <a:xfrm>
            <a:off x="4432663" y="1571795"/>
            <a:ext cx="2569028" cy="766354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Арка 20"/>
          <p:cNvSpPr/>
          <p:nvPr/>
        </p:nvSpPr>
        <p:spPr>
          <a:xfrm rot="10800000">
            <a:off x="3338551" y="3151130"/>
            <a:ext cx="5216434" cy="788227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2072639" y="4790761"/>
                <a:ext cx="8247017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4400" i="1" smtClean="0">
                        <a:latin typeface="Cambria Math" panose="02040503050406030204" pitchFamily="18" charset="0"/>
                      </a:rPr>
                      <m:t>a</m:t>
                    </m:r>
                    <m:r>
                      <a:rPr lang="en-US" sz="4400" b="0" i="0" smtClean="0">
                        <a:latin typeface="Cambria Math" panose="02040503050406030204" pitchFamily="18" charset="0"/>
                      </a:rPr>
                      <m:t>,</m:t>
                    </m:r>
                    <m:r>
                      <m:rPr>
                        <m:sty m:val="p"/>
                      </m:rPr>
                      <a:rPr lang="en-US" sz="4400">
                        <a:latin typeface="Cambria Math" panose="02040503050406030204" pitchFamily="18" charset="0"/>
                      </a:rPr>
                      <m:t>d</m:t>
                    </m:r>
                  </m:oMath>
                </a14:m>
                <a:r>
                  <a:rPr lang="en-US" sz="4400" dirty="0" smtClean="0"/>
                  <a:t> –</a:t>
                </a:r>
                <a:r>
                  <a:rPr lang="ru-RU" sz="4400" dirty="0" smtClean="0"/>
                  <a:t> крайние члены пропорции</a:t>
                </a:r>
              </a:p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4400">
                        <a:latin typeface="Cambria Math" panose="02040503050406030204" pitchFamily="18" charset="0"/>
                      </a:rPr>
                      <m:t>b</m:t>
                    </m:r>
                    <m:r>
                      <a:rPr lang="en-US" sz="4400">
                        <a:latin typeface="Cambria Math" panose="02040503050406030204" pitchFamily="18" charset="0"/>
                      </a:rPr>
                      <m:t>,</m:t>
                    </m:r>
                    <m:r>
                      <m:rPr>
                        <m:sty m:val="p"/>
                      </m:rPr>
                      <a:rPr lang="en-US" sz="4400">
                        <a:latin typeface="Cambria Math" panose="02040503050406030204" pitchFamily="18" charset="0"/>
                      </a:rPr>
                      <m:t>c</m:t>
                    </m:r>
                    <m:r>
                      <a:rPr lang="en-US" sz="44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4400" dirty="0" smtClean="0"/>
                  <a:t>−</a:t>
                </a:r>
                <a:r>
                  <a:rPr lang="ru-RU" sz="4400" dirty="0" smtClean="0"/>
                  <a:t> средние </a:t>
                </a:r>
                <a:r>
                  <a:rPr lang="ru-RU" sz="4400" dirty="0"/>
                  <a:t>члены </a:t>
                </a:r>
                <a:r>
                  <a:rPr lang="ru-RU" sz="4400" dirty="0" smtClean="0"/>
                  <a:t>пропорции</a:t>
                </a:r>
                <a:endParaRPr lang="ru-RU" sz="4400" dirty="0"/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2639" y="4790761"/>
                <a:ext cx="8247017" cy="1446550"/>
              </a:xfrm>
              <a:prstGeom prst="rect">
                <a:avLst/>
              </a:prstGeom>
              <a:blipFill>
                <a:blip r:embed="rId4"/>
                <a:stretch>
                  <a:fillRect t="-9283" r="-517" b="-1983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2303417" y="-123388"/>
            <a:ext cx="70713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i="1" u="sng" dirty="0" smtClean="0">
                <a:ln w="9525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Пропорция</a:t>
            </a:r>
            <a:endParaRPr lang="ru-RU" sz="6600" i="1" u="sng" dirty="0">
              <a:ln w="9525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46790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88251" y="-36877"/>
            <a:ext cx="13168501" cy="693175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07" b="5524"/>
          <a:stretch/>
        </p:blipFill>
        <p:spPr>
          <a:xfrm>
            <a:off x="1445624" y="2002970"/>
            <a:ext cx="9535886" cy="447620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445624" y="613715"/>
            <a:ext cx="990164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Физкультминутка</a:t>
            </a:r>
            <a:endParaRPr lang="ru-RU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2082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27537E"/>
      </a:dk2>
      <a:lt2>
        <a:srgbClr val="AABED7"/>
      </a:lt2>
      <a:accent1>
        <a:srgbClr val="E34B7A"/>
      </a:accent1>
      <a:accent2>
        <a:srgbClr val="AC339A"/>
      </a:accent2>
      <a:accent3>
        <a:srgbClr val="6953B7"/>
      </a:accent3>
      <a:accent4>
        <a:srgbClr val="1D7EAB"/>
      </a:accent4>
      <a:accent5>
        <a:srgbClr val="43AFD6"/>
      </a:accent5>
      <a:accent6>
        <a:srgbClr val="DE85E1"/>
      </a:accent6>
      <a:hlink>
        <a:srgbClr val="ED87A6"/>
      </a:hlink>
      <a:folHlink>
        <a:srgbClr val="C99EAC"/>
      </a:folHlink>
    </a:clrScheme>
    <a:fontScheme name="Капля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C71B277C-C29A-4BA0-A7BA-43502DF21AB3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904</TotalTime>
  <Words>239</Words>
  <Application>Microsoft Office PowerPoint</Application>
  <PresentationFormat>Широкоэкранный</PresentationFormat>
  <Paragraphs>42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2" baseType="lpstr">
      <vt:lpstr>SimSun</vt:lpstr>
      <vt:lpstr>Arial</vt:lpstr>
      <vt:lpstr>Calibri</vt:lpstr>
      <vt:lpstr>Cambria Math</vt:lpstr>
      <vt:lpstr>Mangal</vt:lpstr>
      <vt:lpstr>Times New Roman</vt:lpstr>
      <vt:lpstr>Trebuchet MS</vt:lpstr>
      <vt:lpstr>Tw Cen MT</vt:lpstr>
      <vt:lpstr>Капля</vt:lpstr>
      <vt:lpstr>Презентация PowerPoint</vt:lpstr>
      <vt:lpstr>Тема урока:</vt:lpstr>
      <vt:lpstr>Презентация PowerPoint</vt:lpstr>
      <vt:lpstr>Понятие пропорции используется в кулинарии. </vt:lpstr>
      <vt:lpstr>Задание 1.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задание:   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Муниципальный этап Всероссийского конкурса  «Учитель года – 2019</dc:title>
  <dc:creator>user</dc:creator>
  <cp:lastModifiedBy>user</cp:lastModifiedBy>
  <cp:revision>40</cp:revision>
  <dcterms:created xsi:type="dcterms:W3CDTF">2019-12-10T05:35:28Z</dcterms:created>
  <dcterms:modified xsi:type="dcterms:W3CDTF">2019-12-16T05:56:33Z</dcterms:modified>
</cp:coreProperties>
</file>