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59" r:id="rId8"/>
    <p:sldId id="260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278" autoAdjust="0"/>
  </p:normalViewPr>
  <p:slideViewPr>
    <p:cSldViewPr>
      <p:cViewPr varScale="1">
        <p:scale>
          <a:sx n="72" d="100"/>
          <a:sy n="72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FADEFA-37FA-47AF-8ADE-C58FFE753F9D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49998F-31B0-41DF-94C3-D622CCCB52F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Kompozitnaya_armatyra.Ispitanie_svai.OOO_Blagostroi..3g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68" b="43118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780928"/>
            <a:ext cx="8132440" cy="2448272"/>
          </a:xfrm>
        </p:spPr>
        <p:txBody>
          <a:bodyPr>
            <a:noAutofit/>
          </a:bodyPr>
          <a:lstStyle/>
          <a:p>
            <a:pPr algn="ctr"/>
            <a:r>
              <a:rPr lang="ru-RU" sz="6000" dirty="0">
                <a:solidFill>
                  <a:schemeClr val="tx2">
                    <a:lumMod val="10000"/>
                  </a:schemeClr>
                </a:solidFill>
              </a:rPr>
              <a:t>Решение задач по </a:t>
            </a:r>
            <a:r>
              <a:rPr lang="ru-RU" sz="6000" dirty="0" smtClean="0">
                <a:solidFill>
                  <a:schemeClr val="tx2">
                    <a:lumMod val="10000"/>
                  </a:schemeClr>
                </a:solidFill>
              </a:rPr>
              <a:t>теме: </a:t>
            </a:r>
            <a:br>
              <a:rPr lang="ru-RU" sz="6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lumMod val="10000"/>
                  </a:schemeClr>
                </a:solidFill>
              </a:rPr>
              <a:t>"</a:t>
            </a:r>
            <a:r>
              <a:rPr lang="ru-RU" sz="6000" dirty="0">
                <a:solidFill>
                  <a:schemeClr val="tx2">
                    <a:lumMod val="10000"/>
                  </a:schemeClr>
                </a:solidFill>
              </a:rPr>
              <a:t>Кинетическая и потенциальная энергия"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j00885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5091" y="4714885"/>
            <a:ext cx="1978909" cy="214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112474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Цели урока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4752528"/>
          </a:xfrm>
        </p:spPr>
        <p:txBody>
          <a:bodyPr>
            <a:normAutofit fontScale="25000" lnSpcReduction="20000"/>
          </a:bodyPr>
          <a:lstStyle/>
          <a:p>
            <a:r>
              <a:rPr lang="ru-RU" sz="8800" b="1" dirty="0" smtClean="0"/>
              <a:t>Образовательная:</a:t>
            </a:r>
            <a:endParaRPr lang="ru-RU" sz="8800" dirty="0" smtClean="0"/>
          </a:p>
          <a:p>
            <a:pPr lvl="0">
              <a:buNone/>
            </a:pPr>
            <a:r>
              <a:rPr lang="ru-RU" sz="8800" dirty="0" smtClean="0"/>
              <a:t>     закрепление </a:t>
            </a:r>
            <a:r>
              <a:rPr lang="ru-RU" sz="8800" dirty="0"/>
              <a:t>понятия потенциальной и </a:t>
            </a:r>
            <a:r>
              <a:rPr lang="ru-RU" sz="8800" dirty="0" smtClean="0"/>
              <a:t>кинетической </a:t>
            </a:r>
            <a:r>
              <a:rPr lang="ru-RU" sz="8800" dirty="0"/>
              <a:t>энергии;</a:t>
            </a:r>
          </a:p>
          <a:p>
            <a:pPr lvl="0">
              <a:buNone/>
            </a:pPr>
            <a:r>
              <a:rPr lang="ru-RU" sz="8800" dirty="0" smtClean="0"/>
              <a:t>     анализ </a:t>
            </a:r>
            <a:r>
              <a:rPr lang="ru-RU" sz="8800" dirty="0"/>
              <a:t>процесса превращения потенциальной энергии </a:t>
            </a:r>
            <a:r>
              <a:rPr lang="ru-RU" sz="8800" dirty="0" smtClean="0"/>
              <a:t>в кинетическую </a:t>
            </a:r>
            <a:r>
              <a:rPr lang="ru-RU" sz="8800" dirty="0"/>
              <a:t>на примере математического маятника;</a:t>
            </a:r>
          </a:p>
          <a:p>
            <a:pPr lvl="0">
              <a:buNone/>
            </a:pPr>
            <a:r>
              <a:rPr lang="ru-RU" sz="8800" dirty="0" smtClean="0"/>
              <a:t>     работа </a:t>
            </a:r>
            <a:r>
              <a:rPr lang="ru-RU" sz="8800" dirty="0"/>
              <a:t>по формированию навыков (анализ условия задачи, экспериментальная работа</a:t>
            </a:r>
            <a:r>
              <a:rPr lang="ru-RU" sz="8800" dirty="0" smtClean="0"/>
              <a:t>)</a:t>
            </a:r>
            <a:endParaRPr lang="ru-RU" sz="8800" dirty="0"/>
          </a:p>
          <a:p>
            <a:r>
              <a:rPr lang="ru-RU" sz="8800" b="1" dirty="0"/>
              <a:t>Воспитательная:</a:t>
            </a:r>
            <a:endParaRPr lang="ru-RU" sz="8800" dirty="0"/>
          </a:p>
          <a:p>
            <a:pPr lvl="0">
              <a:buNone/>
            </a:pPr>
            <a:r>
              <a:rPr lang="ru-RU" sz="8800" dirty="0" smtClean="0"/>
              <a:t>     воспитание </a:t>
            </a:r>
            <a:r>
              <a:rPr lang="ru-RU" sz="8800" dirty="0"/>
              <a:t>мировоззренческих понятий (причинно- следственные связи в окружающем мире, познавательность мира);</a:t>
            </a:r>
          </a:p>
          <a:p>
            <a:pPr lvl="0">
              <a:buNone/>
            </a:pPr>
            <a:r>
              <a:rPr lang="ru-RU" sz="8800" dirty="0" smtClean="0"/>
              <a:t>     нравственное </a:t>
            </a:r>
            <a:r>
              <a:rPr lang="ru-RU" sz="8800" dirty="0"/>
              <a:t>воспитание (товарищеская взаимовыручка, этика групповой работы</a:t>
            </a:r>
            <a:r>
              <a:rPr lang="ru-RU" sz="8800" dirty="0" smtClean="0"/>
              <a:t>)</a:t>
            </a:r>
            <a:endParaRPr lang="ru-RU" sz="8800" dirty="0"/>
          </a:p>
          <a:p>
            <a:r>
              <a:rPr lang="ru-RU" sz="8800" b="1" dirty="0"/>
              <a:t>Развивающая:</a:t>
            </a:r>
            <a:endParaRPr lang="ru-RU" sz="8800" dirty="0"/>
          </a:p>
          <a:p>
            <a:pPr lvl="0">
              <a:buNone/>
            </a:pPr>
            <a:r>
              <a:rPr lang="ru-RU" sz="8800" dirty="0" smtClean="0"/>
              <a:t>      развитие </a:t>
            </a:r>
            <a:r>
              <a:rPr lang="ru-RU" sz="8800" dirty="0"/>
              <a:t>навыков и умений (классифицировать и обобщать, </a:t>
            </a:r>
            <a:r>
              <a:rPr lang="ru-RU" sz="8800" dirty="0" smtClean="0"/>
              <a:t>формулировать </a:t>
            </a:r>
            <a:r>
              <a:rPr lang="ru-RU" sz="8800" dirty="0"/>
              <a:t>выводы, самостоятельность мышления);</a:t>
            </a:r>
          </a:p>
          <a:p>
            <a:pPr lvl="0">
              <a:buNone/>
            </a:pPr>
            <a:r>
              <a:rPr lang="ru-RU" sz="8800" dirty="0" smtClean="0"/>
              <a:t>      развитие </a:t>
            </a:r>
            <a:r>
              <a:rPr lang="ru-RU" sz="8800" dirty="0"/>
              <a:t>грамотной устной речи;</a:t>
            </a:r>
          </a:p>
          <a:p>
            <a:pPr lvl="0">
              <a:buNone/>
            </a:pPr>
            <a:r>
              <a:rPr lang="ru-RU" sz="8800" dirty="0" smtClean="0"/>
              <a:t>      развитие </a:t>
            </a:r>
            <a:r>
              <a:rPr lang="ru-RU" sz="8800" dirty="0"/>
              <a:t>навыков практической работы.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/>
              <a:t>Закончите фразы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4752528" cy="496855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3200" dirty="0"/>
              <a:t>Про тело, которое может совершить работу </a:t>
            </a:r>
            <a:r>
              <a:rPr lang="ru-RU" sz="3200" dirty="0" smtClean="0"/>
              <a:t>говорят,..</a:t>
            </a:r>
            <a:endParaRPr lang="ru-RU" sz="3200" dirty="0"/>
          </a:p>
          <a:p>
            <a:r>
              <a:rPr lang="ru-RU" sz="3200" dirty="0" smtClean="0"/>
              <a:t>Энергия </a:t>
            </a:r>
            <a:r>
              <a:rPr lang="ru-RU" sz="3200" dirty="0"/>
              <a:t>обозначается…, измеряется</a:t>
            </a:r>
            <a:r>
              <a:rPr lang="ru-RU" sz="3200" dirty="0" smtClean="0"/>
              <a:t>…</a:t>
            </a:r>
            <a:endParaRPr lang="ru-RU" sz="3200" dirty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96752"/>
            <a:ext cx="3240360" cy="514329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user\Pictures\3021989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221088"/>
            <a:ext cx="2952328" cy="2427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7223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Закончите фразы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3816424" cy="4922520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/>
              <a:t>Кинетической энергией называют энергию,…</a:t>
            </a:r>
          </a:p>
          <a:p>
            <a:r>
              <a:rPr lang="ru-RU" sz="3200" dirty="0" smtClean="0"/>
              <a:t>Кинетическая энергия зависит от </a:t>
            </a:r>
            <a:r>
              <a:rPr lang="ru-RU" sz="3200" i="1" dirty="0" smtClean="0"/>
              <a:t>…</a:t>
            </a:r>
            <a:endParaRPr lang="ru-RU" sz="3200" dirty="0" smtClean="0"/>
          </a:p>
          <a:p>
            <a:r>
              <a:rPr lang="ru-RU" sz="3200" dirty="0" smtClean="0"/>
              <a:t> Кинетическая энергия вычисляется по формуле</a:t>
            </a:r>
            <a:r>
              <a:rPr lang="ru-RU" sz="3200" i="1" dirty="0" smtClean="0"/>
              <a:t>…</a:t>
            </a:r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574"/>
          <a:stretch>
            <a:fillRect/>
          </a:stretch>
        </p:blipFill>
        <p:spPr bwMode="auto">
          <a:xfrm>
            <a:off x="4355976" y="1628800"/>
            <a:ext cx="4499992" cy="4722659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tyomnaya-energiya-uskorennoe-rasshirenie-i-sohranenie-energii-kak-vsyo-eto-sochetaetsya-vmeste.jpg"/>
          <p:cNvPicPr>
            <a:picLocks noChangeAspect="1" noChangeArrowheads="1"/>
          </p:cNvPicPr>
          <p:nvPr/>
        </p:nvPicPr>
        <p:blipFill>
          <a:blip r:embed="rId2" cstate="print"/>
          <a:srcRect r="53299" b="8163"/>
          <a:stretch>
            <a:fillRect/>
          </a:stretch>
        </p:blipFill>
        <p:spPr bwMode="auto">
          <a:xfrm>
            <a:off x="0" y="2393504"/>
            <a:ext cx="5004048" cy="44644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Закончите фразы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25144" y="1628800"/>
            <a:ext cx="4618856" cy="438912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Потенциальной энергией называют энергию,…</a:t>
            </a:r>
          </a:p>
          <a:p>
            <a:r>
              <a:rPr lang="ru-RU" sz="3200" dirty="0" smtClean="0"/>
              <a:t>Потенциальная энергия зависит от </a:t>
            </a:r>
            <a:r>
              <a:rPr lang="ru-RU" sz="3200" i="1" dirty="0" smtClean="0"/>
              <a:t>…</a:t>
            </a:r>
            <a:endParaRPr lang="ru-RU" sz="3200" dirty="0" smtClean="0"/>
          </a:p>
          <a:p>
            <a:r>
              <a:rPr lang="ru-RU" sz="3200" dirty="0" smtClean="0"/>
              <a:t>Потенциальная энергия вычисляется по формуле</a:t>
            </a:r>
            <a:r>
              <a:rPr lang="ru-RU" sz="3200" i="1" dirty="0" smtClean="0"/>
              <a:t>…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Закончите фразы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При падение тела … переходит в …</a:t>
            </a:r>
          </a:p>
          <a:p>
            <a:endParaRPr lang="ru-RU" dirty="0"/>
          </a:p>
        </p:txBody>
      </p:sp>
      <p:pic>
        <p:nvPicPr>
          <p:cNvPr id="3075" name="Picture 3" descr="C:\Users\user\Pictures\i4I14WY1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538" y="2602099"/>
            <a:ext cx="8192910" cy="3686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822960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>
                <a:latin typeface="+mj-lt"/>
              </a:rPr>
              <a:t>Ответы: </a:t>
            </a:r>
          </a:p>
          <a:p>
            <a:pPr>
              <a:buNone/>
            </a:pPr>
            <a:r>
              <a:rPr lang="ru-RU" sz="4000" dirty="0">
                <a:latin typeface="+mj-lt"/>
              </a:rPr>
              <a:t>1-145,    2- 135,        3- 13,       4-12</a:t>
            </a:r>
          </a:p>
          <a:p>
            <a:pPr>
              <a:buNone/>
            </a:pPr>
            <a:r>
              <a:rPr lang="ru-RU" sz="4000" dirty="0">
                <a:latin typeface="+mj-lt"/>
              </a:rPr>
              <a:t>За каждый правильный ответ 1 балл. </a:t>
            </a:r>
            <a:endParaRPr lang="ru-RU" sz="4000" dirty="0" smtClean="0">
              <a:latin typeface="+mj-lt"/>
            </a:endParaRPr>
          </a:p>
          <a:p>
            <a:pPr>
              <a:buNone/>
            </a:pPr>
            <a:r>
              <a:rPr lang="ru-RU" sz="4000" dirty="0" smtClean="0">
                <a:latin typeface="+mj-lt"/>
              </a:rPr>
              <a:t>Норма </a:t>
            </a:r>
            <a:r>
              <a:rPr lang="ru-RU" sz="4000" dirty="0">
                <a:latin typeface="+mj-lt"/>
              </a:rPr>
              <a:t>оценок </a:t>
            </a:r>
            <a:endParaRPr lang="ru-RU" sz="4000" dirty="0" smtClean="0">
              <a:latin typeface="+mj-lt"/>
            </a:endParaRPr>
          </a:p>
          <a:p>
            <a:pPr>
              <a:buNone/>
            </a:pPr>
            <a:r>
              <a:rPr lang="ru-RU" sz="4000" dirty="0" smtClean="0">
                <a:latin typeface="+mj-lt"/>
              </a:rPr>
              <a:t> </a:t>
            </a:r>
            <a:r>
              <a:rPr lang="ru-RU" sz="4000" dirty="0">
                <a:latin typeface="+mj-lt"/>
              </a:rPr>
              <a:t>9,10- «5»,  7,8 – «4»,  5,6 – «3</a:t>
            </a:r>
            <a:r>
              <a:rPr lang="ru-RU" sz="4000" dirty="0" smtClean="0">
                <a:latin typeface="+mj-lt"/>
              </a:rPr>
              <a:t>»</a:t>
            </a:r>
            <a:endParaRPr lang="ru-RU" sz="4000" dirty="0">
              <a:latin typeface="+mj-lt"/>
            </a:endParaRPr>
          </a:p>
          <a:p>
            <a:pPr>
              <a:buNone/>
            </a:pPr>
            <a:endParaRPr lang="ru-RU" sz="3200" dirty="0"/>
          </a:p>
        </p:txBody>
      </p:sp>
      <p:pic>
        <p:nvPicPr>
          <p:cNvPr id="5" name="Picture 1050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4644" y="3573016"/>
            <a:ext cx="3039356" cy="3119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8229600" cy="1143000"/>
          </a:xfrm>
        </p:spPr>
        <p:txBody>
          <a:bodyPr/>
          <a:lstStyle/>
          <a:p>
            <a:r>
              <a:rPr lang="ru-RU" dirty="0" smtClean="0"/>
              <a:t>Тестирование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3024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>
                <a:latin typeface="+mj-lt"/>
              </a:rPr>
              <a:t>1-в, 2-а, 3-б, 4-в, 5-в, 6-г. </a:t>
            </a:r>
            <a:endParaRPr lang="ru-RU" sz="4000" dirty="0" smtClean="0">
              <a:latin typeface="+mj-lt"/>
            </a:endParaRPr>
          </a:p>
          <a:p>
            <a:pPr>
              <a:buNone/>
            </a:pPr>
            <a:r>
              <a:rPr lang="ru-RU" sz="4000" dirty="0" smtClean="0">
                <a:latin typeface="+mj-lt"/>
              </a:rPr>
              <a:t>За каждый правильный ответ 1 балл. </a:t>
            </a:r>
          </a:p>
          <a:p>
            <a:pPr>
              <a:buNone/>
            </a:pPr>
            <a:r>
              <a:rPr lang="ru-RU" sz="4000" dirty="0" smtClean="0">
                <a:latin typeface="+mj-lt"/>
              </a:rPr>
              <a:t>Норма </a:t>
            </a:r>
            <a:r>
              <a:rPr lang="ru-RU" sz="4000" dirty="0">
                <a:latin typeface="+mj-lt"/>
              </a:rPr>
              <a:t>оценок </a:t>
            </a:r>
            <a:endParaRPr lang="ru-RU" sz="4000" dirty="0" smtClean="0">
              <a:latin typeface="+mj-lt"/>
            </a:endParaRPr>
          </a:p>
          <a:p>
            <a:pPr>
              <a:buNone/>
            </a:pPr>
            <a:r>
              <a:rPr lang="ru-RU" sz="4000" dirty="0" smtClean="0">
                <a:latin typeface="+mj-lt"/>
              </a:rPr>
              <a:t> </a:t>
            </a:r>
            <a:r>
              <a:rPr lang="ru-RU" sz="4000" dirty="0">
                <a:latin typeface="+mj-lt"/>
              </a:rPr>
              <a:t>6- «5»,  5 – «4»,  3,4 – «3»</a:t>
            </a:r>
          </a:p>
          <a:p>
            <a:endParaRPr lang="ru-RU" dirty="0"/>
          </a:p>
        </p:txBody>
      </p:sp>
      <p:pic>
        <p:nvPicPr>
          <p:cNvPr id="5" name="Picture 2" descr="C:\Users\user\Pictures\98361059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9784" y="0"/>
            <a:ext cx="194421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Pictures\1-2-768x432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6497" r="9935"/>
          <a:stretch>
            <a:fillRect/>
          </a:stretch>
        </p:blipFill>
        <p:spPr bwMode="auto">
          <a:xfrm>
            <a:off x="0" y="0"/>
            <a:ext cx="101886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194</TotalTime>
  <Words>238</Words>
  <Application>Microsoft Office PowerPoint</Application>
  <PresentationFormat>Экран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Решение задач по теме:  "Кинетическая и потенциальная энергия"</vt:lpstr>
      <vt:lpstr>Цели урока </vt:lpstr>
      <vt:lpstr> Закончите фразы </vt:lpstr>
      <vt:lpstr>Закончите фразы</vt:lpstr>
      <vt:lpstr>Закончите фразы</vt:lpstr>
      <vt:lpstr>Закончите фразы</vt:lpstr>
      <vt:lpstr>Слайд 7</vt:lpstr>
      <vt:lpstr>Тестирование 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по теме "Кинетическая и потенциальная энергия"</dc:title>
  <dc:creator>user</dc:creator>
  <cp:lastModifiedBy>user</cp:lastModifiedBy>
  <cp:revision>25</cp:revision>
  <dcterms:created xsi:type="dcterms:W3CDTF">2017-02-27T12:52:42Z</dcterms:created>
  <dcterms:modified xsi:type="dcterms:W3CDTF">2018-01-16T14:40:30Z</dcterms:modified>
</cp:coreProperties>
</file>