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sldIdLst>
    <p:sldId id="256" r:id="rId2"/>
    <p:sldId id="314" r:id="rId3"/>
    <p:sldId id="258" r:id="rId4"/>
    <p:sldId id="273" r:id="rId5"/>
    <p:sldId id="260" r:id="rId6"/>
    <p:sldId id="261" r:id="rId7"/>
    <p:sldId id="262" r:id="rId8"/>
    <p:sldId id="279" r:id="rId9"/>
    <p:sldId id="312" r:id="rId10"/>
    <p:sldId id="263" r:id="rId11"/>
    <p:sldId id="310" r:id="rId12"/>
    <p:sldId id="265" r:id="rId13"/>
    <p:sldId id="266" r:id="rId14"/>
    <p:sldId id="299" r:id="rId15"/>
    <p:sldId id="300" r:id="rId16"/>
    <p:sldId id="267" r:id="rId17"/>
    <p:sldId id="301" r:id="rId18"/>
    <p:sldId id="326" r:id="rId19"/>
    <p:sldId id="330" r:id="rId20"/>
    <p:sldId id="328" r:id="rId21"/>
    <p:sldId id="327" r:id="rId22"/>
    <p:sldId id="329" r:id="rId23"/>
    <p:sldId id="323" r:id="rId24"/>
    <p:sldId id="324" r:id="rId25"/>
    <p:sldId id="322" r:id="rId26"/>
    <p:sldId id="321" r:id="rId27"/>
    <p:sldId id="325" r:id="rId28"/>
    <p:sldId id="331" r:id="rId29"/>
    <p:sldId id="332" r:id="rId30"/>
    <p:sldId id="333" r:id="rId31"/>
    <p:sldId id="334" r:id="rId32"/>
    <p:sldId id="335" r:id="rId33"/>
    <p:sldId id="337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29" autoAdjust="0"/>
    <p:restoredTop sz="94660"/>
  </p:normalViewPr>
  <p:slideViewPr>
    <p:cSldViewPr>
      <p:cViewPr varScale="1">
        <p:scale>
          <a:sx n="66" d="100"/>
          <a:sy n="66" d="100"/>
        </p:scale>
        <p:origin x="-156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DEC3-B91E-4EEE-B82A-58F2CCC96984}" type="datetimeFigureOut">
              <a:rPr lang="ru-RU" smtClean="0"/>
              <a:pPr/>
              <a:t>19.06.2024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6ADFC-3EDF-4930-8BFD-5DE2BF04A9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DEC3-B91E-4EEE-B82A-58F2CCC96984}" type="datetimeFigureOut">
              <a:rPr lang="ru-RU" smtClean="0"/>
              <a:pPr/>
              <a:t>19.06.2024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6ADFC-3EDF-4930-8BFD-5DE2BF04A9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DEC3-B91E-4EEE-B82A-58F2CCC96984}" type="datetimeFigureOut">
              <a:rPr lang="ru-RU" smtClean="0"/>
              <a:pPr/>
              <a:t>19.06.2024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6ADFC-3EDF-4930-8BFD-5DE2BF04A9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DEC3-B91E-4EEE-B82A-58F2CCC96984}" type="datetimeFigureOut">
              <a:rPr lang="ru-RU" smtClean="0"/>
              <a:pPr/>
              <a:t>19.06.2024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6ADFC-3EDF-4930-8BFD-5DE2BF04A9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DEC3-B91E-4EEE-B82A-58F2CCC96984}" type="datetimeFigureOut">
              <a:rPr lang="ru-RU" smtClean="0"/>
              <a:pPr/>
              <a:t>19.06.2024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6ADFC-3EDF-4930-8BFD-5DE2BF04A9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DEC3-B91E-4EEE-B82A-58F2CCC96984}" type="datetimeFigureOut">
              <a:rPr lang="ru-RU" smtClean="0"/>
              <a:pPr/>
              <a:t>19.06.2024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6ADFC-3EDF-4930-8BFD-5DE2BF04A9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DEC3-B91E-4EEE-B82A-58F2CCC96984}" type="datetimeFigureOut">
              <a:rPr lang="ru-RU" smtClean="0"/>
              <a:pPr/>
              <a:t>19.06.2024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6ADFC-3EDF-4930-8BFD-5DE2BF04A9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DEC3-B91E-4EEE-B82A-58F2CCC96984}" type="datetimeFigureOut">
              <a:rPr lang="ru-RU" smtClean="0"/>
              <a:pPr/>
              <a:t>19.06.2024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6ADFC-3EDF-4930-8BFD-5DE2BF04A9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DEC3-B91E-4EEE-B82A-58F2CCC96984}" type="datetimeFigureOut">
              <a:rPr lang="ru-RU" smtClean="0"/>
              <a:pPr/>
              <a:t>19.06.2024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6ADFC-3EDF-4930-8BFD-5DE2BF04A9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DEC3-B91E-4EEE-B82A-58F2CCC96984}" type="datetimeFigureOut">
              <a:rPr lang="ru-RU" smtClean="0"/>
              <a:pPr/>
              <a:t>19.06.2024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6ADFC-3EDF-4930-8BFD-5DE2BF04A9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DEC3-B91E-4EEE-B82A-58F2CCC96984}" type="datetimeFigureOut">
              <a:rPr lang="ru-RU" smtClean="0"/>
              <a:pPr/>
              <a:t>19.06.2024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6ADFC-3EDF-4930-8BFD-5DE2BF04A9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B3DEC3-B91E-4EEE-B82A-58F2CCC96984}" type="datetimeFigureOut">
              <a:rPr lang="ru-RU" smtClean="0"/>
              <a:pPr/>
              <a:t>19.06.2024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6ADFC-3EDF-4930-8BFD-5DE2BF04A95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slide" Target="slide10.xml"/><Relationship Id="rId18" Type="http://schemas.openxmlformats.org/officeDocument/2006/relationships/slide" Target="slide26.xml"/><Relationship Id="rId26" Type="http://schemas.openxmlformats.org/officeDocument/2006/relationships/slide" Target="slide27.xml"/><Relationship Id="rId3" Type="http://schemas.openxmlformats.org/officeDocument/2006/relationships/slide" Target="slide4.xml"/><Relationship Id="rId21" Type="http://schemas.openxmlformats.org/officeDocument/2006/relationships/slide" Target="slide22.xml"/><Relationship Id="rId7" Type="http://schemas.openxmlformats.org/officeDocument/2006/relationships/slide" Target="slide8.xml"/><Relationship Id="rId12" Type="http://schemas.openxmlformats.org/officeDocument/2006/relationships/slide" Target="slide19.xml"/><Relationship Id="rId17" Type="http://schemas.openxmlformats.org/officeDocument/2006/relationships/slide" Target="slide16.xml"/><Relationship Id="rId25" Type="http://schemas.openxmlformats.org/officeDocument/2006/relationships/slide" Target="slide21.xml"/><Relationship Id="rId2" Type="http://schemas.openxmlformats.org/officeDocument/2006/relationships/slide" Target="slide3.xml"/><Relationship Id="rId16" Type="http://schemas.openxmlformats.org/officeDocument/2006/relationships/slide" Target="slide11.xml"/><Relationship Id="rId20" Type="http://schemas.openxmlformats.org/officeDocument/2006/relationships/slide" Target="slide17.xml"/><Relationship Id="rId29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11" Type="http://schemas.openxmlformats.org/officeDocument/2006/relationships/slide" Target="slide14.xml"/><Relationship Id="rId24" Type="http://schemas.openxmlformats.org/officeDocument/2006/relationships/slide" Target="slide25.xml"/><Relationship Id="rId5" Type="http://schemas.openxmlformats.org/officeDocument/2006/relationships/slide" Target="slide6.xml"/><Relationship Id="rId15" Type="http://schemas.openxmlformats.org/officeDocument/2006/relationships/slide" Target="slide20.xml"/><Relationship Id="rId23" Type="http://schemas.openxmlformats.org/officeDocument/2006/relationships/slide" Target="slide24.xml"/><Relationship Id="rId28" Type="http://schemas.openxmlformats.org/officeDocument/2006/relationships/slide" Target="slide29.xml"/><Relationship Id="rId10" Type="http://schemas.openxmlformats.org/officeDocument/2006/relationships/slide" Target="slide9.xml"/><Relationship Id="rId19" Type="http://schemas.openxmlformats.org/officeDocument/2006/relationships/slide" Target="slide12.xml"/><Relationship Id="rId31" Type="http://schemas.openxmlformats.org/officeDocument/2006/relationships/slide" Target="slide32.xml"/><Relationship Id="rId4" Type="http://schemas.openxmlformats.org/officeDocument/2006/relationships/slide" Target="slide5.xml"/><Relationship Id="rId9" Type="http://schemas.openxmlformats.org/officeDocument/2006/relationships/slide" Target="slide18.xml"/><Relationship Id="rId14" Type="http://schemas.openxmlformats.org/officeDocument/2006/relationships/slide" Target="slide15.xml"/><Relationship Id="rId22" Type="http://schemas.openxmlformats.org/officeDocument/2006/relationships/slide" Target="slide23.xml"/><Relationship Id="rId27" Type="http://schemas.openxmlformats.org/officeDocument/2006/relationships/slide" Target="slide28.xml"/><Relationship Id="rId30" Type="http://schemas.openxmlformats.org/officeDocument/2006/relationships/slide" Target="slide3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Admin\Desktop\&#1048;&#1075;&#1088;&#1072;\1.mp3" TargetMode="External"/><Relationship Id="rId6" Type="http://schemas.openxmlformats.org/officeDocument/2006/relationships/image" Target="../media/image2.png"/><Relationship Id="rId5" Type="http://schemas.openxmlformats.org/officeDocument/2006/relationships/slide" Target="slide2.xml"/><Relationship Id="rId4" Type="http://schemas.openxmlformats.org/officeDocument/2006/relationships/hyperlink" Target="http://pishi-stihi.ru/i-i-pushhinu-pushkin.html" TargetMode="Externa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s://ru.freepik.com/premium-photo/message-bottle-against-sun-setting-down_22225390.htm#query=&#1087;&#1086;&#1089;&#1083;&#1072;&#1085;&#1080;&#1077;%20&#1074;%20&#1073;&#1091;&#1090;&#1099;&#1083;&#1082;&#1077;&amp;position=9&amp;from_view=keyword&amp;track=ais_user&amp;uuid=4c2a01aa-b3cd-4c11-be82-5768ff5131b1" TargetMode="External"/><Relationship Id="rId3" Type="http://schemas.openxmlformats.org/officeDocument/2006/relationships/hyperlink" Target="https://gas-kvas.com/grafic/prozrachnyj-fon/smajlik/22102-smajlik-dumajuschij-na-prozrachnom-fone-33-foto.html" TargetMode="External"/><Relationship Id="rId7" Type="http://schemas.openxmlformats.org/officeDocument/2006/relationships/hyperlink" Target="https://dzen.ru/a/YpFOPX-q6lSOz45L?ysclid=lxlr2hmhb5379303319" TargetMode="External"/><Relationship Id="rId2" Type="http://schemas.openxmlformats.org/officeDocument/2006/relationships/hyperlink" Target="https://gas-kvas.com/grafic/uploads/posts/2024-01/gas-kvas-com-p-smail-dumaet-na-prozrachnom-fone-1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photoshop-kopona.com/ru/59042-podkova-20-kartinok-v-png-formate.html" TargetMode="External"/><Relationship Id="rId5" Type="http://schemas.openxmlformats.org/officeDocument/2006/relationships/hyperlink" Target="https://prezentacii.org/upload/cloud/18/11/93641/images/screen10.jpg" TargetMode="External"/><Relationship Id="rId4" Type="http://schemas.openxmlformats.org/officeDocument/2006/relationships/hyperlink" Target="https://ru.freepik.com/free-photo/apples-red-fresh-mellow-juicy-perfect-whole-white-desk_8077501.htm#query=&#1103;&#1073;&#1083;&#1086;&#1082;&#1080;&amp;position=1&amp;from_view=keyword&amp;track=ais_user&amp;uuid=7669feab-36f3-4a25-9f90-c72e523b644a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esktop\&#1048;&#1075;&#1088;&#1072;\2.mp3" TargetMode="External"/><Relationship Id="rId5" Type="http://schemas.openxmlformats.org/officeDocument/2006/relationships/slide" Target="slide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esktop\&#1048;&#1075;&#1088;&#1072;\3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esktop\&#1048;&#1075;&#1088;&#1072;\4.mp3" TargetMode="External"/><Relationship Id="rId5" Type="http://schemas.openxmlformats.org/officeDocument/2006/relationships/slide" Target="slide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esktop\&#1048;&#1075;&#1088;&#1072;\5.mp3" TargetMode="External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143116"/>
            <a:ext cx="7772400" cy="1470025"/>
          </a:xfrm>
        </p:spPr>
        <p:txBody>
          <a:bodyPr>
            <a:normAutofit fontScale="90000"/>
          </a:bodyPr>
          <a:lstStyle/>
          <a:p>
            <a:pPr lvl="1" algn="ctr" rtl="0">
              <a:spcBef>
                <a:spcPct val="0"/>
              </a:spcBef>
            </a:pP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Интеллектуальная                                                       викторина по литературе </a:t>
            </a:r>
            <a:b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учащихся 6 классов </a:t>
            </a:r>
            <a:b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«Своя игра» </a:t>
            </a:r>
            <a:b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57320" y="4643446"/>
            <a:ext cx="7486680" cy="1752600"/>
          </a:xfrm>
        </p:spPr>
        <p:txBody>
          <a:bodyPr>
            <a:normAutofit/>
          </a:bodyPr>
          <a:lstStyle/>
          <a:p>
            <a:pPr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Автор: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Савенко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Наталья Валерьевна, </a:t>
            </a:r>
          </a:p>
          <a:p>
            <a:pPr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русского языка и литературы </a:t>
            </a:r>
          </a:p>
          <a:p>
            <a:pPr algn="l"/>
            <a:r>
              <a:rPr lang="ru-RU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Костинологовская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СОШ»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Биография. 20</a:t>
            </a:r>
            <a:endParaRPr lang="ru-RU" sz="32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1785949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Как называлось родовое имение бабушки</a:t>
            </a:r>
          </a:p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М.Ю.Лермонтова, где поэт провёл своё</a:t>
            </a:r>
          </a:p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детство? </a:t>
            </a:r>
          </a:p>
          <a:p>
            <a:pPr>
              <a:buNone/>
            </a:pPr>
            <a:endParaRPr lang="ru-RU" sz="3600" dirty="0" smtClean="0"/>
          </a:p>
        </p:txBody>
      </p:sp>
      <p:sp>
        <p:nvSpPr>
          <p:cNvPr id="7" name="Управляющая кнопка: домой 6">
            <a:hlinkClick r:id="rId2" action="ppaction://hlinksldjump" highlightClick="1"/>
          </p:cNvPr>
          <p:cNvSpPr/>
          <p:nvPr/>
        </p:nvSpPr>
        <p:spPr>
          <a:xfrm>
            <a:off x="7858148" y="5643578"/>
            <a:ext cx="1042416" cy="1042416"/>
          </a:xfrm>
          <a:prstGeom prst="actionButtonHom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786050" y="4071942"/>
            <a:ext cx="32147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dirty="0" smtClean="0"/>
              <a:t> </a:t>
            </a:r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Тарханы</a:t>
            </a: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143240" y="2928934"/>
            <a:ext cx="172637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857233"/>
            <a:ext cx="8229600" cy="2000264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Биография. 30</a:t>
            </a:r>
          </a:p>
          <a:p>
            <a:pPr>
              <a:buNone/>
            </a:pPr>
            <a:r>
              <a:rPr lang="ru-RU" b="1" dirty="0" smtClean="0"/>
              <a:t> 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Как называлась усадьба Л.Н. Толстого, в которой он родился и провел большую половину своей жизни?</a:t>
            </a:r>
            <a:endParaRPr lang="ru-RU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858148" y="5643578"/>
            <a:ext cx="1042416" cy="1042416"/>
          </a:xfrm>
          <a:prstGeom prst="actionButtonHom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643306" y="3071810"/>
            <a:ext cx="172637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42976" y="4500570"/>
            <a:ext cx="384579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Ясная Поляна</a:t>
            </a:r>
            <a:endParaRPr lang="ru-RU" sz="4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Биография. 40 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14282" y="1214422"/>
            <a:ext cx="8258204" cy="2471741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5100" b="1" dirty="0" smtClean="0">
                <a:latin typeface="Times New Roman" pitchFamily="18" charset="0"/>
                <a:cs typeface="Times New Roman" pitchFamily="18" charset="0"/>
              </a:rPr>
              <a:t>Чьё детство пришлось на трудные военные и послевоенные годы и прошло в глухой сибирской деревне </a:t>
            </a:r>
            <a:r>
              <a:rPr lang="ru-RU" sz="5100" b="1" dirty="0" err="1" smtClean="0">
                <a:latin typeface="Times New Roman" pitchFamily="18" charset="0"/>
                <a:cs typeface="Times New Roman" pitchFamily="18" charset="0"/>
              </a:rPr>
              <a:t>Аталанка</a:t>
            </a:r>
            <a:r>
              <a:rPr lang="ru-RU" sz="5100" b="1" dirty="0" smtClean="0">
                <a:latin typeface="Times New Roman" pitchFamily="18" charset="0"/>
                <a:cs typeface="Times New Roman" pitchFamily="18" charset="0"/>
              </a:rPr>
              <a:t>, что недалеко от Усть-Уды?</a:t>
            </a:r>
          </a:p>
          <a:p>
            <a:endParaRPr lang="ru-RU" b="1" dirty="0"/>
          </a:p>
        </p:txBody>
      </p:sp>
      <p:sp>
        <p:nvSpPr>
          <p:cNvPr id="7" name="Управляющая кнопка: домой 6">
            <a:hlinkClick r:id="rId2" action="ppaction://hlinksldjump" highlightClick="1"/>
          </p:cNvPr>
          <p:cNvSpPr/>
          <p:nvPr/>
        </p:nvSpPr>
        <p:spPr>
          <a:xfrm>
            <a:off x="7858148" y="5643578"/>
            <a:ext cx="1042416" cy="1042416"/>
          </a:xfrm>
          <a:prstGeom prst="actionButtonHom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714876" y="4000504"/>
            <a:ext cx="187423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28662" y="5143512"/>
            <a:ext cx="385503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В.Г.Распутин</a:t>
            </a: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5"/>
            <a:ext cx="8229600" cy="2786082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Подскажи словечко. 5</a:t>
            </a:r>
          </a:p>
          <a:p>
            <a:pPr algn="ctr">
              <a:buFontTx/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Сижу за решёткой в темнице сырой.</a:t>
            </a:r>
          </a:p>
          <a:p>
            <a:pPr algn="ctr">
              <a:buFontTx/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Вскормлённый в неволе… молодой..</a:t>
            </a:r>
          </a:p>
          <a:p>
            <a:pPr>
              <a:buFontTx/>
              <a:buNone/>
            </a:pP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А.С.Пушкин</a:t>
            </a:r>
          </a:p>
          <a:p>
            <a:pPr algn="ctr">
              <a:buNone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857752" y="3786190"/>
            <a:ext cx="27860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2910" y="4500570"/>
            <a:ext cx="42862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Орёл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домой 7">
            <a:hlinkClick r:id="rId2" action="ppaction://hlinksldjump" highlightClick="1"/>
          </p:cNvPr>
          <p:cNvSpPr/>
          <p:nvPr/>
        </p:nvSpPr>
        <p:spPr>
          <a:xfrm>
            <a:off x="7858148" y="5643578"/>
            <a:ext cx="1042416" cy="1042416"/>
          </a:xfrm>
          <a:prstGeom prst="actionButtonHom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428604"/>
            <a:ext cx="8786874" cy="392908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Подскажи словечко. 10</a:t>
            </a:r>
          </a:p>
          <a:p>
            <a:pPr algn="ctr">
              <a:buFontTx/>
              <a:buNone/>
            </a:pPr>
            <a:r>
              <a:rPr lang="ru-RU" sz="3900" dirty="0">
                <a:latin typeface="Times New Roman" pitchFamily="18" charset="0"/>
                <a:cs typeface="Times New Roman" pitchFamily="18" charset="0"/>
              </a:rPr>
              <a:t>И пали без жизни </a:t>
            </a: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…. </a:t>
            </a:r>
            <a:r>
              <a:rPr lang="ru-RU" sz="3900" dirty="0">
                <a:latin typeface="Times New Roman" pitchFamily="18" charset="0"/>
                <a:cs typeface="Times New Roman" pitchFamily="18" charset="0"/>
              </a:rPr>
              <a:t>столетий!</a:t>
            </a: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900" dirty="0">
                <a:latin typeface="Times New Roman" pitchFamily="18" charset="0"/>
                <a:cs typeface="Times New Roman" pitchFamily="18" charset="0"/>
              </a:rPr>
              <a:t>Одежду их сорвали малые дети,</a:t>
            </a: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900" dirty="0">
                <a:latin typeface="Times New Roman" pitchFamily="18" charset="0"/>
                <a:cs typeface="Times New Roman" pitchFamily="18" charset="0"/>
              </a:rPr>
              <a:t>Изрублены были тела их потом,</a:t>
            </a: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900" dirty="0">
                <a:latin typeface="Times New Roman" pitchFamily="18" charset="0"/>
                <a:cs typeface="Times New Roman" pitchFamily="18" charset="0"/>
              </a:rPr>
              <a:t>И медленно жгли до утра их огнем</a:t>
            </a: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None/>
            </a:pP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М.Ю. Лермонтов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43438" y="4429132"/>
            <a:ext cx="27860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домой 6">
            <a:hlinkClick r:id="rId2" action="ppaction://hlinksldjump" highlightClick="1"/>
          </p:cNvPr>
          <p:cNvSpPr/>
          <p:nvPr/>
        </p:nvSpPr>
        <p:spPr>
          <a:xfrm>
            <a:off x="7858148" y="5643578"/>
            <a:ext cx="1042416" cy="1042416"/>
          </a:xfrm>
          <a:prstGeom prst="actionButtonHom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4786322"/>
            <a:ext cx="37862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Питомцы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Подскажи словечко. 20</a:t>
            </a:r>
            <a:endParaRPr lang="ru-RU" sz="32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2714643"/>
          </a:xfrm>
        </p:spPr>
        <p:txBody>
          <a:bodyPr>
            <a:normAutofit fontScale="92500" lnSpcReduction="10000"/>
          </a:bodyPr>
          <a:lstStyle/>
          <a:p>
            <a:pPr algn="ctr">
              <a:buFontTx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Иди себе дальше, о …! Тебя я не знаю!</a:t>
            </a:r>
          </a:p>
          <a:p>
            <a:pPr algn="ctr">
              <a:buFontTx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 солнцем любима, цвету для него и блистаю;</a:t>
            </a:r>
          </a:p>
          <a:p>
            <a:pPr algn="ctr">
              <a:buFontTx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небу я ветви раскинула здесь на просторе,</a:t>
            </a:r>
          </a:p>
          <a:p>
            <a:pPr algn="ctr">
              <a:buFontTx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корни  мои умывает холодное море.</a:t>
            </a:r>
          </a:p>
          <a:p>
            <a:pPr>
              <a:buFontTx/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М.Ю.Лермонтов</a:t>
            </a:r>
          </a:p>
          <a:p>
            <a:pPr algn="ctr">
              <a:buFontTx/>
              <a:buNone/>
            </a:pPr>
            <a:endParaRPr lang="ru-RU" dirty="0" smtClean="0"/>
          </a:p>
          <a:p>
            <a:pPr algn="ctr">
              <a:buFontTx/>
              <a:buNone/>
            </a:pPr>
            <a:endParaRPr lang="ru-RU" dirty="0" smtClean="0"/>
          </a:p>
          <a:p>
            <a:pPr algn="ctr">
              <a:buFontTx/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3786190"/>
            <a:ext cx="27860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домой 6">
            <a:hlinkClick r:id="rId2" action="ppaction://hlinksldjump" highlightClick="1"/>
          </p:cNvPr>
          <p:cNvSpPr/>
          <p:nvPr/>
        </p:nvSpPr>
        <p:spPr>
          <a:xfrm>
            <a:off x="7858148" y="5643578"/>
            <a:ext cx="1042416" cy="1042416"/>
          </a:xfrm>
          <a:prstGeom prst="actionButtonHom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4714884"/>
            <a:ext cx="37862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Странник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Подскажи словечко. 30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14421"/>
            <a:ext cx="8229600" cy="300039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в осени первоначальной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Короткая, но дивная пора —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Весь день стоит как бы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….,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 лучезарны вечера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...</a:t>
            </a:r>
          </a:p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Ф.И.Тютчев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57818" y="3929066"/>
            <a:ext cx="27860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домой 6">
            <a:hlinkClick r:id="rId2" action="ppaction://hlinksldjump" highlightClick="1"/>
          </p:cNvPr>
          <p:cNvSpPr/>
          <p:nvPr/>
        </p:nvSpPr>
        <p:spPr>
          <a:xfrm>
            <a:off x="7858148" y="5643578"/>
            <a:ext cx="1042416" cy="1042416"/>
          </a:xfrm>
          <a:prstGeom prst="actionButtonHom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5000636"/>
            <a:ext cx="45005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Хрустальный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Подскажи словечко. 40</a:t>
            </a:r>
            <a:endParaRPr lang="ru-RU" sz="36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142984"/>
            <a:ext cx="8229600" cy="2428892"/>
          </a:xfrm>
        </p:spPr>
        <p:txBody>
          <a:bodyPr>
            <a:noAutofit/>
          </a:bodyPr>
          <a:lstStyle/>
          <a:p>
            <a:pPr algn="ctr">
              <a:buFontTx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…. не боятся могучих владык,</a:t>
            </a:r>
          </a:p>
          <a:p>
            <a:pPr algn="ctr">
              <a:buFontTx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княжеский дар им не нужен;</a:t>
            </a:r>
          </a:p>
          <a:p>
            <a:pPr algn="ctr">
              <a:buFontTx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Правдив и свободен их вещий язык</a:t>
            </a:r>
          </a:p>
          <a:p>
            <a:pPr algn="ctr">
              <a:buFontTx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с волей небесною дружен.</a:t>
            </a:r>
          </a:p>
          <a:p>
            <a:pPr>
              <a:buFontTx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А.С.Пушкин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6248" y="3929066"/>
            <a:ext cx="27860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домой 6">
            <a:hlinkClick r:id="rId2" action="ppaction://hlinksldjump" highlightClick="1"/>
          </p:cNvPr>
          <p:cNvSpPr/>
          <p:nvPr/>
        </p:nvSpPr>
        <p:spPr>
          <a:xfrm>
            <a:off x="7858148" y="5643578"/>
            <a:ext cx="1042416" cy="1042416"/>
          </a:xfrm>
          <a:prstGeom prst="actionButtonHom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5214950"/>
            <a:ext cx="30003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Волхвы</a:t>
            </a:r>
            <a:endParaRPr lang="ru-RU" sz="48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Кому принадлежат слова? 5</a:t>
            </a:r>
            <a:endParaRPr lang="ru-RU" sz="36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142984"/>
            <a:ext cx="8229600" cy="2428892"/>
          </a:xfrm>
        </p:spPr>
        <p:txBody>
          <a:bodyPr>
            <a:noAutofit/>
          </a:bodyPr>
          <a:lstStyle/>
          <a:p>
            <a:pPr>
              <a:buFontTx/>
              <a:buNone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«… я терпеть шутки от Ваших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холопьев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не намерен, да и от Вас их не стерплю, потому что я не шут, а старинный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дворянин».</a:t>
            </a:r>
          </a:p>
          <a:p>
            <a:pPr>
              <a:buFontTx/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6248" y="3929066"/>
            <a:ext cx="27860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домой 6">
            <a:hlinkClick r:id="rId2" action="ppaction://hlinksldjump" highlightClick="1"/>
          </p:cNvPr>
          <p:cNvSpPr/>
          <p:nvPr/>
        </p:nvSpPr>
        <p:spPr>
          <a:xfrm>
            <a:off x="7858148" y="5643578"/>
            <a:ext cx="1042416" cy="1042416"/>
          </a:xfrm>
          <a:prstGeom prst="actionButtonHom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5072074"/>
            <a:ext cx="45720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Андрей Гаврилович Дубровский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Кому принадлежат слова? 10</a:t>
            </a:r>
            <a:endParaRPr lang="ru-RU" sz="36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142984"/>
            <a:ext cx="8429684" cy="2428892"/>
          </a:xfrm>
        </p:spPr>
        <p:txBody>
          <a:bodyPr>
            <a:noAutofit/>
          </a:bodyPr>
          <a:lstStyle/>
          <a:p>
            <a:pPr>
              <a:buFontTx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«Иной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раз полезно забыть, что ты учительница, — не то такой сделаешься бякой и букой, что живым людям скучно с тобой станет. Для учителя, может быть, самое важное — не принимать себя всерьез, понимать, что он может научить совсем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немногому».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29124" y="4643446"/>
            <a:ext cx="27860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домой 6">
            <a:hlinkClick r:id="rId2" action="ppaction://hlinksldjump" highlightClick="1"/>
          </p:cNvPr>
          <p:cNvSpPr/>
          <p:nvPr/>
        </p:nvSpPr>
        <p:spPr>
          <a:xfrm>
            <a:off x="7858148" y="5643578"/>
            <a:ext cx="1042416" cy="1042416"/>
          </a:xfrm>
          <a:prstGeom prst="actionButtonHom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4786322"/>
            <a:ext cx="50006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Лидия Михайловна</a:t>
            </a:r>
            <a:endParaRPr lang="ru-RU" sz="48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571480"/>
            <a:ext cx="3071834" cy="71438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Назови произведение и автора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>
            <a:hlinkClick r:id="rId2" action="ppaction://hlinksldjump"/>
          </p:cNvPr>
          <p:cNvSpPr/>
          <p:nvPr/>
        </p:nvSpPr>
        <p:spPr>
          <a:xfrm>
            <a:off x="3643306" y="571480"/>
            <a:ext cx="914400" cy="71438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5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4714876" y="571480"/>
            <a:ext cx="914400" cy="71438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10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>
            <a:hlinkClick r:id="rId4" action="ppaction://hlinksldjump"/>
          </p:cNvPr>
          <p:cNvSpPr/>
          <p:nvPr/>
        </p:nvSpPr>
        <p:spPr>
          <a:xfrm>
            <a:off x="5715008" y="571480"/>
            <a:ext cx="928694" cy="71438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20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>
            <a:hlinkClick r:id="rId5" action="ppaction://hlinksldjump"/>
          </p:cNvPr>
          <p:cNvSpPr/>
          <p:nvPr/>
        </p:nvSpPr>
        <p:spPr>
          <a:xfrm>
            <a:off x="6715140" y="571480"/>
            <a:ext cx="914400" cy="71438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30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>
            <a:hlinkClick r:id="rId6" action="ppaction://hlinksldjump"/>
          </p:cNvPr>
          <p:cNvSpPr/>
          <p:nvPr/>
        </p:nvSpPr>
        <p:spPr>
          <a:xfrm>
            <a:off x="7715272" y="571480"/>
            <a:ext cx="928694" cy="71438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40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1500174"/>
            <a:ext cx="3071834" cy="7143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Биография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2357430"/>
            <a:ext cx="3071834" cy="64294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Подскажи словечко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596" y="3143248"/>
            <a:ext cx="3071834" cy="6429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Кому принадлежат  слова?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>
            <a:hlinkClick r:id="rId7" action="ppaction://hlinksldjump"/>
          </p:cNvPr>
          <p:cNvSpPr/>
          <p:nvPr/>
        </p:nvSpPr>
        <p:spPr>
          <a:xfrm>
            <a:off x="3643306" y="1500174"/>
            <a:ext cx="914400" cy="7143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5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>
            <a:hlinkClick r:id="rId8" action="ppaction://hlinksldjump"/>
          </p:cNvPr>
          <p:cNvSpPr/>
          <p:nvPr/>
        </p:nvSpPr>
        <p:spPr>
          <a:xfrm>
            <a:off x="3643306" y="2357430"/>
            <a:ext cx="914400" cy="64294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  <a:hlinkClick r:id="rId8" action="ppaction://hlinksldjump"/>
              </a:rPr>
              <a:t>5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>
            <a:hlinkClick r:id="rId9" action="ppaction://hlinksldjump"/>
          </p:cNvPr>
          <p:cNvSpPr/>
          <p:nvPr/>
        </p:nvSpPr>
        <p:spPr>
          <a:xfrm>
            <a:off x="3643306" y="3143248"/>
            <a:ext cx="914400" cy="6429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  <a:hlinkClick r:id="rId9" action="ppaction://hlinksldjump"/>
              </a:rPr>
              <a:t>5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>
            <a:hlinkClick r:id="rId10" action="ppaction://hlinksldjump"/>
          </p:cNvPr>
          <p:cNvSpPr/>
          <p:nvPr/>
        </p:nvSpPr>
        <p:spPr>
          <a:xfrm>
            <a:off x="4714876" y="1500174"/>
            <a:ext cx="914400" cy="7143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  <a:hlinkClick r:id="rId10" action="ppaction://hlinksldjump"/>
              </a:rPr>
              <a:t>10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>
            <a:hlinkClick r:id="rId11" action="ppaction://hlinksldjump"/>
          </p:cNvPr>
          <p:cNvSpPr/>
          <p:nvPr/>
        </p:nvSpPr>
        <p:spPr>
          <a:xfrm>
            <a:off x="4714876" y="2357430"/>
            <a:ext cx="914400" cy="64294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  <a:hlinkClick r:id="rId11" action="ppaction://hlinksldjump"/>
              </a:rPr>
              <a:t>10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>
            <a:hlinkClick r:id="rId12" action="ppaction://hlinksldjump"/>
          </p:cNvPr>
          <p:cNvSpPr/>
          <p:nvPr/>
        </p:nvSpPr>
        <p:spPr>
          <a:xfrm>
            <a:off x="4643438" y="3143248"/>
            <a:ext cx="914400" cy="6429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  <a:hlinkClick r:id="rId12" action="ppaction://hlinksldjump"/>
              </a:rPr>
              <a:t>10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>
            <a:hlinkClick r:id="rId13" action="ppaction://hlinksldjump"/>
          </p:cNvPr>
          <p:cNvSpPr/>
          <p:nvPr/>
        </p:nvSpPr>
        <p:spPr>
          <a:xfrm>
            <a:off x="5715008" y="1500174"/>
            <a:ext cx="914400" cy="7143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  <a:hlinkClick r:id="rId13" action="ppaction://hlinksldjump"/>
              </a:rPr>
              <a:t>20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>
            <a:hlinkClick r:id="rId14" action="ppaction://hlinksldjump"/>
          </p:cNvPr>
          <p:cNvSpPr/>
          <p:nvPr/>
        </p:nvSpPr>
        <p:spPr>
          <a:xfrm>
            <a:off x="5715008" y="2357430"/>
            <a:ext cx="914400" cy="64294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  <a:hlinkClick r:id="rId14" action="ppaction://hlinksldjump"/>
              </a:rPr>
              <a:t>20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>
            <a:hlinkClick r:id="rId15" action="ppaction://hlinksldjump"/>
          </p:cNvPr>
          <p:cNvSpPr/>
          <p:nvPr/>
        </p:nvSpPr>
        <p:spPr>
          <a:xfrm>
            <a:off x="5643570" y="3143248"/>
            <a:ext cx="914400" cy="6429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  <a:hlinkClick r:id="rId15" action="ppaction://hlinksldjump"/>
              </a:rPr>
              <a:t>20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>
            <a:hlinkClick r:id="rId16" action="ppaction://hlinksldjump"/>
          </p:cNvPr>
          <p:cNvSpPr/>
          <p:nvPr/>
        </p:nvSpPr>
        <p:spPr>
          <a:xfrm>
            <a:off x="6715140" y="1500174"/>
            <a:ext cx="914400" cy="7143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  <a:hlinkClick r:id="rId16" action="ppaction://hlinksldjump"/>
              </a:rPr>
              <a:t>30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>
            <a:hlinkClick r:id="rId17" action="ppaction://hlinksldjump"/>
          </p:cNvPr>
          <p:cNvSpPr/>
          <p:nvPr/>
        </p:nvSpPr>
        <p:spPr>
          <a:xfrm>
            <a:off x="6715140" y="2357430"/>
            <a:ext cx="914400" cy="64294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  <a:hlinkClick r:id="rId17" action="ppaction://hlinksldjump"/>
              </a:rPr>
              <a:t>30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>
            <a:hlinkClick r:id="rId18" action="ppaction://hlinksldjump"/>
          </p:cNvPr>
          <p:cNvSpPr/>
          <p:nvPr/>
        </p:nvSpPr>
        <p:spPr>
          <a:xfrm>
            <a:off x="6643702" y="4000504"/>
            <a:ext cx="914400" cy="64294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  <a:hlinkClick r:id="rId18" action="ppaction://hlinksldjump"/>
              </a:rPr>
              <a:t>30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>
            <a:hlinkClick r:id="rId19" action="ppaction://hlinksldjump"/>
          </p:cNvPr>
          <p:cNvSpPr/>
          <p:nvPr/>
        </p:nvSpPr>
        <p:spPr>
          <a:xfrm>
            <a:off x="7715272" y="1500174"/>
            <a:ext cx="914400" cy="7143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  <a:hlinkClick r:id="rId19" action="ppaction://hlinksldjump"/>
              </a:rPr>
              <a:t>40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>
            <a:hlinkClick r:id="rId20" action="ppaction://hlinksldjump"/>
          </p:cNvPr>
          <p:cNvSpPr/>
          <p:nvPr/>
        </p:nvSpPr>
        <p:spPr>
          <a:xfrm>
            <a:off x="7715272" y="2357430"/>
            <a:ext cx="914400" cy="64294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  <a:hlinkClick r:id="rId20" action="ppaction://hlinksldjump"/>
              </a:rPr>
              <a:t>40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>
            <a:hlinkClick r:id="rId21" action="ppaction://hlinksldjump"/>
          </p:cNvPr>
          <p:cNvSpPr/>
          <p:nvPr/>
        </p:nvSpPr>
        <p:spPr>
          <a:xfrm>
            <a:off x="7715272" y="3143248"/>
            <a:ext cx="914400" cy="6429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  <a:hlinkClick r:id="rId21" action="ppaction://hlinksldjump"/>
              </a:rPr>
              <a:t>40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28596" y="4000504"/>
            <a:ext cx="3071834" cy="64294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Деталь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>
            <a:hlinkClick r:id="rId22" action="ppaction://hlinksldjump"/>
          </p:cNvPr>
          <p:cNvSpPr/>
          <p:nvPr/>
        </p:nvSpPr>
        <p:spPr>
          <a:xfrm>
            <a:off x="3643306" y="4000504"/>
            <a:ext cx="914400" cy="64294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  <a:hlinkClick r:id="rId22" action="ppaction://hlinksldjump"/>
              </a:rPr>
              <a:t>5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>
            <a:hlinkClick r:id="rId23" action="ppaction://hlinksldjump"/>
          </p:cNvPr>
          <p:cNvSpPr/>
          <p:nvPr/>
        </p:nvSpPr>
        <p:spPr>
          <a:xfrm>
            <a:off x="4643438" y="4000504"/>
            <a:ext cx="914400" cy="64294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  <a:hlinkClick r:id="rId23" action="ppaction://hlinksldjump"/>
              </a:rPr>
              <a:t>10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>
            <a:hlinkClick r:id="rId24" action="ppaction://hlinksldjump"/>
          </p:cNvPr>
          <p:cNvSpPr/>
          <p:nvPr/>
        </p:nvSpPr>
        <p:spPr>
          <a:xfrm>
            <a:off x="5643570" y="4000504"/>
            <a:ext cx="914400" cy="64294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  <a:hlinkClick r:id="rId24" action="ppaction://hlinksldjump"/>
              </a:rPr>
              <a:t>20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>
            <a:hlinkClick r:id="rId25" action="ppaction://hlinksldjump"/>
          </p:cNvPr>
          <p:cNvSpPr/>
          <p:nvPr/>
        </p:nvSpPr>
        <p:spPr>
          <a:xfrm>
            <a:off x="6643702" y="3143248"/>
            <a:ext cx="914400" cy="6429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  <a:hlinkClick r:id="rId25" action="ppaction://hlinksldjump"/>
              </a:rPr>
              <a:t>30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>
            <a:hlinkClick r:id="rId26" action="ppaction://hlinksldjump"/>
          </p:cNvPr>
          <p:cNvSpPr/>
          <p:nvPr/>
        </p:nvSpPr>
        <p:spPr>
          <a:xfrm>
            <a:off x="7715272" y="4000504"/>
            <a:ext cx="914400" cy="64294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  <a:hlinkClick r:id="rId26" action="ppaction://hlinksldjump"/>
              </a:rPr>
              <a:t>40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28596" y="4857760"/>
            <a:ext cx="3071834" cy="642942"/>
          </a:xfrm>
          <a:prstGeom prst="rect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Портрет</a:t>
            </a:r>
          </a:p>
        </p:txBody>
      </p:sp>
      <p:sp>
        <p:nvSpPr>
          <p:cNvPr id="37" name="Прямоугольник 36">
            <a:hlinkClick r:id="rId27" action="ppaction://hlinksldjump"/>
          </p:cNvPr>
          <p:cNvSpPr/>
          <p:nvPr/>
        </p:nvSpPr>
        <p:spPr>
          <a:xfrm>
            <a:off x="3643306" y="4857760"/>
            <a:ext cx="914400" cy="642942"/>
          </a:xfrm>
          <a:prstGeom prst="rect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7" action="ppaction://hlinksldjump"/>
              </a:rPr>
              <a:t>5</a:t>
            </a:r>
            <a:endParaRPr lang="ru-RU" sz="20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>
            <a:hlinkClick r:id="rId28" action="ppaction://hlinksldjump"/>
          </p:cNvPr>
          <p:cNvSpPr/>
          <p:nvPr/>
        </p:nvSpPr>
        <p:spPr>
          <a:xfrm>
            <a:off x="4643438" y="4857760"/>
            <a:ext cx="914400" cy="642942"/>
          </a:xfrm>
          <a:prstGeom prst="rect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  <a:hlinkClick r:id="rId28" action="ppaction://hlinksldjump"/>
              </a:rPr>
              <a:t>10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Прямоугольник 38">
            <a:hlinkClick r:id="rId29" action="ppaction://hlinksldjump"/>
          </p:cNvPr>
          <p:cNvSpPr/>
          <p:nvPr/>
        </p:nvSpPr>
        <p:spPr>
          <a:xfrm>
            <a:off x="5643570" y="4857760"/>
            <a:ext cx="914400" cy="642942"/>
          </a:xfrm>
          <a:prstGeom prst="rect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  <a:hlinkClick r:id="rId29" action="ppaction://hlinksldjump"/>
              </a:rPr>
              <a:t>20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Прямоугольник 39">
            <a:hlinkClick r:id="rId30" action="ppaction://hlinksldjump"/>
          </p:cNvPr>
          <p:cNvSpPr/>
          <p:nvPr/>
        </p:nvSpPr>
        <p:spPr>
          <a:xfrm>
            <a:off x="6643702" y="4857760"/>
            <a:ext cx="914400" cy="642942"/>
          </a:xfrm>
          <a:prstGeom prst="rect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  <a:hlinkClick r:id="rId30" action="ppaction://hlinksldjump"/>
              </a:rPr>
              <a:t>30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Прямоугольник 40">
            <a:hlinkClick r:id="rId31" action="ppaction://hlinksldjump"/>
          </p:cNvPr>
          <p:cNvSpPr/>
          <p:nvPr/>
        </p:nvSpPr>
        <p:spPr>
          <a:xfrm>
            <a:off x="7715272" y="4857760"/>
            <a:ext cx="914400" cy="642942"/>
          </a:xfrm>
          <a:prstGeom prst="rect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1" action="ppaction://hlinksldjump"/>
              </a:rPr>
              <a:t>40</a:t>
            </a:r>
            <a:endParaRPr lang="ru-RU" sz="20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4" grpId="0" animBg="1"/>
      <p:bldP spid="25" grpId="0" animBg="1"/>
      <p:bldP spid="26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Кому принадлежат слова? 20</a:t>
            </a:r>
            <a:endParaRPr lang="ru-RU" sz="36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142984"/>
            <a:ext cx="8229600" cy="2428892"/>
          </a:xfrm>
        </p:spPr>
        <p:txBody>
          <a:bodyPr>
            <a:noAutofit/>
          </a:bodyPr>
          <a:lstStyle/>
          <a:p>
            <a:pPr>
              <a:buFontTx/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«Дай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Бог, чтобы наступающий год немного снисходительнее отнесся к вам, чем этот, а главное – не падайте никогда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духом».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6248" y="3929066"/>
            <a:ext cx="27860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домой 6">
            <a:hlinkClick r:id="rId2" action="ppaction://hlinksldjump" highlightClick="1"/>
          </p:cNvPr>
          <p:cNvSpPr/>
          <p:nvPr/>
        </p:nvSpPr>
        <p:spPr>
          <a:xfrm>
            <a:off x="7858148" y="5643578"/>
            <a:ext cx="1042416" cy="1042416"/>
          </a:xfrm>
          <a:prstGeom prst="actionButtonHom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5214950"/>
            <a:ext cx="42862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Пирогов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Кому принадлежат слова? 30</a:t>
            </a:r>
            <a:endParaRPr lang="ru-RU" sz="36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142984"/>
            <a:ext cx="8229600" cy="2428892"/>
          </a:xfrm>
        </p:spPr>
        <p:txBody>
          <a:bodyPr>
            <a:noAutofit/>
          </a:bodyPr>
          <a:lstStyle/>
          <a:p>
            <a:pPr>
              <a:buFontTx/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«…тятенька мой уже старичок, а родительница – старушка и привыкши в свой приход в церковь ходить…»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6248" y="3929066"/>
            <a:ext cx="27860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домой 6">
            <a:hlinkClick r:id="rId2" action="ppaction://hlinksldjump" highlightClick="1"/>
          </p:cNvPr>
          <p:cNvSpPr/>
          <p:nvPr/>
        </p:nvSpPr>
        <p:spPr>
          <a:xfrm>
            <a:off x="7858148" y="5643578"/>
            <a:ext cx="1042416" cy="1042416"/>
          </a:xfrm>
          <a:prstGeom prst="actionButtonHom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5214950"/>
            <a:ext cx="30003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Левша</a:t>
            </a:r>
            <a:endParaRPr lang="ru-RU" sz="48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Кому принадлежат слова? 40</a:t>
            </a:r>
            <a:endParaRPr lang="ru-RU" sz="36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142984"/>
            <a:ext cx="8229600" cy="2428892"/>
          </a:xfrm>
        </p:spPr>
        <p:txBody>
          <a:bodyPr>
            <a:noAutofit/>
          </a:bodyPr>
          <a:lstStyle/>
          <a:p>
            <a:pPr>
              <a:buFontTx/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«Во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всяком зле можно найти добро, стоит только подумать, что могло быть и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хуже».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6248" y="3929066"/>
            <a:ext cx="27860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домой 6">
            <a:hlinkClick r:id="rId2" action="ppaction://hlinksldjump" highlightClick="1"/>
          </p:cNvPr>
          <p:cNvSpPr/>
          <p:nvPr/>
        </p:nvSpPr>
        <p:spPr>
          <a:xfrm>
            <a:off x="7858148" y="5643578"/>
            <a:ext cx="1042416" cy="1042416"/>
          </a:xfrm>
          <a:prstGeom prst="actionButtonHom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5214950"/>
            <a:ext cx="53578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Робинзон Крузо</a:t>
            </a:r>
            <a:endParaRPr lang="ru-RU" sz="48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Деталь. 5</a:t>
            </a:r>
            <a:endParaRPr lang="ru-RU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подков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571612"/>
            <a:ext cx="4509799" cy="4597401"/>
          </a:xfrm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858148" y="5643578"/>
            <a:ext cx="1042416" cy="1042416"/>
          </a:xfrm>
          <a:prstGeom prst="actionButtonHom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057936" y="3214686"/>
            <a:ext cx="308606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«Левша»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i="1" dirty="0" smtClean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Н.С.Лесков</a:t>
            </a:r>
            <a:endParaRPr kumimoji="0" lang="ru-RU" sz="4400" b="1" i="1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Деталь. 10</a:t>
            </a:r>
            <a:endParaRPr lang="ru-RU" dirty="0"/>
          </a:p>
        </p:txBody>
      </p:sp>
      <p:pic>
        <p:nvPicPr>
          <p:cNvPr id="4" name="Содержимое 3" descr="палоч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500174"/>
            <a:ext cx="8229600" cy="1592826"/>
          </a:xfrm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858148" y="5643578"/>
            <a:ext cx="1042416" cy="1042416"/>
          </a:xfrm>
          <a:prstGeom prst="actionButtonHom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85720" y="35004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Дж. К. </a:t>
            </a:r>
            <a:r>
              <a:rPr kumimoji="0" lang="ru-RU" sz="44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Роулинг</a:t>
            </a:r>
            <a:endParaRPr kumimoji="0" lang="ru-RU" sz="4400" b="1" i="1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i="1" dirty="0" smtClean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«Гарри </a:t>
            </a:r>
            <a:r>
              <a:rPr lang="ru-RU" sz="4400" b="1" i="1" dirty="0" err="1" smtClean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Поттер</a:t>
            </a:r>
            <a:r>
              <a:rPr lang="ru-RU" sz="4400" b="1" i="1" dirty="0" smtClean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»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Деталь. 20</a:t>
            </a:r>
            <a:endParaRPr lang="ru-RU" dirty="0"/>
          </a:p>
        </p:txBody>
      </p:sp>
      <p:pic>
        <p:nvPicPr>
          <p:cNvPr id="4" name="Содержимое 3" descr="флёрдоранж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1785926"/>
            <a:ext cx="3551512" cy="4525963"/>
          </a:xfrm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858148" y="5643578"/>
            <a:ext cx="1042416" cy="1042416"/>
          </a:xfrm>
          <a:prstGeom prst="actionButtonHom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714876" y="2928934"/>
            <a:ext cx="39290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А.П.Чехов «Толстый и тонкий»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Деталь. 30</a:t>
            </a:r>
            <a:endParaRPr lang="ru-RU" dirty="0"/>
          </a:p>
        </p:txBody>
      </p:sp>
      <p:pic>
        <p:nvPicPr>
          <p:cNvPr id="4" name="Содержимое 3" descr="бутыл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643050"/>
            <a:ext cx="5143536" cy="3883021"/>
          </a:xfrm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858148" y="5643578"/>
            <a:ext cx="1042416" cy="1042416"/>
          </a:xfrm>
          <a:prstGeom prst="actionButtonHom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429256" y="2357430"/>
            <a:ext cx="371474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Ж.Верн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«Дети капитана Гранта»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Деталь. 40</a:t>
            </a:r>
            <a:endParaRPr lang="ru-RU" dirty="0"/>
          </a:p>
        </p:txBody>
      </p:sp>
      <p:pic>
        <p:nvPicPr>
          <p:cNvPr id="4" name="Содержимое 3" descr="яблоки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785926"/>
            <a:ext cx="5072098" cy="3883021"/>
          </a:xfrm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858148" y="5643578"/>
            <a:ext cx="1042416" cy="1042416"/>
          </a:xfrm>
          <a:prstGeom prst="actionButtonHom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857752" y="2500306"/>
            <a:ext cx="4014758" cy="13573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В.Г.Распутин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i="1" dirty="0" smtClean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«Уроки французского»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Портрет. 5</a:t>
            </a:r>
            <a:endParaRPr lang="ru-RU" sz="36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142984"/>
            <a:ext cx="8229600" cy="2428892"/>
          </a:xfrm>
        </p:spPr>
        <p:txBody>
          <a:bodyPr>
            <a:noAutofit/>
          </a:bodyPr>
          <a:lstStyle/>
          <a:p>
            <a:pPr>
              <a:buFontTx/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«… на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щеке пятно родимое, а на висках 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волосья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при ученье выдраны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...»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4000" i="1" dirty="0"/>
              <a:t/>
            </a:r>
            <a:br>
              <a:rPr lang="ru-RU" sz="4000" i="1" dirty="0"/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6248" y="3929066"/>
            <a:ext cx="27860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домой 6">
            <a:hlinkClick r:id="rId2" action="ppaction://hlinksldjump" highlightClick="1"/>
          </p:cNvPr>
          <p:cNvSpPr/>
          <p:nvPr/>
        </p:nvSpPr>
        <p:spPr>
          <a:xfrm>
            <a:off x="7858148" y="5643578"/>
            <a:ext cx="1042416" cy="1042416"/>
          </a:xfrm>
          <a:prstGeom prst="actionButtonHom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5214950"/>
            <a:ext cx="53578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Левша</a:t>
            </a:r>
            <a:endParaRPr lang="ru-RU" sz="48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Портрет. 10</a:t>
            </a:r>
            <a:endParaRPr lang="ru-RU" sz="36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142984"/>
            <a:ext cx="8229600" cy="2428892"/>
          </a:xfrm>
        </p:spPr>
        <p:txBody>
          <a:bodyPr>
            <a:noAutofit/>
          </a:bodyPr>
          <a:lstStyle/>
          <a:p>
            <a:pPr>
              <a:buFontTx/>
              <a:buNone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"...Она сидела передо мной аккуратная, вся умная и красивая, красивая и в одежде, и в своей женской молодой поре, которую я смутно чувствовал, до меня доходил запах духов от нее..." </a:t>
            </a:r>
            <a:r>
              <a:rPr lang="ru-RU" sz="4000" i="1" dirty="0"/>
              <a:t/>
            </a:r>
            <a:br>
              <a:rPr lang="ru-RU" sz="4000" i="1" dirty="0"/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6248" y="3929066"/>
            <a:ext cx="27860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домой 6">
            <a:hlinkClick r:id="rId2" action="ppaction://hlinksldjump" highlightClick="1"/>
          </p:cNvPr>
          <p:cNvSpPr/>
          <p:nvPr/>
        </p:nvSpPr>
        <p:spPr>
          <a:xfrm>
            <a:off x="7858148" y="5643578"/>
            <a:ext cx="1042416" cy="1042416"/>
          </a:xfrm>
          <a:prstGeom prst="actionButtonHom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5214950"/>
            <a:ext cx="664373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Лидия Михайловна</a:t>
            </a:r>
            <a:endParaRPr lang="ru-RU" sz="48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28992" y="2357430"/>
            <a:ext cx="3786214" cy="1255711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br>
              <a:rPr lang="ru-RU" sz="53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hlink"/>
                </a:solidFill>
              </a:rPr>
              <a:t/>
            </a:r>
            <a:br>
              <a:rPr lang="ru-RU" dirty="0" smtClean="0">
                <a:solidFill>
                  <a:schemeClr val="hlink"/>
                </a:solidFill>
              </a:rPr>
            </a:b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285728"/>
            <a:ext cx="85725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Назови произведение и автора.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 descr="C:\Users\Admin\Downloads\кк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357670"/>
            <a:ext cx="2986077" cy="2500330"/>
          </a:xfrm>
          <a:prstGeom prst="rect">
            <a:avLst/>
          </a:prstGeom>
          <a:noFill/>
        </p:spPr>
      </p:pic>
      <p:sp>
        <p:nvSpPr>
          <p:cNvPr id="15" name="Содержимое 2"/>
          <p:cNvSpPr txBox="1">
            <a:spLocks/>
          </p:cNvSpPr>
          <p:nvPr/>
        </p:nvSpPr>
        <p:spPr>
          <a:xfrm>
            <a:off x="3428992" y="2928934"/>
            <a:ext cx="4643470" cy="225742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  <a:hlinkClick r:id="rId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000" b="1" i="0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  <a:hlinkClick r:id="rId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«Дубровский»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А.С.Пушкин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Управляющая кнопка: домой 16">
            <a:hlinkClick r:id="rId5" action="ppaction://hlinksldjump" highlightClick="1"/>
          </p:cNvPr>
          <p:cNvSpPr/>
          <p:nvPr/>
        </p:nvSpPr>
        <p:spPr>
          <a:xfrm>
            <a:off x="7858148" y="5643578"/>
            <a:ext cx="1042416" cy="1042416"/>
          </a:xfrm>
          <a:prstGeom prst="actionButtonHom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357158" y="1357298"/>
            <a:ext cx="1928826" cy="1866912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3667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Портрет. 20</a:t>
            </a:r>
            <a:endParaRPr lang="ru-RU" sz="36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142984"/>
            <a:ext cx="8572560" cy="2428892"/>
          </a:xfrm>
        </p:spPr>
        <p:txBody>
          <a:bodyPr>
            <a:noAutofit/>
          </a:bodyPr>
          <a:lstStyle/>
          <a:p>
            <a:pPr>
              <a:buFontTx/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«Он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был в летнем пальто, летней войлочной шляпе и без калош. Его руки взбухли и посинели от мороза, глаза провалились, щеки облипли вокруг десен, точно у мертвеца."</a:t>
            </a:r>
            <a:r>
              <a:rPr lang="ru-RU" sz="4000" dirty="0"/>
              <a:t> </a:t>
            </a:r>
            <a:r>
              <a:rPr lang="ru-RU" sz="4000" i="1" dirty="0"/>
              <a:t/>
            </a:r>
            <a:br>
              <a:rPr lang="ru-RU" sz="4000" i="1" dirty="0"/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29124" y="4500570"/>
            <a:ext cx="27860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домой 6">
            <a:hlinkClick r:id="rId2" action="ppaction://hlinksldjump" highlightClick="1"/>
          </p:cNvPr>
          <p:cNvSpPr/>
          <p:nvPr/>
        </p:nvSpPr>
        <p:spPr>
          <a:xfrm>
            <a:off x="7858148" y="5643578"/>
            <a:ext cx="1042416" cy="1042416"/>
          </a:xfrm>
          <a:prstGeom prst="actionButtonHom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5214950"/>
            <a:ext cx="53578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err="1" smtClean="0">
                <a:latin typeface="Times New Roman" pitchFamily="18" charset="0"/>
                <a:cs typeface="Times New Roman" pitchFamily="18" charset="0"/>
              </a:rPr>
              <a:t>Мерцалов</a:t>
            </a:r>
            <a:endParaRPr lang="ru-RU" sz="48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Портрет. 30</a:t>
            </a:r>
            <a:endParaRPr lang="ru-RU" sz="36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142984"/>
            <a:ext cx="8229600" cy="2428892"/>
          </a:xfrm>
        </p:spPr>
        <p:txBody>
          <a:bodyPr>
            <a:noAutofit/>
          </a:bodyPr>
          <a:lstStyle/>
          <a:p>
            <a:pPr>
              <a:buFontTx/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«...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роста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середнего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, лицом чист, бороду бреет, глаза имеет карие, волосы русые, нос прямой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...»</a:t>
            </a:r>
            <a:r>
              <a:rPr lang="ru-RU" sz="4000" i="1" dirty="0"/>
              <a:t/>
            </a:r>
            <a:br>
              <a:rPr lang="ru-RU" sz="4000" i="1" dirty="0"/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6248" y="3929066"/>
            <a:ext cx="27860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домой 6">
            <a:hlinkClick r:id="rId2" action="ppaction://hlinksldjump" highlightClick="1"/>
          </p:cNvPr>
          <p:cNvSpPr/>
          <p:nvPr/>
        </p:nvSpPr>
        <p:spPr>
          <a:xfrm>
            <a:off x="7858148" y="5643578"/>
            <a:ext cx="1042416" cy="1042416"/>
          </a:xfrm>
          <a:prstGeom prst="actionButtonHom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5000636"/>
            <a:ext cx="53578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Владимир Дубровский</a:t>
            </a:r>
            <a:endParaRPr lang="ru-RU" sz="48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Портрет. 40</a:t>
            </a:r>
            <a:endParaRPr lang="ru-RU" sz="36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142984"/>
            <a:ext cx="8229600" cy="2428892"/>
          </a:xfrm>
        </p:spPr>
        <p:txBody>
          <a:bodyPr>
            <a:noAutofit/>
          </a:bodyPr>
          <a:lstStyle/>
          <a:p>
            <a:pPr>
              <a:buFontTx/>
              <a:buNone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«…волосы были всклоченные, черные, глаза серые, скулы широкие, лицо бледное, рябое, рот большой, но правильный, вся голова огромная…»</a:t>
            </a:r>
            <a:r>
              <a:rPr lang="ru-RU" sz="4000" i="1" dirty="0"/>
              <a:t/>
            </a:r>
            <a:br>
              <a:rPr lang="ru-RU" sz="4000" i="1" dirty="0"/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14876" y="4500570"/>
            <a:ext cx="27860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домой 6">
            <a:hlinkClick r:id="rId2" action="ppaction://hlinksldjump" highlightClick="1"/>
          </p:cNvPr>
          <p:cNvSpPr/>
          <p:nvPr/>
        </p:nvSpPr>
        <p:spPr>
          <a:xfrm>
            <a:off x="7858148" y="5643578"/>
            <a:ext cx="1042416" cy="1042416"/>
          </a:xfrm>
          <a:prstGeom prst="actionButtonHom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5214950"/>
            <a:ext cx="53578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Павлуша</a:t>
            </a:r>
            <a:endParaRPr lang="ru-RU" sz="48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071546"/>
            <a:ext cx="8358246" cy="5072098"/>
          </a:xfrm>
        </p:spPr>
        <p:txBody>
          <a:bodyPr>
            <a:normAutofit fontScale="70000" lnSpcReduction="20000"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Иллюстрации к презентации:</a:t>
            </a:r>
          </a:p>
          <a:p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400" u="sng" dirty="0" smtClean="0">
                <a:solidFill>
                  <a:schemeClr val="tx1"/>
                </a:solidFill>
                <a:hlinkClick r:id="rId2"/>
              </a:rPr>
              <a:t>https://gas-kvas.com/grafic/uploads/posts/2024-01/gas-kvas-com-p-smail-dumaet-na-prozrachnom-fone-1.jpg</a:t>
            </a:r>
            <a:r>
              <a:rPr lang="ru-RU" sz="2400" dirty="0" smtClean="0">
                <a:solidFill>
                  <a:schemeClr val="tx1"/>
                </a:solidFill>
              </a:rPr>
              <a:t> - смайлик</a:t>
            </a:r>
          </a:p>
          <a:p>
            <a:pPr algn="l"/>
            <a:r>
              <a:rPr lang="ru-RU" sz="2400" u="sng" dirty="0" smtClean="0">
                <a:solidFill>
                  <a:schemeClr val="tx1"/>
                </a:solidFill>
                <a:hlinkClick r:id="rId3"/>
              </a:rPr>
              <a:t>https://gas-kvas.com/grafic/prozrachnyj-fon/smajlik/22102-smajlik-dumajuschij-na-prozrachnom-fone-33-foto.html</a:t>
            </a:r>
            <a:r>
              <a:rPr lang="ru-RU" sz="2400" dirty="0" smtClean="0">
                <a:solidFill>
                  <a:schemeClr val="tx1"/>
                </a:solidFill>
              </a:rPr>
              <a:t>- смайлик</a:t>
            </a:r>
          </a:p>
          <a:p>
            <a:pPr algn="l"/>
            <a:r>
              <a:rPr lang="ru-RU" sz="2400" u="sng" dirty="0" smtClean="0">
                <a:solidFill>
                  <a:schemeClr val="tx1"/>
                </a:solidFill>
                <a:hlinkClick r:id="rId4"/>
              </a:rPr>
              <a:t>https://ru.freepik.com/free-photo/apples-red-fresh-mellow-juicy-perfect-whole-white-desk_8077501.htm#query=яблоки&amp;position=1&amp;from_view=keyword&amp;track=ais_user&amp;uuid=7669feab-36f3-4a25-9f90-c72e523b644a</a:t>
            </a:r>
            <a:r>
              <a:rPr lang="ru-RU" sz="2400" dirty="0" smtClean="0">
                <a:solidFill>
                  <a:schemeClr val="tx1"/>
                </a:solidFill>
              </a:rPr>
              <a:t> - яблоки</a:t>
            </a:r>
          </a:p>
          <a:p>
            <a:pPr algn="l"/>
            <a:r>
              <a:rPr lang="ru-RU" sz="2400" u="sng" dirty="0" smtClean="0">
                <a:solidFill>
                  <a:schemeClr val="tx1"/>
                </a:solidFill>
                <a:hlinkClick r:id="rId5"/>
              </a:rPr>
              <a:t>https://prezentacii.org/upload/cloud/18/11/93641/images/screen10.jpg</a:t>
            </a:r>
            <a:r>
              <a:rPr lang="ru-RU" sz="2400" dirty="0" smtClean="0">
                <a:solidFill>
                  <a:schemeClr val="tx1"/>
                </a:solidFill>
              </a:rPr>
              <a:t> - флёрдоранж</a:t>
            </a:r>
          </a:p>
          <a:p>
            <a:pPr algn="l"/>
            <a:r>
              <a:rPr lang="ru-RU" sz="2400" u="sng" dirty="0" smtClean="0">
                <a:solidFill>
                  <a:schemeClr val="tx1"/>
                </a:solidFill>
                <a:hlinkClick r:id="rId6"/>
              </a:rPr>
              <a:t>https://photoshop-kopona.com/ru/59042-podkova-20-kartinok-v-png-formate.html</a:t>
            </a:r>
            <a:r>
              <a:rPr lang="ru-RU" sz="2400" dirty="0" smtClean="0">
                <a:solidFill>
                  <a:schemeClr val="tx1"/>
                </a:solidFill>
              </a:rPr>
              <a:t> - подкова</a:t>
            </a:r>
          </a:p>
          <a:p>
            <a:pPr algn="l"/>
            <a:r>
              <a:rPr lang="ru-RU" sz="2400" u="sng" dirty="0" smtClean="0">
                <a:solidFill>
                  <a:schemeClr val="tx1"/>
                </a:solidFill>
                <a:hlinkClick r:id="rId7"/>
              </a:rPr>
              <a:t>https://dzen.ru/a/YpFOPX-q6lSOz45L?ysclid=lxlr2hmhb5379303319</a:t>
            </a:r>
            <a:r>
              <a:rPr lang="ru-RU" sz="2400" dirty="0" smtClean="0">
                <a:solidFill>
                  <a:schemeClr val="tx1"/>
                </a:solidFill>
              </a:rPr>
              <a:t> – волшебная палочка</a:t>
            </a:r>
          </a:p>
          <a:p>
            <a:pPr algn="l"/>
            <a:r>
              <a:rPr lang="ru-RU" sz="2400" u="sng" dirty="0" smtClean="0">
                <a:solidFill>
                  <a:schemeClr val="tx1"/>
                </a:solidFill>
                <a:hlinkClick r:id="rId8"/>
              </a:rPr>
              <a:t>https://ru.freepik.com/premium-photo/message-bottle-against-sun-setting-down_22225390.htm#query=послание%20в%20бутылке&amp;position=9&amp;from_view=keyword&amp;track=ais_user&amp;uuid=4c2a01aa-b3cd-4c11-be82-5768ff5131b1</a:t>
            </a:r>
            <a:r>
              <a:rPr lang="ru-RU" sz="2400" dirty="0" smtClean="0">
                <a:solidFill>
                  <a:schemeClr val="tx1"/>
                </a:solidFill>
              </a:rPr>
              <a:t> – бутылка с письмом</a:t>
            </a:r>
          </a:p>
          <a:p>
            <a:pPr algn="l"/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500042"/>
            <a:ext cx="662473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ИНТЕРНЕТ - РЕСУРСЫ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100013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Назови произведение и автора. 10</a:t>
            </a:r>
            <a:endParaRPr lang="ru-RU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027" name="Picture 3" descr="C:\Users\Admin\Downloads\ммм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857628"/>
            <a:ext cx="2603523" cy="2725725"/>
          </a:xfrm>
          <a:prstGeom prst="rect">
            <a:avLst/>
          </a:prstGeom>
          <a:noFill/>
        </p:spPr>
      </p:pic>
      <p:pic>
        <p:nvPicPr>
          <p:cNvPr id="11" name="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571472" y="1071546"/>
            <a:ext cx="2071702" cy="2000264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428992" y="3500438"/>
            <a:ext cx="457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«Хамелеон»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А.П.Чехов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571868" y="1857364"/>
            <a:ext cx="457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Управляющая кнопка: домой 14">
            <a:hlinkClick r:id="rId5" action="ppaction://hlinksldjump" highlightClick="1"/>
          </p:cNvPr>
          <p:cNvSpPr/>
          <p:nvPr/>
        </p:nvSpPr>
        <p:spPr>
          <a:xfrm>
            <a:off x="7858148" y="5643578"/>
            <a:ext cx="1042416" cy="1042416"/>
          </a:xfrm>
          <a:prstGeom prst="actionButtonHom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2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Назови произведение и автора.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20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214810" y="2143116"/>
            <a:ext cx="2828916" cy="542915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7786710" y="5643578"/>
            <a:ext cx="1042416" cy="1042416"/>
          </a:xfrm>
          <a:prstGeom prst="actionButtonHom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" name="Picture 3" descr="C:\Users\Admin\Downloads\gas-kvas-com-p-smail-dumaet-na-prozrachnom-fone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4429132"/>
            <a:ext cx="2373322" cy="2187576"/>
          </a:xfrm>
          <a:prstGeom prst="rect">
            <a:avLst/>
          </a:prstGeom>
          <a:noFill/>
        </p:spPr>
      </p:pic>
      <p:sp>
        <p:nvSpPr>
          <p:cNvPr id="11" name="Содержимое 5"/>
          <p:cNvSpPr txBox="1">
            <a:spLocks/>
          </p:cNvSpPr>
          <p:nvPr/>
        </p:nvSpPr>
        <p:spPr>
          <a:xfrm>
            <a:off x="3214678" y="3429000"/>
            <a:ext cx="5072098" cy="22145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«Уроки французского»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В.Г.Распутин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2" name="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 flipV="1">
            <a:off x="500034" y="1214422"/>
            <a:ext cx="2366978" cy="236697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1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Назови произведение и автора. 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30</a:t>
            </a:r>
            <a:b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572132" y="1714488"/>
            <a:ext cx="2900354" cy="97154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5"/>
          <p:cNvSpPr txBox="1">
            <a:spLocks/>
          </p:cNvSpPr>
          <p:nvPr/>
        </p:nvSpPr>
        <p:spPr>
          <a:xfrm>
            <a:off x="3500430" y="3929066"/>
            <a:ext cx="4972056" cy="9715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«Робинзон </a:t>
            </a:r>
            <a:r>
              <a:rPr lang="ru-RU" sz="4000" b="1" noProof="0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рузо»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Д.Дефо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3074" name="Picture 2" descr="C:\Users\Admin\Downloads\кк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572008"/>
            <a:ext cx="2533661" cy="2082795"/>
          </a:xfrm>
          <a:prstGeom prst="rect">
            <a:avLst/>
          </a:prstGeom>
          <a:noFill/>
        </p:spPr>
      </p:pic>
      <p:pic>
        <p:nvPicPr>
          <p:cNvPr id="9" name="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500034" y="1500174"/>
            <a:ext cx="2438416" cy="2438416"/>
          </a:xfrm>
          <a:prstGeom prst="rect">
            <a:avLst/>
          </a:prstGeom>
        </p:spPr>
      </p:pic>
      <p:sp>
        <p:nvSpPr>
          <p:cNvPr id="10" name="Управляющая кнопка: домой 9">
            <a:hlinkClick r:id="rId5" action="ppaction://hlinksldjump" highlightClick="1"/>
          </p:cNvPr>
          <p:cNvSpPr/>
          <p:nvPr/>
        </p:nvSpPr>
        <p:spPr>
          <a:xfrm>
            <a:off x="7858148" y="5643578"/>
            <a:ext cx="1042416" cy="1042416"/>
          </a:xfrm>
          <a:prstGeom prst="actionButtonHom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2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43956" cy="1143000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Назови произведение и автора. 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40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286248" y="2000240"/>
            <a:ext cx="2185974" cy="75723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4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6"/>
          <p:cNvSpPr txBox="1">
            <a:spLocks/>
          </p:cNvSpPr>
          <p:nvPr/>
        </p:nvSpPr>
        <p:spPr>
          <a:xfrm>
            <a:off x="3000364" y="3571876"/>
            <a:ext cx="4329114" cy="19288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</a:t>
            </a:r>
            <a:r>
              <a:rPr kumimoji="0" lang="ru-RU" sz="48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Бежин</a:t>
            </a:r>
            <a: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луг»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И.С.Тургенев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0" name="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642910" y="1000108"/>
            <a:ext cx="2428892" cy="2428892"/>
          </a:xfrm>
          <a:prstGeom prst="rect">
            <a:avLst/>
          </a:prstGeom>
        </p:spPr>
      </p:pic>
      <p:pic>
        <p:nvPicPr>
          <p:cNvPr id="4098" name="Picture 2" descr="C:\Users\Admin\Downloads\ммм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4714884"/>
            <a:ext cx="2000264" cy="1897035"/>
          </a:xfrm>
          <a:prstGeom prst="rect">
            <a:avLst/>
          </a:prstGeom>
          <a:noFill/>
        </p:spPr>
      </p:pic>
      <p:sp>
        <p:nvSpPr>
          <p:cNvPr id="11" name="Управляющая кнопка: домой 10">
            <a:hlinkClick r:id="rId5" action="ppaction://hlinksldjump" highlightClick="1"/>
          </p:cNvPr>
          <p:cNvSpPr/>
          <p:nvPr/>
        </p:nvSpPr>
        <p:spPr>
          <a:xfrm>
            <a:off x="7858148" y="5643578"/>
            <a:ext cx="1042416" cy="1042416"/>
          </a:xfrm>
          <a:prstGeom prst="actionButtonHom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22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5"/>
            <a:ext cx="8229600" cy="2857520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Биография.  5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Кто из русских писателей 12 августа 1811 года выдержал экзамен и был принят в Царскосельский лицей в числе 30 воспитанников?</a:t>
            </a:r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858148" y="5643578"/>
            <a:ext cx="1042416" cy="1042416"/>
          </a:xfrm>
          <a:prstGeom prst="actionButtonHom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5000636"/>
            <a:ext cx="42862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А.С.Пушкин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57356" y="3786190"/>
            <a:ext cx="187423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Биография. 1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ru-RU" sz="28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14422"/>
            <a:ext cx="8229600" cy="2400304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Брат моего брата, Человек без</a:t>
            </a:r>
          </a:p>
          <a:p>
            <a:pPr>
              <a:lnSpc>
                <a:spcPct val="90000"/>
              </a:lnSpc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селезёнки,  Крапива, Юный старец. </a:t>
            </a:r>
          </a:p>
          <a:p>
            <a:pPr>
              <a:lnSpc>
                <a:spcPct val="90000"/>
              </a:lnSpc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Кому принадлежат эти псевдонимы?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7858148" y="5643578"/>
            <a:ext cx="1042416" cy="1042416"/>
          </a:xfrm>
          <a:prstGeom prst="actionButtonHom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786446" y="3857628"/>
            <a:ext cx="24288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85786" y="4643446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А.П.Чехов</a:t>
            </a: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688</TotalTime>
  <Words>671</Words>
  <Application>Microsoft Office PowerPoint</Application>
  <PresentationFormat>Экран (4:3)</PresentationFormat>
  <Paragraphs>188</Paragraphs>
  <Slides>33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Интеллектуальная                                                       викторина по литературе  для учащихся 6 классов   «Своя игра»   </vt:lpstr>
      <vt:lpstr>Слайд 2</vt:lpstr>
      <vt:lpstr>Ответ  </vt:lpstr>
      <vt:lpstr>Слайд 4</vt:lpstr>
      <vt:lpstr>Назови произведение и автора.  20 </vt:lpstr>
      <vt:lpstr>   Назови произведение и автора. 30  </vt:lpstr>
      <vt:lpstr>  Назови произведение и автора. 40 </vt:lpstr>
      <vt:lpstr>Слайд 8</vt:lpstr>
      <vt:lpstr>Биография. 10</vt:lpstr>
      <vt:lpstr>Биография. 20</vt:lpstr>
      <vt:lpstr> </vt:lpstr>
      <vt:lpstr> Биография. 40  </vt:lpstr>
      <vt:lpstr>Слайд 13</vt:lpstr>
      <vt:lpstr>Слайд 14</vt:lpstr>
      <vt:lpstr>Подскажи словечко. 20</vt:lpstr>
      <vt:lpstr> Подскажи словечко. 30 </vt:lpstr>
      <vt:lpstr>Подскажи словечко. 40</vt:lpstr>
      <vt:lpstr>Кому принадлежат слова? 5</vt:lpstr>
      <vt:lpstr>Кому принадлежат слова? 10</vt:lpstr>
      <vt:lpstr>Кому принадлежат слова? 20</vt:lpstr>
      <vt:lpstr>Кому принадлежат слова? 30</vt:lpstr>
      <vt:lpstr>Кому принадлежат слова? 40</vt:lpstr>
      <vt:lpstr>Деталь. 5</vt:lpstr>
      <vt:lpstr>Деталь. 10</vt:lpstr>
      <vt:lpstr>Деталь. 20</vt:lpstr>
      <vt:lpstr>Деталь. 30</vt:lpstr>
      <vt:lpstr>Деталь. 40</vt:lpstr>
      <vt:lpstr>Портрет. 5</vt:lpstr>
      <vt:lpstr>Портрет. 10</vt:lpstr>
      <vt:lpstr>Портрет. 20</vt:lpstr>
      <vt:lpstr>Портрет. 30</vt:lpstr>
      <vt:lpstr>Портрет. 40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Интеллектуальная                                                       викторина по русскому языку «Своя игра»</dc:title>
  <dc:creator>Нфф</dc:creator>
  <cp:lastModifiedBy>Admin</cp:lastModifiedBy>
  <cp:revision>179</cp:revision>
  <dcterms:created xsi:type="dcterms:W3CDTF">2014-11-02T13:54:28Z</dcterms:created>
  <dcterms:modified xsi:type="dcterms:W3CDTF">2024-06-19T15:07:55Z</dcterms:modified>
</cp:coreProperties>
</file>