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60" r:id="rId5"/>
    <p:sldId id="259" r:id="rId6"/>
    <p:sldId id="261" r:id="rId7"/>
    <p:sldId id="262" r:id="rId8"/>
    <p:sldId id="263" r:id="rId9"/>
    <p:sldId id="266"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53" autoAdjust="0"/>
    <p:restoredTop sz="91014" autoAdjust="0"/>
  </p:normalViewPr>
  <p:slideViewPr>
    <p:cSldViewPr snapToGrid="0">
      <p:cViewPr varScale="1">
        <p:scale>
          <a:sx n="42" d="100"/>
          <a:sy n="42" d="100"/>
        </p:scale>
        <p:origin x="264"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3440030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1600794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290902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147822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2891787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80C8120-C12B-43B5-BB6A-DCD744365FD6}" type="datetimeFigureOut">
              <a:rPr lang="ru-RU" smtClean="0"/>
              <a:t>10.03.2020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2455942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80C8120-C12B-43B5-BB6A-DCD744365FD6}" type="datetimeFigureOut">
              <a:rPr lang="ru-RU" smtClean="0"/>
              <a:t>10.03.2020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1054344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80C8120-C12B-43B5-BB6A-DCD744365FD6}" type="datetimeFigureOut">
              <a:rPr lang="ru-RU" smtClean="0"/>
              <a:t>10.03.2020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3404447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0C8120-C12B-43B5-BB6A-DCD744365FD6}" type="datetimeFigureOut">
              <a:rPr lang="ru-RU" smtClean="0"/>
              <a:t>10.03.2020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2584834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80C8120-C12B-43B5-BB6A-DCD744365FD6}" type="datetimeFigureOut">
              <a:rPr lang="ru-RU" smtClean="0"/>
              <a:t>10.03.2020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3755051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80C8120-C12B-43B5-BB6A-DCD744365FD6}" type="datetimeFigureOut">
              <a:rPr lang="ru-RU" smtClean="0"/>
              <a:t>10.03.2020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37F5EAF-CBA9-4A8E-AFCF-FD840220E5AC}" type="slidenum">
              <a:rPr lang="ru-RU" smtClean="0"/>
              <a:t>‹#›</a:t>
            </a:fld>
            <a:endParaRPr lang="ru-RU"/>
          </a:p>
        </p:txBody>
      </p:sp>
    </p:spTree>
    <p:extLst>
      <p:ext uri="{BB962C8B-B14F-4D97-AF65-F5344CB8AC3E}">
        <p14:creationId xmlns:p14="http://schemas.microsoft.com/office/powerpoint/2010/main" val="3897201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C8120-C12B-43B5-BB6A-DCD744365FD6}" type="datetimeFigureOut">
              <a:rPr lang="ru-RU" smtClean="0"/>
              <a:t>10.03.2020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7F5EAF-CBA9-4A8E-AFCF-FD840220E5AC}" type="slidenum">
              <a:rPr lang="ru-RU" smtClean="0"/>
              <a:t>‹#›</a:t>
            </a:fld>
            <a:endParaRPr lang="ru-RU"/>
          </a:p>
        </p:txBody>
      </p:sp>
    </p:spTree>
    <p:extLst>
      <p:ext uri="{BB962C8B-B14F-4D97-AF65-F5344CB8AC3E}">
        <p14:creationId xmlns:p14="http://schemas.microsoft.com/office/powerpoint/2010/main" val="152959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4000" b="1" i="1" dirty="0" smtClean="0"/>
              <a:t>REMEMBER THOSE DAYS </a:t>
            </a:r>
            <a:endParaRPr lang="ru-RU" sz="4000" b="1" i="1" dirty="0"/>
          </a:p>
        </p:txBody>
      </p:sp>
      <p:sp>
        <p:nvSpPr>
          <p:cNvPr id="3" name="Подзаголовок 2"/>
          <p:cNvSpPr>
            <a:spLocks noGrp="1"/>
          </p:cNvSpPr>
          <p:nvPr>
            <p:ph type="subTitle" idx="1"/>
          </p:nvPr>
        </p:nvSpPr>
        <p:spPr/>
        <p:txBody>
          <a:bodyPr>
            <a:normAutofit/>
          </a:bodyPr>
          <a:lstStyle/>
          <a:p>
            <a:r>
              <a:rPr lang="en-US" sz="3600" dirty="0" smtClean="0"/>
              <a:t>Lesson devoted to 75 </a:t>
            </a:r>
            <a:r>
              <a:rPr lang="en-US" sz="3600" dirty="0" err="1" smtClean="0"/>
              <a:t>th</a:t>
            </a:r>
            <a:r>
              <a:rPr lang="en-US" sz="3600" dirty="0" smtClean="0"/>
              <a:t> anniversary</a:t>
            </a:r>
          </a:p>
          <a:p>
            <a:r>
              <a:rPr lang="en-US" sz="3600" dirty="0" smtClean="0"/>
              <a:t> of the Victory over the fascism</a:t>
            </a:r>
            <a:endParaRPr lang="ru-RU" sz="3600" dirty="0"/>
          </a:p>
        </p:txBody>
      </p:sp>
    </p:spTree>
    <p:extLst>
      <p:ext uri="{BB962C8B-B14F-4D97-AF65-F5344CB8AC3E}">
        <p14:creationId xmlns:p14="http://schemas.microsoft.com/office/powerpoint/2010/main" val="2886703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524000" y="1122363"/>
            <a:ext cx="8970818" cy="4135437"/>
          </a:xfrm>
          <a:prstGeom prst="rect">
            <a:avLst/>
          </a:prstGeom>
        </p:spPr>
      </p:pic>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val="2247106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dirty="0" smtClean="0"/>
              <a:t>lamp ,tent cape  spade, , cartridge, hand sack ,pot, knife, grenade, gas-mask, map, water-bottle, gun.</a:t>
            </a:r>
            <a:endParaRPr lang="ru-RU" sz="2800" dirty="0"/>
          </a:p>
        </p:txBody>
      </p:sp>
      <p:pic>
        <p:nvPicPr>
          <p:cNvPr id="4" name="Объект 3"/>
          <p:cNvPicPr>
            <a:picLocks noGrp="1" noChangeAspect="1"/>
          </p:cNvPicPr>
          <p:nvPr>
            <p:ph idx="1"/>
          </p:nvPr>
        </p:nvPicPr>
        <p:blipFill>
          <a:blip r:embed="rId2"/>
          <a:stretch>
            <a:fillRect/>
          </a:stretch>
        </p:blipFill>
        <p:spPr>
          <a:xfrm>
            <a:off x="3461464" y="1915492"/>
            <a:ext cx="1475360" cy="1079086"/>
          </a:xfrm>
          <a:prstGeom prst="rect">
            <a:avLst/>
          </a:prstGeom>
        </p:spPr>
      </p:pic>
      <p:pic>
        <p:nvPicPr>
          <p:cNvPr id="5" name="Рисунок 4"/>
          <p:cNvPicPr>
            <a:picLocks noChangeAspect="1"/>
          </p:cNvPicPr>
          <p:nvPr/>
        </p:nvPicPr>
        <p:blipFill>
          <a:blip r:embed="rId3"/>
          <a:stretch>
            <a:fillRect/>
          </a:stretch>
        </p:blipFill>
        <p:spPr>
          <a:xfrm>
            <a:off x="838200" y="1915492"/>
            <a:ext cx="1420491" cy="865707"/>
          </a:xfrm>
          <a:prstGeom prst="rect">
            <a:avLst/>
          </a:prstGeom>
        </p:spPr>
      </p:pic>
      <p:pic>
        <p:nvPicPr>
          <p:cNvPr id="6" name="Рисунок 5"/>
          <p:cNvPicPr>
            <a:picLocks noChangeAspect="1"/>
          </p:cNvPicPr>
          <p:nvPr/>
        </p:nvPicPr>
        <p:blipFill>
          <a:blip r:embed="rId4"/>
          <a:stretch>
            <a:fillRect/>
          </a:stretch>
        </p:blipFill>
        <p:spPr>
          <a:xfrm>
            <a:off x="2412861" y="1833188"/>
            <a:ext cx="1048603" cy="1030313"/>
          </a:xfrm>
          <a:prstGeom prst="rect">
            <a:avLst/>
          </a:prstGeom>
        </p:spPr>
      </p:pic>
      <p:pic>
        <p:nvPicPr>
          <p:cNvPr id="7" name="Рисунок 6"/>
          <p:cNvPicPr>
            <a:picLocks noChangeAspect="1"/>
          </p:cNvPicPr>
          <p:nvPr/>
        </p:nvPicPr>
        <p:blipFill>
          <a:blip r:embed="rId5"/>
          <a:stretch>
            <a:fillRect/>
          </a:stretch>
        </p:blipFill>
        <p:spPr>
          <a:xfrm>
            <a:off x="5325882" y="1833188"/>
            <a:ext cx="1914310" cy="896190"/>
          </a:xfrm>
          <a:prstGeom prst="rect">
            <a:avLst/>
          </a:prstGeom>
        </p:spPr>
      </p:pic>
      <p:pic>
        <p:nvPicPr>
          <p:cNvPr id="8" name="Рисунок 7"/>
          <p:cNvPicPr>
            <a:picLocks noChangeAspect="1"/>
          </p:cNvPicPr>
          <p:nvPr/>
        </p:nvPicPr>
        <p:blipFill>
          <a:blip r:embed="rId6"/>
          <a:stretch>
            <a:fillRect/>
          </a:stretch>
        </p:blipFill>
        <p:spPr>
          <a:xfrm>
            <a:off x="6863851" y="2074002"/>
            <a:ext cx="1457070" cy="920576"/>
          </a:xfrm>
          <a:prstGeom prst="rect">
            <a:avLst/>
          </a:prstGeom>
        </p:spPr>
      </p:pic>
      <p:pic>
        <p:nvPicPr>
          <p:cNvPr id="9" name="Рисунок 8"/>
          <p:cNvPicPr>
            <a:picLocks noChangeAspect="1"/>
          </p:cNvPicPr>
          <p:nvPr/>
        </p:nvPicPr>
        <p:blipFill>
          <a:blip r:embed="rId7"/>
          <a:stretch>
            <a:fillRect/>
          </a:stretch>
        </p:blipFill>
        <p:spPr>
          <a:xfrm>
            <a:off x="9065221" y="2074002"/>
            <a:ext cx="1182727" cy="1225402"/>
          </a:xfrm>
          <a:prstGeom prst="rect">
            <a:avLst/>
          </a:prstGeom>
        </p:spPr>
      </p:pic>
      <p:pic>
        <p:nvPicPr>
          <p:cNvPr id="10" name="Рисунок 9"/>
          <p:cNvPicPr>
            <a:picLocks noChangeAspect="1"/>
          </p:cNvPicPr>
          <p:nvPr/>
        </p:nvPicPr>
        <p:blipFill>
          <a:blip r:embed="rId8"/>
          <a:stretch>
            <a:fillRect/>
          </a:stretch>
        </p:blipFill>
        <p:spPr>
          <a:xfrm>
            <a:off x="965210" y="3459155"/>
            <a:ext cx="1475360" cy="1103472"/>
          </a:xfrm>
          <a:prstGeom prst="rect">
            <a:avLst/>
          </a:prstGeom>
        </p:spPr>
      </p:pic>
      <p:pic>
        <p:nvPicPr>
          <p:cNvPr id="11" name="Рисунок 10"/>
          <p:cNvPicPr>
            <a:picLocks noChangeAspect="1"/>
          </p:cNvPicPr>
          <p:nvPr/>
        </p:nvPicPr>
        <p:blipFill>
          <a:blip r:embed="rId9"/>
          <a:stretch>
            <a:fillRect/>
          </a:stretch>
        </p:blipFill>
        <p:spPr>
          <a:xfrm>
            <a:off x="3238306" y="3510092"/>
            <a:ext cx="1268078" cy="1207113"/>
          </a:xfrm>
          <a:prstGeom prst="rect">
            <a:avLst/>
          </a:prstGeom>
        </p:spPr>
      </p:pic>
      <p:pic>
        <p:nvPicPr>
          <p:cNvPr id="12" name="Рисунок 11"/>
          <p:cNvPicPr>
            <a:picLocks noChangeAspect="1"/>
          </p:cNvPicPr>
          <p:nvPr/>
        </p:nvPicPr>
        <p:blipFill>
          <a:blip r:embed="rId10"/>
          <a:stretch>
            <a:fillRect/>
          </a:stretch>
        </p:blipFill>
        <p:spPr>
          <a:xfrm>
            <a:off x="4915737" y="3564961"/>
            <a:ext cx="1658256" cy="1152244"/>
          </a:xfrm>
          <a:prstGeom prst="rect">
            <a:avLst/>
          </a:prstGeom>
        </p:spPr>
      </p:pic>
      <p:pic>
        <p:nvPicPr>
          <p:cNvPr id="13" name="Рисунок 12"/>
          <p:cNvPicPr>
            <a:picLocks noChangeAspect="1"/>
          </p:cNvPicPr>
          <p:nvPr/>
        </p:nvPicPr>
        <p:blipFill>
          <a:blip r:embed="rId11"/>
          <a:stretch>
            <a:fillRect/>
          </a:stretch>
        </p:blipFill>
        <p:spPr>
          <a:xfrm>
            <a:off x="7011056" y="3457120"/>
            <a:ext cx="1121761" cy="1231499"/>
          </a:xfrm>
          <a:prstGeom prst="rect">
            <a:avLst/>
          </a:prstGeom>
        </p:spPr>
      </p:pic>
      <p:pic>
        <p:nvPicPr>
          <p:cNvPr id="14" name="Рисунок 13"/>
          <p:cNvPicPr>
            <a:picLocks noChangeAspect="1"/>
          </p:cNvPicPr>
          <p:nvPr/>
        </p:nvPicPr>
        <p:blipFill>
          <a:blip r:embed="rId12"/>
          <a:stretch>
            <a:fillRect/>
          </a:stretch>
        </p:blipFill>
        <p:spPr>
          <a:xfrm>
            <a:off x="8601885" y="3331128"/>
            <a:ext cx="1646063" cy="1359526"/>
          </a:xfrm>
          <a:prstGeom prst="rect">
            <a:avLst/>
          </a:prstGeom>
        </p:spPr>
      </p:pic>
      <p:pic>
        <p:nvPicPr>
          <p:cNvPr id="15" name="Рисунок 14"/>
          <p:cNvPicPr>
            <a:picLocks noChangeAspect="1"/>
          </p:cNvPicPr>
          <p:nvPr/>
        </p:nvPicPr>
        <p:blipFill>
          <a:blip r:embed="rId13"/>
          <a:stretch>
            <a:fillRect/>
          </a:stretch>
        </p:blipFill>
        <p:spPr>
          <a:xfrm>
            <a:off x="838200" y="5474165"/>
            <a:ext cx="1054699" cy="847417"/>
          </a:xfrm>
          <a:prstGeom prst="rect">
            <a:avLst/>
          </a:prstGeom>
        </p:spPr>
      </p:pic>
      <p:pic>
        <p:nvPicPr>
          <p:cNvPr id="16" name="Рисунок 15"/>
          <p:cNvPicPr>
            <a:picLocks noChangeAspect="1"/>
          </p:cNvPicPr>
          <p:nvPr/>
        </p:nvPicPr>
        <p:blipFill>
          <a:blip r:embed="rId14"/>
          <a:stretch>
            <a:fillRect/>
          </a:stretch>
        </p:blipFill>
        <p:spPr>
          <a:xfrm>
            <a:off x="2722147" y="5173677"/>
            <a:ext cx="9699577" cy="1176630"/>
          </a:xfrm>
          <a:prstGeom prst="rect">
            <a:avLst/>
          </a:prstGeom>
        </p:spPr>
      </p:pic>
    </p:spTree>
    <p:extLst>
      <p:ext uri="{BB962C8B-B14F-4D97-AF65-F5344CB8AC3E}">
        <p14:creationId xmlns:p14="http://schemas.microsoft.com/office/powerpoint/2010/main" val="3224566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44344"/>
            <a:ext cx="10515600" cy="1325563"/>
          </a:xfrm>
        </p:spPr>
        <p:txBody>
          <a:bodyPr>
            <a:normAutofit/>
          </a:bodyPr>
          <a:lstStyle/>
          <a:p>
            <a:r>
              <a:rPr lang="en-US" dirty="0"/>
              <a:t>Do you know these important  numbers and dates of the war? </a:t>
            </a:r>
            <a:r>
              <a:rPr lang="en-US" sz="3600" dirty="0"/>
              <a:t>Match the words from columns</a:t>
            </a:r>
            <a:endParaRPr lang="ru-RU" sz="3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775964599"/>
              </p:ext>
            </p:extLst>
          </p:nvPr>
        </p:nvGraphicFramePr>
        <p:xfrm>
          <a:off x="838200" y="2140523"/>
          <a:ext cx="10515599" cy="4858792"/>
        </p:xfrm>
        <a:graphic>
          <a:graphicData uri="http://schemas.openxmlformats.org/drawingml/2006/table">
            <a:tbl>
              <a:tblPr firstRow="1" bandRow="1">
                <a:tableStyleId>{5C22544A-7EE6-4342-B048-85BDC9FD1C3A}</a:tableStyleId>
              </a:tblPr>
              <a:tblGrid>
                <a:gridCol w="5208857">
                  <a:extLst>
                    <a:ext uri="{9D8B030D-6E8A-4147-A177-3AD203B41FA5}">
                      <a16:colId xmlns:a16="http://schemas.microsoft.com/office/drawing/2014/main" val="1955821992"/>
                    </a:ext>
                  </a:extLst>
                </a:gridCol>
                <a:gridCol w="5306742">
                  <a:extLst>
                    <a:ext uri="{9D8B030D-6E8A-4147-A177-3AD203B41FA5}">
                      <a16:colId xmlns:a16="http://schemas.microsoft.com/office/drawing/2014/main" val="266115604"/>
                    </a:ext>
                  </a:extLst>
                </a:gridCol>
              </a:tblGrid>
              <a:tr h="527339">
                <a:tc>
                  <a:txBody>
                    <a:bodyPr/>
                    <a:lstStyle/>
                    <a:p>
                      <a:r>
                        <a:rPr lang="en-US" dirty="0" smtClean="0"/>
                        <a:t>1939</a:t>
                      </a:r>
                      <a:endParaRPr lang="ru-RU" dirty="0"/>
                    </a:p>
                  </a:txBody>
                  <a:tcPr/>
                </a:tc>
                <a:tc>
                  <a:txBody>
                    <a:bodyPr/>
                    <a:lstStyle/>
                    <a:p>
                      <a:r>
                        <a:rPr lang="en-US" dirty="0" smtClean="0"/>
                        <a:t>Country lost during the war</a:t>
                      </a:r>
                      <a:endParaRPr lang="ru-RU" dirty="0"/>
                    </a:p>
                  </a:txBody>
                  <a:tcPr/>
                </a:tc>
                <a:extLst>
                  <a:ext uri="{0D108BD9-81ED-4DB2-BD59-A6C34878D82A}">
                    <a16:rowId xmlns:a16="http://schemas.microsoft.com/office/drawing/2014/main" val="4210403177"/>
                  </a:ext>
                </a:extLst>
              </a:tr>
              <a:tr h="527339">
                <a:tc>
                  <a:txBody>
                    <a:bodyPr/>
                    <a:lstStyle/>
                    <a:p>
                      <a:r>
                        <a:rPr lang="en-US" dirty="0" smtClean="0"/>
                        <a:t>1418 days-</a:t>
                      </a:r>
                      <a:endParaRPr lang="ru-RU" dirty="0"/>
                    </a:p>
                  </a:txBody>
                  <a:tcPr/>
                </a:tc>
                <a:tc>
                  <a:txBody>
                    <a:bodyPr/>
                    <a:lstStyle/>
                    <a:p>
                      <a:r>
                        <a:rPr lang="en-US" dirty="0" smtClean="0"/>
                        <a:t>Kursk fight of tanks</a:t>
                      </a:r>
                      <a:endParaRPr lang="ru-RU" dirty="0"/>
                    </a:p>
                  </a:txBody>
                  <a:tcPr/>
                </a:tc>
                <a:extLst>
                  <a:ext uri="{0D108BD9-81ED-4DB2-BD59-A6C34878D82A}">
                    <a16:rowId xmlns:a16="http://schemas.microsoft.com/office/drawing/2014/main" val="3600201790"/>
                  </a:ext>
                </a:extLst>
              </a:tr>
              <a:tr h="527339">
                <a:tc>
                  <a:txBody>
                    <a:bodyPr/>
                    <a:lstStyle/>
                    <a:p>
                      <a:r>
                        <a:rPr lang="en-US" dirty="0" smtClean="0"/>
                        <a:t>700 days-</a:t>
                      </a:r>
                      <a:endParaRPr lang="ru-RU" dirty="0"/>
                    </a:p>
                  </a:txBody>
                  <a:tcPr/>
                </a:tc>
                <a:tc>
                  <a:txBody>
                    <a:bodyPr/>
                    <a:lstStyle/>
                    <a:p>
                      <a:r>
                        <a:rPr lang="en-US" dirty="0" smtClean="0"/>
                        <a:t>The Smolensk battle</a:t>
                      </a:r>
                      <a:endParaRPr lang="ru-RU" dirty="0"/>
                    </a:p>
                  </a:txBody>
                  <a:tcPr/>
                </a:tc>
                <a:extLst>
                  <a:ext uri="{0D108BD9-81ED-4DB2-BD59-A6C34878D82A}">
                    <a16:rowId xmlns:a16="http://schemas.microsoft.com/office/drawing/2014/main" val="2539158931"/>
                  </a:ext>
                </a:extLst>
              </a:tr>
              <a:tr h="527339">
                <a:tc>
                  <a:txBody>
                    <a:bodyPr/>
                    <a:lstStyle/>
                    <a:p>
                      <a:r>
                        <a:rPr lang="en-US" dirty="0" smtClean="0"/>
                        <a:t>5</a:t>
                      </a:r>
                      <a:r>
                        <a:rPr lang="en-US" baseline="30000" dirty="0" smtClean="0"/>
                        <a:t>th</a:t>
                      </a:r>
                      <a:r>
                        <a:rPr lang="en-US" dirty="0" smtClean="0"/>
                        <a:t> July-23 August 1943-</a:t>
                      </a:r>
                      <a:endParaRPr lang="ru-RU" dirty="0"/>
                    </a:p>
                  </a:txBody>
                  <a:tcPr/>
                </a:tc>
                <a:tc>
                  <a:txBody>
                    <a:bodyPr/>
                    <a:lstStyle/>
                    <a:p>
                      <a:r>
                        <a:rPr lang="en-US" dirty="0" smtClean="0"/>
                        <a:t>The number of the hero cities</a:t>
                      </a:r>
                      <a:endParaRPr lang="ru-RU" dirty="0"/>
                    </a:p>
                  </a:txBody>
                  <a:tcPr/>
                </a:tc>
                <a:extLst>
                  <a:ext uri="{0D108BD9-81ED-4DB2-BD59-A6C34878D82A}">
                    <a16:rowId xmlns:a16="http://schemas.microsoft.com/office/drawing/2014/main" val="3846009357"/>
                  </a:ext>
                </a:extLst>
              </a:tr>
              <a:tr h="527339">
                <a:tc>
                  <a:txBody>
                    <a:bodyPr/>
                    <a:lstStyle/>
                    <a:p>
                      <a:r>
                        <a:rPr lang="en-US" dirty="0" smtClean="0"/>
                        <a:t>12</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a:t>
                      </a:r>
                      <a:r>
                        <a:rPr lang="en-US" dirty="0" smtClean="0"/>
                        <a:t>battle for Stalingrad</a:t>
                      </a:r>
                      <a:endParaRPr lang="ru-RU" dirty="0" smtClean="0"/>
                    </a:p>
                    <a:p>
                      <a:endParaRPr lang="ru-RU" dirty="0"/>
                    </a:p>
                  </a:txBody>
                  <a:tcPr/>
                </a:tc>
                <a:extLst>
                  <a:ext uri="{0D108BD9-81ED-4DB2-BD59-A6C34878D82A}">
                    <a16:rowId xmlns:a16="http://schemas.microsoft.com/office/drawing/2014/main" val="3969251853"/>
                  </a:ext>
                </a:extLst>
              </a:tr>
              <a:tr h="527339">
                <a:tc>
                  <a:txBody>
                    <a:bodyPr/>
                    <a:lstStyle/>
                    <a:p>
                      <a:r>
                        <a:rPr lang="en-US" dirty="0" smtClean="0"/>
                        <a:t>17</a:t>
                      </a:r>
                      <a:r>
                        <a:rPr lang="en-US" baseline="30000" dirty="0" smtClean="0"/>
                        <a:t>th</a:t>
                      </a:r>
                      <a:r>
                        <a:rPr lang="en-US" dirty="0" smtClean="0"/>
                        <a:t> July1942-2</a:t>
                      </a:r>
                      <a:r>
                        <a:rPr lang="en-US" baseline="30000" dirty="0" smtClean="0"/>
                        <a:t>nd</a:t>
                      </a:r>
                      <a:r>
                        <a:rPr lang="en-US" dirty="0" smtClean="0"/>
                        <a:t> February1943-</a:t>
                      </a:r>
                      <a:endParaRPr lang="ru-RU" dirty="0"/>
                    </a:p>
                  </a:txBody>
                  <a:tcPr/>
                </a:tc>
                <a:tc>
                  <a:txBody>
                    <a:bodyPr/>
                    <a:lstStyle/>
                    <a:p>
                      <a:r>
                        <a:rPr lang="en-US" dirty="0" smtClean="0"/>
                        <a:t>The war lasted</a:t>
                      </a:r>
                      <a:endParaRPr lang="ru-RU" dirty="0"/>
                    </a:p>
                  </a:txBody>
                  <a:tcPr/>
                </a:tc>
                <a:extLst>
                  <a:ext uri="{0D108BD9-81ED-4DB2-BD59-A6C34878D82A}">
                    <a16:rowId xmlns:a16="http://schemas.microsoft.com/office/drawing/2014/main" val="1542266067"/>
                  </a:ext>
                </a:extLst>
              </a:tr>
              <a:tr h="527339">
                <a:tc>
                  <a:txBody>
                    <a:bodyPr/>
                    <a:lstStyle/>
                    <a:p>
                      <a:r>
                        <a:rPr lang="en-US" dirty="0" smtClean="0"/>
                        <a:t>10-July-10 September-</a:t>
                      </a:r>
                      <a:endParaRPr lang="ru-RU" dirty="0"/>
                    </a:p>
                  </a:txBody>
                  <a:tcPr/>
                </a:tc>
                <a:tc>
                  <a:txBody>
                    <a:bodyPr/>
                    <a:lstStyle/>
                    <a:p>
                      <a:r>
                        <a:rPr lang="en-US" dirty="0" smtClean="0"/>
                        <a:t>Blockade of Leningrad</a:t>
                      </a:r>
                      <a:endParaRPr lang="ru-RU" dirty="0"/>
                    </a:p>
                  </a:txBody>
                  <a:tcPr/>
                </a:tc>
                <a:extLst>
                  <a:ext uri="{0D108BD9-81ED-4DB2-BD59-A6C34878D82A}">
                    <a16:rowId xmlns:a16="http://schemas.microsoft.com/office/drawing/2014/main" val="3712617313"/>
                  </a:ext>
                </a:extLst>
              </a:tr>
              <a:tr h="527339">
                <a:tc>
                  <a:txBody>
                    <a:bodyPr/>
                    <a:lstStyle/>
                    <a:p>
                      <a:r>
                        <a:rPr lang="en-US" dirty="0" smtClean="0">
                          <a:solidFill>
                            <a:prstClr val="black"/>
                          </a:solidFill>
                        </a:rPr>
                        <a:t>8</a:t>
                      </a:r>
                      <a:r>
                        <a:rPr lang="en-US" baseline="30000" dirty="0" smtClean="0">
                          <a:solidFill>
                            <a:prstClr val="black"/>
                          </a:solidFill>
                        </a:rPr>
                        <a:t>th</a:t>
                      </a:r>
                      <a:r>
                        <a:rPr lang="en-US" dirty="0" smtClean="0">
                          <a:solidFill>
                            <a:prstClr val="black"/>
                          </a:solidFill>
                        </a:rPr>
                        <a:t> May 1945-</a:t>
                      </a:r>
                      <a:endParaRPr lang="ru-RU" dirty="0"/>
                    </a:p>
                  </a:txBody>
                  <a:tcPr/>
                </a:tc>
                <a:tc>
                  <a:txBody>
                    <a:bodyPr/>
                    <a:lstStyle/>
                    <a:p>
                      <a:r>
                        <a:rPr lang="en-US" dirty="0" smtClean="0"/>
                        <a:t>Capitulation of the German armies</a:t>
                      </a:r>
                      <a:endParaRPr lang="ru-RU" dirty="0"/>
                    </a:p>
                  </a:txBody>
                  <a:tcPr/>
                </a:tc>
                <a:extLst>
                  <a:ext uri="{0D108BD9-81ED-4DB2-BD59-A6C34878D82A}">
                    <a16:rowId xmlns:a16="http://schemas.microsoft.com/office/drawing/2014/main" val="3002440228"/>
                  </a:ext>
                </a:extLst>
              </a:tr>
              <a:tr h="527339">
                <a:tc>
                  <a:txBody>
                    <a:bodyPr/>
                    <a:lstStyle/>
                    <a:p>
                      <a:r>
                        <a:rPr lang="en-US" dirty="0" smtClean="0">
                          <a:solidFill>
                            <a:prstClr val="black"/>
                          </a:solidFill>
                        </a:rPr>
                        <a:t>27 000 million-</a:t>
                      </a:r>
                      <a:endParaRPr lang="ru-RU" dirty="0"/>
                    </a:p>
                  </a:txBody>
                  <a:tcPr/>
                </a:tc>
                <a:tc>
                  <a:txBody>
                    <a:bodyPr/>
                    <a:lstStyle/>
                    <a:p>
                      <a:r>
                        <a:rPr lang="en-US" dirty="0" smtClean="0"/>
                        <a:t>The beginning of the Second</a:t>
                      </a:r>
                      <a:r>
                        <a:rPr lang="en-US" baseline="0" dirty="0" smtClean="0"/>
                        <a:t> World War</a:t>
                      </a:r>
                      <a:endParaRPr lang="ru-RU" dirty="0"/>
                    </a:p>
                  </a:txBody>
                  <a:tcPr/>
                </a:tc>
                <a:extLst>
                  <a:ext uri="{0D108BD9-81ED-4DB2-BD59-A6C34878D82A}">
                    <a16:rowId xmlns:a16="http://schemas.microsoft.com/office/drawing/2014/main" val="2438795120"/>
                  </a:ext>
                </a:extLst>
              </a:tr>
            </a:tbl>
          </a:graphicData>
        </a:graphic>
      </p:graphicFrame>
    </p:spTree>
    <p:extLst>
      <p:ext uri="{BB962C8B-B14F-4D97-AF65-F5344CB8AC3E}">
        <p14:creationId xmlns:p14="http://schemas.microsoft.com/office/powerpoint/2010/main" val="69380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dirty="0" smtClean="0"/>
              <a:t> </a:t>
            </a:r>
            <a:r>
              <a:rPr lang="en-US" sz="3600" dirty="0"/>
              <a:t>Do you </a:t>
            </a:r>
            <a:r>
              <a:rPr lang="en-US" sz="3600" dirty="0" smtClean="0"/>
              <a:t>know</a:t>
            </a:r>
            <a:r>
              <a:rPr lang="ru-RU" sz="3600" dirty="0" smtClean="0"/>
              <a:t> </a:t>
            </a:r>
            <a:r>
              <a:rPr lang="en-US" sz="3600" dirty="0" smtClean="0"/>
              <a:t>the </a:t>
            </a:r>
            <a:r>
              <a:rPr lang="en-US" sz="3600" dirty="0"/>
              <a:t>history of the war?     </a:t>
            </a:r>
            <a:r>
              <a:rPr lang="en-US" sz="3600" dirty="0" smtClean="0"/>
              <a:t> </a:t>
            </a:r>
            <a:r>
              <a:rPr lang="en-US" sz="3600" dirty="0"/>
              <a:t>T</a:t>
            </a:r>
            <a:r>
              <a:rPr lang="en-US" sz="3600" dirty="0" smtClean="0"/>
              <a:t>itle the name of the battles. </a:t>
            </a:r>
            <a:endParaRPr lang="ru-RU" sz="3600" dirty="0"/>
          </a:p>
        </p:txBody>
      </p:sp>
      <p:sp>
        <p:nvSpPr>
          <p:cNvPr id="3" name="Объект 2"/>
          <p:cNvSpPr>
            <a:spLocks noGrp="1"/>
          </p:cNvSpPr>
          <p:nvPr>
            <p:ph idx="1"/>
          </p:nvPr>
        </p:nvSpPr>
        <p:spPr/>
        <p:txBody>
          <a:bodyPr/>
          <a:lstStyle/>
          <a:p>
            <a:r>
              <a:rPr lang="en-US" dirty="0" smtClean="0"/>
              <a:t>It was a fierce fight .Defenders  suffered from the lack of water and food. They wrote on the walls’ We’ll die but not gave themselves’. They were few and they struggled the whole month Even fascists surprised with such heroism”</a:t>
            </a:r>
          </a:p>
          <a:p>
            <a:r>
              <a:rPr lang="en-US" dirty="0"/>
              <a:t> </a:t>
            </a:r>
            <a:r>
              <a:rPr lang="en-US" dirty="0" smtClean="0"/>
              <a:t>The battle lasted two months and here fascist were stopped at first time so Moscow had a time to prepare for defending.</a:t>
            </a:r>
          </a:p>
          <a:p>
            <a:r>
              <a:rPr lang="en-US" dirty="0"/>
              <a:t> </a:t>
            </a:r>
            <a:r>
              <a:rPr lang="en-US" dirty="0" smtClean="0"/>
              <a:t>It was in the beginning of the war. The town was occupied by fascist but our army  won the town and  this place is the burning of Guards division/</a:t>
            </a:r>
          </a:p>
          <a:p>
            <a:endParaRPr lang="ru-RU" dirty="0"/>
          </a:p>
        </p:txBody>
      </p:sp>
    </p:spTree>
    <p:extLst>
      <p:ext uri="{BB962C8B-B14F-4D97-AF65-F5344CB8AC3E}">
        <p14:creationId xmlns:p14="http://schemas.microsoft.com/office/powerpoint/2010/main" val="65666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dirty="0" smtClean="0"/>
              <a:t>Read son’s letter  to his  father who is on the war  and put the verbs in the right form</a:t>
            </a:r>
            <a:endParaRPr lang="ru-RU" sz="3600" dirty="0"/>
          </a:p>
        </p:txBody>
      </p:sp>
      <p:sp>
        <p:nvSpPr>
          <p:cNvPr id="3" name="Объект 2"/>
          <p:cNvSpPr>
            <a:spLocks noGrp="1"/>
          </p:cNvSpPr>
          <p:nvPr>
            <p:ph idx="1"/>
          </p:nvPr>
        </p:nvSpPr>
        <p:spPr/>
        <p:txBody>
          <a:bodyPr>
            <a:normAutofit fontScale="85000" lnSpcReduction="20000"/>
          </a:bodyPr>
          <a:lstStyle/>
          <a:p>
            <a:r>
              <a:rPr lang="en-US" dirty="0"/>
              <a:t>Dear father,</a:t>
            </a:r>
            <a:endParaRPr lang="ru-RU" dirty="0"/>
          </a:p>
          <a:p>
            <a:r>
              <a:rPr lang="en-US" dirty="0"/>
              <a:t>We ( be)</a:t>
            </a:r>
            <a:r>
              <a:rPr lang="en-US" i="1" dirty="0"/>
              <a:t> were  </a:t>
            </a:r>
            <a:r>
              <a:rPr lang="en-US" dirty="0"/>
              <a:t>very</a:t>
            </a:r>
            <a:r>
              <a:rPr lang="en-US" i="1" dirty="0"/>
              <a:t> </a:t>
            </a:r>
            <a:r>
              <a:rPr lang="en-US" dirty="0"/>
              <a:t>glad to get a letter from you. I (write) and ( cry) that you (be) alive and </a:t>
            </a:r>
            <a:r>
              <a:rPr lang="en-US" dirty="0" smtClean="0"/>
              <a:t>healthy. We </a:t>
            </a:r>
            <a:r>
              <a:rPr lang="en-US" dirty="0"/>
              <a:t>( be </a:t>
            </a:r>
            <a:r>
              <a:rPr lang="en-US" dirty="0" smtClean="0"/>
              <a:t>) proud  </a:t>
            </a:r>
            <a:r>
              <a:rPr lang="en-US" dirty="0"/>
              <a:t>of you that you (fight ) against enemy </a:t>
            </a:r>
            <a:r>
              <a:rPr lang="en-US" dirty="0" smtClean="0"/>
              <a:t>who</a:t>
            </a:r>
          </a:p>
          <a:p>
            <a:r>
              <a:rPr lang="en-US" dirty="0" smtClean="0"/>
              <a:t> </a:t>
            </a:r>
            <a:r>
              <a:rPr lang="en-US" dirty="0"/>
              <a:t>( come ) to our land. We  ( pass) the winter and now  we (think) about growing some vegetables. Mother ( work) on the farm and  (come) home very tired. Last month she ( work) till late and   while she   ( look after ) cows  I and Ann ( do ) the house</a:t>
            </a:r>
            <a:r>
              <a:rPr lang="en-US" dirty="0" smtClean="0"/>
              <a:t>. </a:t>
            </a:r>
            <a:r>
              <a:rPr lang="en-US" dirty="0"/>
              <a:t>In winter Granny ( be ) heavily ill and she ( not go). We (be)afraid of her but she (get well) to the end of February .I (tell) you all our news and now I ( have to  )go for a walk . Ann just ( come ) back  from  street and it’s my turn to go as we (have) only one pair of boots. </a:t>
            </a:r>
            <a:endParaRPr lang="ru-RU" dirty="0"/>
          </a:p>
          <a:p>
            <a:r>
              <a:rPr lang="en-US" dirty="0"/>
              <a:t> Lovely father beat  hated fascist and we ( wait ) </a:t>
            </a:r>
            <a:r>
              <a:rPr lang="en-US" dirty="0" smtClean="0"/>
              <a:t>you from front. </a:t>
            </a:r>
            <a:r>
              <a:rPr lang="en-US" dirty="0"/>
              <a:t>Kiss </a:t>
            </a:r>
            <a:r>
              <a:rPr lang="en-US" dirty="0" smtClean="0"/>
              <a:t>and strongly  </a:t>
            </a:r>
            <a:r>
              <a:rPr lang="en-US" dirty="0"/>
              <a:t>hug </a:t>
            </a:r>
            <a:r>
              <a:rPr lang="en-US" dirty="0" smtClean="0"/>
              <a:t>you and    hope we (see) soon.</a:t>
            </a:r>
            <a:endParaRPr lang="ru-RU" dirty="0"/>
          </a:p>
          <a:p>
            <a:r>
              <a:rPr lang="en-US" dirty="0"/>
              <a:t>Your son </a:t>
            </a:r>
            <a:r>
              <a:rPr lang="en-US" dirty="0" smtClean="0"/>
              <a:t>,</a:t>
            </a:r>
            <a:endParaRPr lang="ru-RU" dirty="0" smtClean="0"/>
          </a:p>
          <a:p>
            <a:r>
              <a:rPr lang="en-US" dirty="0" smtClean="0"/>
              <a:t> Peter </a:t>
            </a:r>
            <a:endParaRPr lang="ru-RU" dirty="0"/>
          </a:p>
        </p:txBody>
      </p:sp>
    </p:spTree>
    <p:extLst>
      <p:ext uri="{BB962C8B-B14F-4D97-AF65-F5344CB8AC3E}">
        <p14:creationId xmlns:p14="http://schemas.microsoft.com/office/powerpoint/2010/main" val="1716491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 </a:t>
            </a:r>
            <a:r>
              <a:rPr lang="en-US" sz="3600" dirty="0" smtClean="0"/>
              <a:t>The names of these people are  connected with the Second World  War. Tell some words about them</a:t>
            </a:r>
            <a:endParaRPr lang="ru-RU" sz="3600" dirty="0"/>
          </a:p>
        </p:txBody>
      </p:sp>
      <p:pic>
        <p:nvPicPr>
          <p:cNvPr id="4" name="Объект 3"/>
          <p:cNvPicPr>
            <a:picLocks noGrp="1" noChangeAspect="1"/>
          </p:cNvPicPr>
          <p:nvPr>
            <p:ph idx="1"/>
          </p:nvPr>
        </p:nvPicPr>
        <p:blipFill>
          <a:blip r:embed="rId2"/>
          <a:stretch>
            <a:fillRect/>
          </a:stretch>
        </p:blipFill>
        <p:spPr>
          <a:xfrm>
            <a:off x="1495394" y="1943099"/>
            <a:ext cx="2111464" cy="1863185"/>
          </a:xfrm>
          <a:prstGeom prst="rect">
            <a:avLst/>
          </a:prstGeom>
        </p:spPr>
      </p:pic>
      <p:pic>
        <p:nvPicPr>
          <p:cNvPr id="6" name="Рисунок 5"/>
          <p:cNvPicPr>
            <a:picLocks noChangeAspect="1"/>
          </p:cNvPicPr>
          <p:nvPr/>
        </p:nvPicPr>
        <p:blipFill>
          <a:blip r:embed="rId3"/>
          <a:stretch>
            <a:fillRect/>
          </a:stretch>
        </p:blipFill>
        <p:spPr>
          <a:xfrm>
            <a:off x="4572000" y="1690688"/>
            <a:ext cx="1891145" cy="2115597"/>
          </a:xfrm>
          <a:prstGeom prst="rect">
            <a:avLst/>
          </a:prstGeom>
        </p:spPr>
      </p:pic>
      <p:pic>
        <p:nvPicPr>
          <p:cNvPr id="7" name="Рисунок 6"/>
          <p:cNvPicPr>
            <a:picLocks noChangeAspect="1"/>
          </p:cNvPicPr>
          <p:nvPr/>
        </p:nvPicPr>
        <p:blipFill>
          <a:blip r:embed="rId4"/>
          <a:stretch>
            <a:fillRect/>
          </a:stretch>
        </p:blipFill>
        <p:spPr>
          <a:xfrm>
            <a:off x="1267692" y="4483098"/>
            <a:ext cx="2339166" cy="1896919"/>
          </a:xfrm>
          <a:prstGeom prst="rect">
            <a:avLst/>
          </a:prstGeom>
        </p:spPr>
      </p:pic>
      <p:pic>
        <p:nvPicPr>
          <p:cNvPr id="8" name="Рисунок 7"/>
          <p:cNvPicPr>
            <a:picLocks noChangeAspect="1"/>
          </p:cNvPicPr>
          <p:nvPr/>
        </p:nvPicPr>
        <p:blipFill>
          <a:blip r:embed="rId5"/>
          <a:stretch>
            <a:fillRect/>
          </a:stretch>
        </p:blipFill>
        <p:spPr>
          <a:xfrm>
            <a:off x="8503920" y="4177146"/>
            <a:ext cx="1929731" cy="2202872"/>
          </a:xfrm>
          <a:prstGeom prst="rect">
            <a:avLst/>
          </a:prstGeom>
        </p:spPr>
      </p:pic>
      <p:pic>
        <p:nvPicPr>
          <p:cNvPr id="3" name="Рисунок 2"/>
          <p:cNvPicPr>
            <a:picLocks noChangeAspect="1"/>
          </p:cNvPicPr>
          <p:nvPr/>
        </p:nvPicPr>
        <p:blipFill>
          <a:blip r:embed="rId6"/>
          <a:stretch>
            <a:fillRect/>
          </a:stretch>
        </p:blipFill>
        <p:spPr>
          <a:xfrm>
            <a:off x="7720445" y="1247702"/>
            <a:ext cx="2422295" cy="3678382"/>
          </a:xfrm>
          <a:prstGeom prst="rect">
            <a:avLst/>
          </a:prstGeom>
        </p:spPr>
      </p:pic>
      <p:pic>
        <p:nvPicPr>
          <p:cNvPr id="10" name="Рисунок 9"/>
          <p:cNvPicPr>
            <a:picLocks noChangeAspect="1"/>
          </p:cNvPicPr>
          <p:nvPr/>
        </p:nvPicPr>
        <p:blipFill>
          <a:blip r:embed="rId7"/>
          <a:stretch>
            <a:fillRect/>
          </a:stretch>
        </p:blipFill>
        <p:spPr>
          <a:xfrm>
            <a:off x="4271877" y="1690688"/>
            <a:ext cx="2974743" cy="5418772"/>
          </a:xfrm>
          <a:prstGeom prst="rect">
            <a:avLst/>
          </a:prstGeom>
        </p:spPr>
      </p:pic>
    </p:spTree>
    <p:extLst>
      <p:ext uri="{BB962C8B-B14F-4D97-AF65-F5344CB8AC3E}">
        <p14:creationId xmlns:p14="http://schemas.microsoft.com/office/powerpoint/2010/main" val="923946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 </a:t>
            </a:r>
            <a:r>
              <a:rPr lang="en-US" sz="3600" dirty="0"/>
              <a:t>Write a  </a:t>
            </a:r>
            <a:r>
              <a:rPr lang="en-US" sz="3600" dirty="0" smtClean="0"/>
              <a:t>card to veteran and  congratulate with the 75 </a:t>
            </a:r>
            <a:r>
              <a:rPr lang="en-US" sz="2400" dirty="0" err="1" smtClean="0"/>
              <a:t>th</a:t>
            </a:r>
            <a:r>
              <a:rPr lang="en-US" sz="3600" dirty="0" smtClean="0"/>
              <a:t> anniversary of the Great Victory.   </a:t>
            </a:r>
            <a:endParaRPr lang="ru-RU" sz="3600" dirty="0"/>
          </a:p>
        </p:txBody>
      </p:sp>
      <p:pic>
        <p:nvPicPr>
          <p:cNvPr id="4" name="Объект 3"/>
          <p:cNvPicPr>
            <a:picLocks noGrp="1" noChangeAspect="1"/>
          </p:cNvPicPr>
          <p:nvPr>
            <p:ph idx="1"/>
          </p:nvPr>
        </p:nvPicPr>
        <p:blipFill>
          <a:blip r:embed="rId2"/>
          <a:stretch>
            <a:fillRect/>
          </a:stretch>
        </p:blipFill>
        <p:spPr>
          <a:xfrm>
            <a:off x="1348740" y="1690688"/>
            <a:ext cx="9761220" cy="5167312"/>
          </a:xfrm>
          <a:prstGeom prst="rect">
            <a:avLst/>
          </a:prstGeom>
        </p:spPr>
      </p:pic>
    </p:spTree>
    <p:extLst>
      <p:ext uri="{BB962C8B-B14F-4D97-AF65-F5344CB8AC3E}">
        <p14:creationId xmlns:p14="http://schemas.microsoft.com/office/powerpoint/2010/main" val="1210634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000" dirty="0" smtClean="0"/>
              <a:t>Find in the </a:t>
            </a:r>
            <a:r>
              <a:rPr lang="en-US" sz="2000" dirty="0"/>
              <a:t>school museum </a:t>
            </a:r>
            <a:r>
              <a:rPr lang="en-US" sz="2000" dirty="0" smtClean="0"/>
              <a:t>material about  the  </a:t>
            </a:r>
            <a:r>
              <a:rPr lang="en-US" sz="2000" dirty="0"/>
              <a:t>local underground  group of  Leonid Rubin </a:t>
            </a:r>
            <a:r>
              <a:rPr lang="en-US" sz="2000" dirty="0" smtClean="0"/>
              <a:t>which was </a:t>
            </a:r>
            <a:r>
              <a:rPr lang="en-US" sz="2000" dirty="0"/>
              <a:t>in the “ </a:t>
            </a:r>
            <a:r>
              <a:rPr lang="en-US" sz="2000" dirty="0" err="1"/>
              <a:t>Baulcamp</a:t>
            </a:r>
            <a:r>
              <a:rPr lang="en-US" sz="2000" dirty="0"/>
              <a:t>”  in October street near </a:t>
            </a:r>
            <a:r>
              <a:rPr lang="en-US" sz="2000" dirty="0" err="1"/>
              <a:t>Orlovskaya</a:t>
            </a:r>
            <a:r>
              <a:rPr lang="en-US" sz="2000" dirty="0"/>
              <a:t> </a:t>
            </a:r>
            <a:r>
              <a:rPr lang="en-US" sz="2000" dirty="0" err="1"/>
              <a:t>Sortirovka</a:t>
            </a:r>
            <a:r>
              <a:rPr lang="en-US" sz="2000" dirty="0"/>
              <a:t> </a:t>
            </a:r>
            <a:r>
              <a:rPr lang="en-US" sz="2000" dirty="0" smtClean="0"/>
              <a:t>. L. </a:t>
            </a:r>
            <a:r>
              <a:rPr lang="en-US" sz="2000" dirty="0" err="1" smtClean="0"/>
              <a:t>Gorbachevsky</a:t>
            </a:r>
            <a:r>
              <a:rPr lang="en-US" sz="2000" dirty="0" smtClean="0"/>
              <a:t> was the only who survive and wrote the book about the underground group He lived at 46,Ocyouber  street during the war. Tell about the fight of this group.</a:t>
            </a:r>
            <a:endParaRPr lang="ru-RU" sz="2000" dirty="0"/>
          </a:p>
        </p:txBody>
      </p:sp>
      <p:pic>
        <p:nvPicPr>
          <p:cNvPr id="4" name="Объект 3"/>
          <p:cNvPicPr>
            <a:picLocks noGrp="1" noChangeAspect="1"/>
          </p:cNvPicPr>
          <p:nvPr>
            <p:ph idx="1"/>
          </p:nvPr>
        </p:nvPicPr>
        <p:blipFill>
          <a:blip r:embed="rId2"/>
          <a:stretch>
            <a:fillRect/>
          </a:stretch>
        </p:blipFill>
        <p:spPr>
          <a:xfrm>
            <a:off x="640080" y="1690688"/>
            <a:ext cx="10149840" cy="5167312"/>
          </a:xfrm>
          <a:prstGeom prst="rect">
            <a:avLst/>
          </a:prstGeom>
        </p:spPr>
      </p:pic>
    </p:spTree>
    <p:extLst>
      <p:ext uri="{BB962C8B-B14F-4D97-AF65-F5344CB8AC3E}">
        <p14:creationId xmlns:p14="http://schemas.microsoft.com/office/powerpoint/2010/main" val="140979580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578</Words>
  <Application>Microsoft Office PowerPoint</Application>
  <PresentationFormat>Широкоэкранный</PresentationFormat>
  <Paragraphs>37</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Calibri</vt:lpstr>
      <vt:lpstr>Calibri Light</vt:lpstr>
      <vt:lpstr>Тема Office</vt:lpstr>
      <vt:lpstr>REMEMBER THOSE DAYS </vt:lpstr>
      <vt:lpstr>Презентация PowerPoint</vt:lpstr>
      <vt:lpstr>lamp ,tent cape  spade, , cartridge, hand sack ,pot, knife, grenade, gas-mask, map, water-bottle, gun.</vt:lpstr>
      <vt:lpstr>Do you know these important  numbers and dates of the war? Match the words from columns</vt:lpstr>
      <vt:lpstr> Do you know the history of the war?      Title the name of the battles. </vt:lpstr>
      <vt:lpstr>Read son’s letter  to his  father who is on the war  and put the verbs in the right form</vt:lpstr>
      <vt:lpstr> The names of these people are  connected with the Second World  War. Tell some words about them</vt:lpstr>
      <vt:lpstr> Write a  card to veteran and  congratulate with the 75 th anniversary of the Great Victory.   </vt:lpstr>
      <vt:lpstr>Find in the school museum material about  the  local underground  group of  Leonid Rubin which was in the “ Baulcamp”  in October street near Orlovskaya Sortirovka . L. Gorbachevsky was the only who survive and wrote the book about the underground group He lived at 46,Ocyouber  street during the war. Tell about the fight of this group.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Работа</dc:creator>
  <cp:lastModifiedBy>Работа</cp:lastModifiedBy>
  <cp:revision>20</cp:revision>
  <dcterms:created xsi:type="dcterms:W3CDTF">2020-02-12T17:00:37Z</dcterms:created>
  <dcterms:modified xsi:type="dcterms:W3CDTF">2020-03-10T05:14:54Z</dcterms:modified>
</cp:coreProperties>
</file>