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5" r:id="rId3"/>
    <p:sldId id="261" r:id="rId4"/>
    <p:sldId id="262" r:id="rId5"/>
    <p:sldId id="265" r:id="rId6"/>
    <p:sldId id="271" r:id="rId7"/>
    <p:sldId id="272" r:id="rId8"/>
    <p:sldId id="264" r:id="rId9"/>
    <p:sldId id="273" r:id="rId10"/>
    <p:sldId id="286" r:id="rId11"/>
    <p:sldId id="270" r:id="rId12"/>
    <p:sldId id="287" r:id="rId13"/>
    <p:sldId id="269" r:id="rId14"/>
    <p:sldId id="274" r:id="rId15"/>
    <p:sldId id="268" r:id="rId16"/>
    <p:sldId id="267" r:id="rId17"/>
    <p:sldId id="280" r:id="rId18"/>
    <p:sldId id="281" r:id="rId19"/>
    <p:sldId id="279" r:id="rId20"/>
    <p:sldId id="282" r:id="rId21"/>
    <p:sldId id="283" r:id="rId22"/>
    <p:sldId id="285" r:id="rId23"/>
    <p:sldId id="278" r:id="rId24"/>
    <p:sldId id="284" r:id="rId25"/>
    <p:sldId id="277" r:id="rId26"/>
    <p:sldId id="276" r:id="rId27"/>
    <p:sldId id="301" r:id="rId28"/>
    <p:sldId id="300" r:id="rId29"/>
    <p:sldId id="275" r:id="rId30"/>
    <p:sldId id="302" r:id="rId31"/>
    <p:sldId id="263" r:id="rId32"/>
    <p:sldId id="303" r:id="rId33"/>
    <p:sldId id="304" r:id="rId34"/>
    <p:sldId id="288" r:id="rId35"/>
    <p:sldId id="290" r:id="rId36"/>
    <p:sldId id="291" r:id="rId37"/>
    <p:sldId id="292" r:id="rId38"/>
    <p:sldId id="289" r:id="rId39"/>
    <p:sldId id="266" r:id="rId40"/>
    <p:sldId id="294" r:id="rId41"/>
    <p:sldId id="293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74" d="100"/>
          <a:sy n="74" d="100"/>
        </p:scale>
        <p:origin x="129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134672" cy="147002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Comic Sans MS" panose="030F0702030302020204" pitchFamily="66" charset="0"/>
              </a:rPr>
              <a:t>Метод обучения </a:t>
            </a:r>
            <a:r>
              <a:rPr lang="ru-RU" b="1" dirty="0" smtClean="0">
                <a:latin typeface="Comic Sans MS" panose="030F0702030302020204" pitchFamily="66" charset="0"/>
              </a:rPr>
              <a:t>иностранного языка </a:t>
            </a:r>
            <a:r>
              <a:rPr lang="ru-RU" b="1" dirty="0">
                <a:latin typeface="Comic Sans MS" panose="030F0702030302020204" pitchFamily="66" charset="0"/>
              </a:rPr>
              <a:t>«</a:t>
            </a:r>
            <a:r>
              <a:rPr lang="en-US" b="1" dirty="0">
                <a:latin typeface="Comic Sans MS" panose="030F0702030302020204" pitchFamily="66" charset="0"/>
              </a:rPr>
              <a:t>Drilling</a:t>
            </a:r>
            <a:r>
              <a:rPr lang="ru-RU" b="1" dirty="0">
                <a:latin typeface="Comic Sans MS" panose="030F0702030302020204" pitchFamily="66" charset="0"/>
              </a:rPr>
              <a:t>» на примере стихотворения «</a:t>
            </a:r>
            <a:r>
              <a:rPr lang="en-US" b="1" dirty="0">
                <a:latin typeface="Comic Sans MS" panose="030F0702030302020204" pitchFamily="66" charset="0"/>
              </a:rPr>
              <a:t>Little mouse</a:t>
            </a:r>
            <a:r>
              <a:rPr lang="ru-RU" b="1" dirty="0">
                <a:latin typeface="Comic Sans MS" panose="030F0702030302020204" pitchFamily="66" charset="0"/>
              </a:rPr>
              <a:t>» на начальном этапе </a:t>
            </a:r>
            <a:r>
              <a:rPr lang="ru-RU" b="1" dirty="0" smtClean="0">
                <a:latin typeface="Comic Sans MS" panose="030F0702030302020204" pitchFamily="66" charset="0"/>
              </a:rPr>
              <a:t>изучения </a:t>
            </a:r>
            <a:r>
              <a:rPr lang="ru-RU" b="1" dirty="0">
                <a:latin typeface="Comic Sans MS" panose="030F0702030302020204" pitchFamily="66" charset="0"/>
              </a:rPr>
              <a:t>английского языка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5157193"/>
            <a:ext cx="6588224" cy="1697056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b="1" i="1" dirty="0">
                <a:solidFill>
                  <a:schemeClr val="tx1"/>
                </a:solidFill>
              </a:rPr>
              <a:t>Бурьян Екатерина Владимировна,</a:t>
            </a:r>
            <a:br>
              <a:rPr lang="ru-RU" b="1" i="1" dirty="0">
                <a:solidFill>
                  <a:schemeClr val="tx1"/>
                </a:solidFill>
              </a:rPr>
            </a:br>
            <a:r>
              <a:rPr lang="ru-RU" b="1" i="1" dirty="0">
                <a:solidFill>
                  <a:schemeClr val="tx1"/>
                </a:solidFill>
              </a:rPr>
              <a:t/>
            </a:r>
            <a:br>
              <a:rPr lang="ru-RU" b="1" i="1" dirty="0">
                <a:solidFill>
                  <a:schemeClr val="tx1"/>
                </a:solidFill>
              </a:rPr>
            </a:br>
            <a:r>
              <a:rPr lang="ru-RU" b="1" i="1" dirty="0">
                <a:solidFill>
                  <a:schemeClr val="tx1"/>
                </a:solidFill>
              </a:rPr>
              <a:t>учитель английского языка МБОУ «СОШ № 37»,</a:t>
            </a:r>
            <a:br>
              <a:rPr lang="ru-RU" b="1" i="1" dirty="0">
                <a:solidFill>
                  <a:schemeClr val="tx1"/>
                </a:solidFill>
              </a:rPr>
            </a:br>
            <a:r>
              <a:rPr lang="ru-RU" b="1" i="1" dirty="0">
                <a:solidFill>
                  <a:schemeClr val="tx1"/>
                </a:solidFill>
              </a:rPr>
              <a:t/>
            </a:r>
            <a:br>
              <a:rPr lang="ru-RU" b="1" i="1" dirty="0">
                <a:solidFill>
                  <a:schemeClr val="tx1"/>
                </a:solidFill>
              </a:rPr>
            </a:br>
            <a:r>
              <a:rPr lang="ru-RU" b="1" i="1" dirty="0">
                <a:solidFill>
                  <a:schemeClr val="tx1"/>
                </a:solidFill>
              </a:rPr>
              <a:t>г. Выборг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16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2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marL="0" indent="0" algn="ctr">
              <a:buNone/>
            </a:pPr>
            <a:r>
              <a:rPr lang="en-US" sz="8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Where’s </a:t>
            </a:r>
            <a:r>
              <a:rPr lang="en-US" b="1" dirty="0" smtClean="0">
                <a:latin typeface="Comic Sans MS" panose="030F0702030302020204" pitchFamily="66" charset="0"/>
              </a:rPr>
              <a:t/>
            </a:r>
            <a:br>
              <a:rPr lang="en-US" b="1" dirty="0" smtClean="0">
                <a:latin typeface="Comic Sans MS" panose="030F0702030302020204" pitchFamily="66" charset="0"/>
              </a:rPr>
            </a:br>
            <a:r>
              <a:rPr lang="en-US" b="1" dirty="0" smtClean="0">
                <a:latin typeface="Comic Sans MS" panose="030F0702030302020204" pitchFamily="66" charset="0"/>
              </a:rPr>
              <a:t>(* </a:t>
            </a:r>
            <a:r>
              <a:rPr lang="ru-RU" b="1" dirty="0" smtClean="0">
                <a:latin typeface="Comic Sans MS" panose="030F0702030302020204" pitchFamily="66" charset="0"/>
              </a:rPr>
              <a:t>прим</a:t>
            </a:r>
            <a:r>
              <a:rPr lang="en-US" b="1" dirty="0" smtClean="0">
                <a:latin typeface="Comic Sans MS" panose="030F0702030302020204" pitchFamily="66" charset="0"/>
              </a:rPr>
              <a:t>. </a:t>
            </a:r>
            <a:r>
              <a:rPr lang="en-US" dirty="0">
                <a:latin typeface="Comic Sans MS" panose="030F0702030302020204" pitchFamily="66" charset="0"/>
              </a:rPr>
              <a:t>/</a:t>
            </a:r>
            <a:r>
              <a:rPr lang="en-US" dirty="0" err="1">
                <a:latin typeface="Comic Sans MS" panose="030F0702030302020204" pitchFamily="66" charset="0"/>
              </a:rPr>
              <a:t>weə</a:t>
            </a:r>
            <a:r>
              <a:rPr lang="en-US" dirty="0">
                <a:latin typeface="Comic Sans MS" panose="030F0702030302020204" pitchFamily="66" charset="0"/>
              </a:rPr>
              <a:t>(r)/</a:t>
            </a:r>
            <a:r>
              <a:rPr lang="ru-RU" b="1" dirty="0" smtClean="0">
                <a:latin typeface="Comic Sans MS" panose="030F0702030302020204" pitchFamily="66" charset="0"/>
              </a:rPr>
              <a:t> </a:t>
            </a:r>
            <a:r>
              <a:rPr lang="en-US" b="1" dirty="0" smtClean="0">
                <a:latin typeface="Comic Sans MS" panose="030F0702030302020204" pitchFamily="66" charset="0"/>
              </a:rPr>
              <a:t>“</a:t>
            </a:r>
            <a:r>
              <a:rPr lang="ru-RU" b="1" dirty="0" smtClean="0">
                <a:latin typeface="Comic Sans MS" panose="030F0702030302020204" pitchFamily="66" charset="0"/>
              </a:rPr>
              <a:t>Где?</a:t>
            </a:r>
            <a:r>
              <a:rPr lang="en-US" b="1" dirty="0" smtClean="0">
                <a:latin typeface="Comic Sans MS" panose="030F0702030302020204" pitchFamily="66" charset="0"/>
              </a:rPr>
              <a:t>”)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620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2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11" y="980728"/>
            <a:ext cx="8371781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741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2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19256" cy="5145435"/>
          </a:xfrm>
        </p:spPr>
        <p:txBody>
          <a:bodyPr/>
          <a:lstStyle/>
          <a:p>
            <a:pPr marL="0" indent="0" algn="ctr">
              <a:buNone/>
            </a:pPr>
            <a:r>
              <a:rPr lang="en-US" sz="8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Your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b="1" dirty="0" smtClean="0"/>
              <a:t>(</a:t>
            </a:r>
            <a:r>
              <a:rPr lang="ru-RU" b="1" dirty="0" smtClean="0"/>
              <a:t>*прим.</a:t>
            </a:r>
            <a:r>
              <a:rPr lang="en-US" b="1" dirty="0" smtClean="0"/>
              <a:t> </a:t>
            </a:r>
            <a:r>
              <a:rPr lang="en-US" dirty="0">
                <a:latin typeface="Comic Sans MS" panose="030F0702030302020204" pitchFamily="66" charset="0"/>
              </a:rPr>
              <a:t>/</a:t>
            </a:r>
            <a:r>
              <a:rPr lang="en-US" dirty="0" err="1">
                <a:latin typeface="Comic Sans MS" panose="030F0702030302020204" pitchFamily="66" charset="0"/>
              </a:rPr>
              <a:t>jɔ</a:t>
            </a:r>
            <a:r>
              <a:rPr lang="en-US" dirty="0">
                <a:latin typeface="Comic Sans MS" panose="030F0702030302020204" pitchFamily="66" charset="0"/>
              </a:rPr>
              <a:t>ː(r)/</a:t>
            </a:r>
            <a:r>
              <a:rPr lang="ru-RU" b="1" dirty="0" smtClean="0">
                <a:latin typeface="Comic Sans MS" panose="030F0702030302020204" pitchFamily="66" charset="0"/>
              </a:rPr>
              <a:t> </a:t>
            </a:r>
            <a:r>
              <a:rPr lang="ru-RU" b="1" dirty="0"/>
              <a:t>п</a:t>
            </a:r>
            <a:r>
              <a:rPr lang="ru-RU" b="1" dirty="0" smtClean="0"/>
              <a:t>ритяжательное местоимение </a:t>
            </a:r>
            <a:r>
              <a:rPr lang="en-US" b="1" dirty="0" smtClean="0"/>
              <a:t>“</a:t>
            </a:r>
            <a:r>
              <a:rPr lang="ru-RU" b="1" dirty="0" smtClean="0"/>
              <a:t>твой, </a:t>
            </a:r>
            <a:r>
              <a:rPr lang="ru-RU" b="1" dirty="0" err="1" smtClean="0"/>
              <a:t>тво</a:t>
            </a:r>
            <a:r>
              <a:rPr lang="ru-RU" b="1" dirty="0" err="1" smtClean="0">
                <a:solidFill>
                  <a:srgbClr val="FF0000"/>
                </a:solidFill>
              </a:rPr>
              <a:t>Ё</a:t>
            </a:r>
            <a:r>
              <a:rPr lang="en-US" b="1" dirty="0" smtClean="0"/>
              <a:t>”</a:t>
            </a:r>
            <a:r>
              <a:rPr lang="ru-RU" b="1" dirty="0" smtClean="0"/>
              <a:t>,которое отвечает на вопрос </a:t>
            </a:r>
            <a:r>
              <a:rPr lang="en-US" b="1" dirty="0" smtClean="0"/>
              <a:t>“</a:t>
            </a:r>
            <a:r>
              <a:rPr lang="ru-RU" b="1" dirty="0" smtClean="0"/>
              <a:t>чей?</a:t>
            </a:r>
            <a:r>
              <a:rPr lang="en-US" b="1" dirty="0" smtClean="0"/>
              <a:t>” “</a:t>
            </a:r>
            <a:r>
              <a:rPr lang="ru-RU" b="1" dirty="0" err="1" smtClean="0"/>
              <a:t>чь</a:t>
            </a:r>
            <a:r>
              <a:rPr lang="ru-RU" b="1" dirty="0" err="1" smtClean="0">
                <a:solidFill>
                  <a:srgbClr val="FF0000"/>
                </a:solidFill>
              </a:rPr>
              <a:t>Ё</a:t>
            </a:r>
            <a:r>
              <a:rPr lang="ru-RU" b="1" dirty="0"/>
              <a:t>?</a:t>
            </a:r>
            <a:r>
              <a:rPr lang="en-US" b="1" dirty="0" smtClean="0"/>
              <a:t>”</a:t>
            </a:r>
            <a:r>
              <a:rPr lang="ru-RU" b="1" dirty="0" smtClean="0"/>
              <a:t>, произносится как </a:t>
            </a:r>
            <a:r>
              <a:rPr lang="ru-RU" b="1" dirty="0" smtClean="0">
                <a:solidFill>
                  <a:srgbClr val="FF0000"/>
                </a:solidFill>
              </a:rPr>
              <a:t>Ё</a:t>
            </a:r>
            <a:r>
              <a:rPr lang="ru-RU" b="1" dirty="0" smtClean="0"/>
              <a:t>)</a:t>
            </a:r>
            <a:endParaRPr lang="ru-RU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722" y="4122234"/>
            <a:ext cx="3096344" cy="178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802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363272" cy="5616624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Творческий беспорядок</a:t>
            </a:r>
            <a:br>
              <a:rPr lang="ru-RU" dirty="0">
                <a:latin typeface="Comic Sans MS" panose="030F0702030302020204" pitchFamily="66" charset="0"/>
              </a:rPr>
            </a:br>
            <a:r>
              <a:rPr lang="ru-RU" dirty="0" smtClean="0">
                <a:latin typeface="Comic Sans MS" panose="030F0702030302020204" pitchFamily="66" charset="0"/>
              </a:rPr>
              <a:t>____________________</a:t>
            </a:r>
            <a:r>
              <a:rPr lang="en-US" dirty="0" smtClean="0">
                <a:latin typeface="Comic Sans MS" panose="030F0702030302020204" pitchFamily="66" charset="0"/>
              </a:rPr>
              <a:t/>
            </a:r>
            <a:br>
              <a:rPr lang="en-US" dirty="0" smtClean="0">
                <a:latin typeface="Comic Sans MS" panose="030F0702030302020204" pitchFamily="66" charset="0"/>
              </a:rPr>
            </a:b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8136904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741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363272" cy="5616624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 smtClean="0">
                <a:latin typeface="Comic Sans MS" panose="030F0702030302020204" pitchFamily="66" charset="0"/>
              </a:rPr>
              <a:t>хаос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8136904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438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5145435"/>
          </a:xfrm>
        </p:spPr>
        <p:txBody>
          <a:bodyPr/>
          <a:lstStyle/>
          <a:p>
            <a:pPr marL="0" indent="0" algn="ctr">
              <a:buNone/>
            </a:pPr>
            <a:r>
              <a:rPr lang="en-US" sz="4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House</a:t>
            </a:r>
            <a:r>
              <a:rPr lang="en-US" dirty="0" smtClean="0">
                <a:latin typeface="Comic Sans MS" panose="030F0702030302020204" pitchFamily="66" charset="0"/>
              </a:rPr>
              <a:t> </a:t>
            </a:r>
            <a:r>
              <a:rPr lang="en-US" b="1" dirty="0" smtClean="0">
                <a:latin typeface="Comic Sans MS" panose="030F0702030302020204" pitchFamily="66" charset="0"/>
              </a:rPr>
              <a:t>(*</a:t>
            </a:r>
            <a:r>
              <a:rPr lang="ru-RU" b="1" dirty="0" smtClean="0">
                <a:latin typeface="Comic Sans MS" panose="030F0702030302020204" pitchFamily="66" charset="0"/>
              </a:rPr>
              <a:t>прим. </a:t>
            </a:r>
            <a:r>
              <a:rPr lang="en-US" dirty="0">
                <a:latin typeface="Comic Sans MS" panose="030F0702030302020204" pitchFamily="66" charset="0"/>
              </a:rPr>
              <a:t>/</a:t>
            </a:r>
            <a:r>
              <a:rPr lang="en-US" dirty="0" err="1">
                <a:latin typeface="Comic Sans MS" panose="030F0702030302020204" pitchFamily="66" charset="0"/>
              </a:rPr>
              <a:t>haʊs</a:t>
            </a:r>
            <a:r>
              <a:rPr lang="en-US" dirty="0" smtClean="0">
                <a:latin typeface="Comic Sans MS" panose="030F0702030302020204" pitchFamily="66" charset="0"/>
              </a:rPr>
              <a:t>/ </a:t>
            </a:r>
            <a:r>
              <a:rPr lang="en-US" b="1" dirty="0" smtClean="0">
                <a:latin typeface="Comic Sans MS" panose="030F0702030302020204" pitchFamily="66" charset="0"/>
              </a:rPr>
              <a:t>“</a:t>
            </a:r>
            <a:r>
              <a:rPr lang="ru-RU" b="1" dirty="0" smtClean="0">
                <a:latin typeface="Comic Sans MS" panose="030F0702030302020204" pitchFamily="66" charset="0"/>
              </a:rPr>
              <a:t>дом</a:t>
            </a:r>
            <a:r>
              <a:rPr lang="en-US" b="1" dirty="0" smtClean="0">
                <a:latin typeface="Comic Sans MS" panose="030F0702030302020204" pitchFamily="66" charset="0"/>
              </a:rPr>
              <a:t>”</a:t>
            </a:r>
            <a:r>
              <a:rPr lang="ru-RU" b="1" dirty="0" smtClean="0">
                <a:latin typeface="Comic Sans MS" panose="030F0702030302020204" pitchFamily="66" charset="0"/>
              </a:rPr>
              <a:t>, произносится как </a:t>
            </a:r>
            <a:r>
              <a:rPr lang="en-US" b="1" dirty="0" smtClean="0">
                <a:latin typeface="Comic Sans MS" panose="030F0702030302020204" pitchFamily="66" charset="0"/>
              </a:rPr>
              <a:t>“</a:t>
            </a:r>
            <a:r>
              <a:rPr lang="ru-RU" b="1" dirty="0" err="1" smtClean="0">
                <a:latin typeface="Comic Sans MS" panose="030F0702030302020204" pitchFamily="66" charset="0"/>
              </a:rPr>
              <a:t>хаус</a:t>
            </a:r>
            <a:r>
              <a:rPr lang="en-US" b="1" dirty="0" smtClean="0">
                <a:latin typeface="Comic Sans MS" panose="030F0702030302020204" pitchFamily="66" charset="0"/>
              </a:rPr>
              <a:t>”</a:t>
            </a:r>
            <a:r>
              <a:rPr lang="ru-RU" b="1" dirty="0" smtClean="0">
                <a:latin typeface="Comic Sans MS" panose="030F0702030302020204" pitchFamily="66" charset="0"/>
              </a:rPr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82276"/>
            <a:ext cx="5760640" cy="460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741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2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10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Where’s your house?</a:t>
            </a:r>
            <a:endParaRPr lang="ru-RU" sz="10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6000" dirty="0" smtClean="0">
                <a:latin typeface="Comic Sans MS" panose="030F0702030302020204" pitchFamily="66" charset="0"/>
              </a:rPr>
              <a:t/>
            </a:r>
            <a:br>
              <a:rPr lang="ru-RU" sz="6000" dirty="0" smtClean="0">
                <a:latin typeface="Comic Sans MS" panose="030F0702030302020204" pitchFamily="66" charset="0"/>
              </a:rPr>
            </a:br>
            <a:r>
              <a:rPr lang="ru-RU" sz="6000" dirty="0" smtClean="0">
                <a:latin typeface="Comic Sans MS" panose="030F0702030302020204" pitchFamily="66" charset="0"/>
              </a:rPr>
              <a:t/>
            </a:r>
            <a:br>
              <a:rPr lang="ru-RU" sz="6000" dirty="0" smtClean="0">
                <a:latin typeface="Comic Sans MS" panose="030F0702030302020204" pitchFamily="66" charset="0"/>
              </a:rPr>
            </a:br>
            <a:endParaRPr lang="ru-RU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41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3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363272" cy="554461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Врач</a:t>
            </a:r>
            <a:r>
              <a:rPr lang="ru-RU" dirty="0">
                <a:latin typeface="Comic Sans MS" panose="030F0702030302020204" pitchFamily="66" charset="0"/>
              </a:rPr>
              <a:t>, который разговаривал с животными </a:t>
            </a:r>
            <a:r>
              <a:rPr lang="en-US" dirty="0" smtClean="0">
                <a:latin typeface="Comic Sans MS" panose="030F0702030302020204" pitchFamily="66" charset="0"/>
              </a:rPr>
              <a:t> </a:t>
            </a:r>
            <a:r>
              <a:rPr lang="ru-RU" dirty="0" smtClean="0">
                <a:latin typeface="Comic Sans MS" panose="030F0702030302020204" pitchFamily="66" charset="0"/>
              </a:rPr>
              <a:t>Доктор </a:t>
            </a:r>
            <a:r>
              <a:rPr lang="ru-RU" dirty="0" err="1">
                <a:latin typeface="Comic Sans MS" panose="030F0702030302020204" pitchFamily="66" charset="0"/>
              </a:rPr>
              <a:t>Ду</a:t>
            </a:r>
            <a:r>
              <a:rPr lang="ru-RU" dirty="0">
                <a:latin typeface="Comic Sans MS" panose="030F0702030302020204" pitchFamily="66" charset="0"/>
              </a:rPr>
              <a:t>______________ </a:t>
            </a:r>
          </a:p>
          <a:p>
            <a:endParaRPr lang="ru-RU" dirty="0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769" y="2132857"/>
            <a:ext cx="3405223" cy="4696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4" y="2155889"/>
            <a:ext cx="3096345" cy="4702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119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3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798863"/>
            <a:ext cx="3888432" cy="5915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355976" y="6102543"/>
            <a:ext cx="1512168" cy="14401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3931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3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0"/>
            <a:ext cx="8496944" cy="5544616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Кити</a:t>
            </a:r>
            <a:r>
              <a:rPr lang="ru-RU" dirty="0" smtClean="0">
                <a:latin typeface="Comic Sans MS" panose="030F0702030302020204" pitchFamily="66" charset="0"/>
              </a:rPr>
              <a:t>_______________</a:t>
            </a:r>
            <a:r>
              <a:rPr lang="en-US" dirty="0" smtClean="0">
                <a:latin typeface="Comic Sans MS" panose="030F0702030302020204" pitchFamily="66" charset="0"/>
              </a:rPr>
              <a:t/>
            </a:r>
            <a:br>
              <a:rPr lang="en-US" dirty="0" smtClean="0">
                <a:latin typeface="Comic Sans MS" panose="030F0702030302020204" pitchFamily="66" charset="0"/>
              </a:rPr>
            </a:b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 descr="Picture backgroun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84784"/>
            <a:ext cx="3528392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245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3" y="2996951"/>
            <a:ext cx="3926830" cy="3025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380" y="620688"/>
            <a:ext cx="5250084" cy="5142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6918" y="197802"/>
            <a:ext cx="4834880" cy="1143000"/>
          </a:xfrm>
        </p:spPr>
        <p:txBody>
          <a:bodyPr/>
          <a:lstStyle/>
          <a:p>
            <a:r>
              <a:rPr lang="ru-RU" b="1" dirty="0">
                <a:latin typeface="Comic Sans MS" panose="030F0702030302020204" pitchFamily="66" charset="0"/>
              </a:rPr>
              <a:t>«</a:t>
            </a:r>
            <a:r>
              <a:rPr lang="en-US" b="1" dirty="0">
                <a:latin typeface="Comic Sans MS" panose="030F0702030302020204" pitchFamily="66" charset="0"/>
              </a:rPr>
              <a:t>Little mouse</a:t>
            </a:r>
            <a:r>
              <a:rPr lang="ru-RU" b="1" dirty="0">
                <a:latin typeface="Comic Sans MS" panose="030F0702030302020204" pitchFamily="66" charset="0"/>
              </a:rPr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024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3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0"/>
            <a:ext cx="8496944" cy="5544616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>
                <a:latin typeface="Comic Sans MS" panose="030F0702030302020204" pitchFamily="66" charset="0"/>
              </a:rPr>
              <a:t>с</a:t>
            </a:r>
            <a:r>
              <a:rPr lang="en-US" sz="4000" b="1" dirty="0" smtClean="0">
                <a:latin typeface="Comic Sans MS" panose="030F0702030302020204" pitchFamily="66" charset="0"/>
              </a:rPr>
              <a:t>at (</a:t>
            </a:r>
            <a:r>
              <a:rPr lang="ru-RU" sz="4000" b="1" dirty="0" err="1" smtClean="0">
                <a:latin typeface="Comic Sans MS" panose="030F0702030302020204" pitchFamily="66" charset="0"/>
              </a:rPr>
              <a:t>кэт</a:t>
            </a:r>
            <a:r>
              <a:rPr lang="ru-RU" sz="4000" b="1" dirty="0" smtClean="0">
                <a:latin typeface="Comic Sans MS" panose="030F0702030302020204" pitchFamily="66" charset="0"/>
              </a:rPr>
              <a:t>)</a:t>
            </a:r>
            <a:r>
              <a:rPr lang="en-US" dirty="0" smtClean="0">
                <a:latin typeface="Comic Sans MS" panose="030F0702030302020204" pitchFamily="66" charset="0"/>
              </a:rPr>
              <a:t/>
            </a:r>
            <a:br>
              <a:rPr lang="en-US" dirty="0" smtClean="0">
                <a:latin typeface="Comic Sans MS" panose="030F0702030302020204" pitchFamily="66" charset="0"/>
              </a:rPr>
            </a:b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 descr="Picture background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628800"/>
            <a:ext cx="3528392" cy="49828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551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3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37" y="942909"/>
            <a:ext cx="3888432" cy="5915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72" t="11652" r="25731"/>
          <a:stretch/>
        </p:blipFill>
        <p:spPr bwMode="auto">
          <a:xfrm>
            <a:off x="4915464" y="942908"/>
            <a:ext cx="4204302" cy="5915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195736" y="6246559"/>
            <a:ext cx="1512168" cy="14401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8103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3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496944" cy="507342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9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Little cat, </a:t>
            </a:r>
            <a:br>
              <a:rPr lang="en-US" sz="9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US" sz="9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Little cat</a:t>
            </a:r>
            <a:r>
              <a:rPr lang="ru-RU" sz="9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ru-RU" sz="9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US" sz="8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en-US" sz="8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US" sz="4000" b="1" dirty="0">
                <a:latin typeface="Comic Sans MS" panose="030F0702030302020204" pitchFamily="66" charset="0"/>
              </a:rPr>
              <a:t>(*</a:t>
            </a:r>
            <a:r>
              <a:rPr lang="ru-RU" sz="4000" b="1" dirty="0">
                <a:latin typeface="Comic Sans MS" panose="030F0702030302020204" pitchFamily="66" charset="0"/>
              </a:rPr>
              <a:t>прим. </a:t>
            </a:r>
            <a:r>
              <a:rPr lang="en-US" sz="4000" b="1" dirty="0">
                <a:latin typeface="Comic Sans MS" panose="030F0702030302020204" pitchFamily="66" charset="0"/>
              </a:rPr>
              <a:t>“little” </a:t>
            </a:r>
            <a:r>
              <a:rPr lang="en-US" sz="4000" dirty="0">
                <a:latin typeface="Comic Sans MS" panose="030F0702030302020204" pitchFamily="66" charset="0"/>
              </a:rPr>
              <a:t>/ˈ</a:t>
            </a:r>
            <a:r>
              <a:rPr lang="en-US" sz="4000" dirty="0" err="1">
                <a:latin typeface="Comic Sans MS" panose="030F0702030302020204" pitchFamily="66" charset="0"/>
              </a:rPr>
              <a:t>lɪtl</a:t>
            </a:r>
            <a:r>
              <a:rPr lang="en-US" sz="4000" dirty="0">
                <a:latin typeface="Comic Sans MS" panose="030F0702030302020204" pitchFamily="66" charset="0"/>
              </a:rPr>
              <a:t>/</a:t>
            </a:r>
            <a:r>
              <a:rPr lang="en-US" sz="4000" b="1" dirty="0">
                <a:latin typeface="Comic Sans MS" panose="030F0702030302020204" pitchFamily="66" charset="0"/>
              </a:rPr>
              <a:t> – “</a:t>
            </a:r>
            <a:r>
              <a:rPr lang="ru-RU" sz="4000" b="1" dirty="0">
                <a:latin typeface="Comic Sans MS" panose="030F0702030302020204" pitchFamily="66" charset="0"/>
              </a:rPr>
              <a:t>маленький</a:t>
            </a:r>
            <a:r>
              <a:rPr lang="en-US" sz="4000" b="1" dirty="0">
                <a:latin typeface="Comic Sans MS" panose="030F0702030302020204" pitchFamily="66" charset="0"/>
              </a:rPr>
              <a:t>”</a:t>
            </a:r>
            <a:br>
              <a:rPr lang="en-US" sz="4000" b="1" dirty="0">
                <a:latin typeface="Comic Sans MS" panose="030F0702030302020204" pitchFamily="66" charset="0"/>
              </a:rPr>
            </a:br>
            <a:r>
              <a:rPr lang="en-US" sz="4000" b="1" dirty="0" smtClean="0">
                <a:latin typeface="Comic Sans MS" panose="030F0702030302020204" pitchFamily="66" charset="0"/>
              </a:rPr>
              <a:t>“cat” </a:t>
            </a:r>
            <a:r>
              <a:rPr lang="en-US" sz="4000" dirty="0">
                <a:latin typeface="Comic Sans MS" panose="030F0702030302020204" pitchFamily="66" charset="0"/>
              </a:rPr>
              <a:t>/</a:t>
            </a:r>
            <a:r>
              <a:rPr lang="en-US" sz="4000" dirty="0" err="1">
                <a:latin typeface="Comic Sans MS" panose="030F0702030302020204" pitchFamily="66" charset="0"/>
              </a:rPr>
              <a:t>kæt</a:t>
            </a:r>
            <a:r>
              <a:rPr lang="en-US" sz="4000" dirty="0" smtClean="0">
                <a:latin typeface="Comic Sans MS" panose="030F0702030302020204" pitchFamily="66" charset="0"/>
              </a:rPr>
              <a:t>/ </a:t>
            </a:r>
            <a:r>
              <a:rPr lang="en-US" sz="4000" b="1" dirty="0" smtClean="0">
                <a:latin typeface="Comic Sans MS" panose="030F0702030302020204" pitchFamily="66" charset="0"/>
              </a:rPr>
              <a:t>– “</a:t>
            </a:r>
            <a:r>
              <a:rPr lang="ru-RU" sz="4000" b="1" dirty="0" smtClean="0">
                <a:latin typeface="Comic Sans MS" panose="030F0702030302020204" pitchFamily="66" charset="0"/>
              </a:rPr>
              <a:t>кот</a:t>
            </a:r>
            <a:r>
              <a:rPr lang="en-US" sz="4000" b="1" dirty="0" smtClean="0">
                <a:latin typeface="Comic Sans MS" panose="030F0702030302020204" pitchFamily="66" charset="0"/>
              </a:rPr>
              <a:t>”</a:t>
            </a:r>
            <a:r>
              <a:rPr lang="ru-RU" sz="4000" b="1" dirty="0">
                <a:latin typeface="Comic Sans MS" panose="030F0702030302020204" pitchFamily="66" charset="0"/>
              </a:rPr>
              <a:t>)</a:t>
            </a:r>
            <a:endParaRPr lang="ru-RU" sz="4800" b="1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sz="8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79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424936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Доктор, который лечил животных </a:t>
            </a:r>
            <a:r>
              <a:rPr lang="ru-RU" dirty="0" smtClean="0">
                <a:latin typeface="Comic Sans MS" panose="030F0702030302020204" pitchFamily="66" charset="0"/>
              </a:rPr>
              <a:t/>
            </a:r>
            <a:br>
              <a:rPr lang="ru-RU" dirty="0" smtClean="0">
                <a:latin typeface="Comic Sans MS" panose="030F0702030302020204" pitchFamily="66" charset="0"/>
              </a:rPr>
            </a:br>
            <a:r>
              <a:rPr lang="ru-RU" dirty="0" smtClean="0">
                <a:latin typeface="Comic Sans MS" panose="030F0702030302020204" pitchFamily="66" charset="0"/>
              </a:rPr>
              <a:t>Доктор </a:t>
            </a:r>
            <a:r>
              <a:rPr lang="ru-RU" dirty="0">
                <a:latin typeface="Comic Sans MS" panose="030F0702030302020204" pitchFamily="66" charset="0"/>
              </a:rPr>
              <a:t>____</a:t>
            </a:r>
            <a:r>
              <a:rPr lang="ru-RU" dirty="0" smtClean="0">
                <a:latin typeface="Comic Sans MS" panose="030F0702030302020204" pitchFamily="66" charset="0"/>
              </a:rPr>
              <a:t>болит</a:t>
            </a:r>
            <a:br>
              <a:rPr lang="ru-RU" dirty="0" smtClean="0">
                <a:latin typeface="Comic Sans MS" panose="030F0702030302020204" pitchFamily="66" charset="0"/>
              </a:rPr>
            </a:br>
            <a:r>
              <a:rPr lang="ru-RU" dirty="0" smtClean="0">
                <a:latin typeface="Comic Sans MS" panose="030F0702030302020204" pitchFamily="66" charset="0"/>
              </a:rPr>
              <a:t/>
            </a:r>
            <a:br>
              <a:rPr lang="ru-RU" dirty="0" smtClean="0">
                <a:latin typeface="Comic Sans MS" panose="030F0702030302020204" pitchFamily="66" charset="0"/>
              </a:rPr>
            </a:br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45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424936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Доктор, который лечил животных </a:t>
            </a:r>
            <a:r>
              <a:rPr lang="ru-RU" dirty="0" smtClean="0">
                <a:latin typeface="Comic Sans MS" panose="030F0702030302020204" pitchFamily="66" charset="0"/>
              </a:rPr>
              <a:t/>
            </a:r>
            <a:br>
              <a:rPr lang="ru-RU" dirty="0" smtClean="0">
                <a:latin typeface="Comic Sans MS" panose="030F0702030302020204" pitchFamily="66" charset="0"/>
              </a:rPr>
            </a:br>
            <a:r>
              <a:rPr lang="ru-RU" dirty="0" smtClean="0">
                <a:latin typeface="Comic Sans MS" panose="030F0702030302020204" pitchFamily="66" charset="0"/>
              </a:rPr>
              <a:t>Доктор </a:t>
            </a: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Ай</a:t>
            </a:r>
            <a:r>
              <a:rPr lang="ru-RU" dirty="0" smtClean="0">
                <a:latin typeface="Comic Sans MS" panose="030F0702030302020204" pitchFamily="66" charset="0"/>
              </a:rPr>
              <a:t>болит</a:t>
            </a:r>
            <a:br>
              <a:rPr lang="ru-RU" dirty="0" smtClean="0">
                <a:latin typeface="Comic Sans MS" panose="030F0702030302020204" pitchFamily="66" charset="0"/>
              </a:rPr>
            </a:br>
            <a:r>
              <a:rPr lang="ru-RU" dirty="0" smtClean="0">
                <a:latin typeface="Comic Sans MS" panose="030F0702030302020204" pitchFamily="66" charset="0"/>
              </a:rPr>
              <a:t/>
            </a:r>
            <a:br>
              <a:rPr lang="ru-RU" dirty="0" smtClean="0">
                <a:latin typeface="Comic Sans MS" panose="030F0702030302020204" pitchFamily="66" charset="0"/>
              </a:rPr>
            </a:b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916832"/>
            <a:ext cx="468052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205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6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</a:t>
            </a:r>
            <a:r>
              <a:rPr lang="ru-RU" sz="13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ru-RU" sz="13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US" sz="4000" b="1" dirty="0" smtClean="0">
                <a:latin typeface="Comic Sans MS" panose="030F0702030302020204" pitchFamily="66" charset="0"/>
              </a:rPr>
              <a:t>(</a:t>
            </a:r>
            <a:r>
              <a:rPr lang="ru-RU" sz="4000" b="1" dirty="0" smtClean="0">
                <a:latin typeface="Comic Sans MS" panose="030F0702030302020204" pitchFamily="66" charset="0"/>
              </a:rPr>
              <a:t>*прим. </a:t>
            </a:r>
            <a:r>
              <a:rPr lang="en-US" sz="4000" dirty="0">
                <a:latin typeface="Comic Sans MS" panose="030F0702030302020204" pitchFamily="66" charset="0"/>
              </a:rPr>
              <a:t>/</a:t>
            </a:r>
            <a:r>
              <a:rPr lang="en-US" sz="4000" dirty="0" err="1">
                <a:latin typeface="Comic Sans MS" panose="030F0702030302020204" pitchFamily="66" charset="0"/>
              </a:rPr>
              <a:t>aɪ</a:t>
            </a:r>
            <a:r>
              <a:rPr lang="en-US" sz="4000" dirty="0">
                <a:latin typeface="Comic Sans MS" panose="030F0702030302020204" pitchFamily="66" charset="0"/>
              </a:rPr>
              <a:t>/ </a:t>
            </a:r>
            <a:r>
              <a:rPr lang="ru-RU" sz="4000" b="1" dirty="0" smtClean="0">
                <a:latin typeface="Comic Sans MS" panose="030F0702030302020204" pitchFamily="66" charset="0"/>
              </a:rPr>
              <a:t>местоимение «я», произносится как </a:t>
            </a:r>
            <a:r>
              <a:rPr lang="en-US" sz="4000" b="1" dirty="0" smtClean="0">
                <a:latin typeface="Comic Sans MS" panose="030F0702030302020204" pitchFamily="66" charset="0"/>
              </a:rPr>
              <a:t>“</a:t>
            </a:r>
            <a:r>
              <a:rPr lang="ru-RU" sz="4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ай</a:t>
            </a:r>
            <a:r>
              <a:rPr lang="en-US" sz="4000" b="1" dirty="0" smtClean="0">
                <a:latin typeface="Comic Sans MS" panose="030F0702030302020204" pitchFamily="66" charset="0"/>
              </a:rPr>
              <a:t>”</a:t>
            </a:r>
            <a:r>
              <a:rPr lang="ru-RU" sz="4000" b="1" dirty="0" smtClean="0">
                <a:latin typeface="Comic Sans MS" panose="030F0702030302020204" pitchFamily="66" charset="0"/>
              </a:rPr>
              <a:t>)</a:t>
            </a:r>
            <a:endParaRPr lang="ru-RU" sz="40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45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4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b="1" dirty="0" err="1" smtClean="0">
                <a:latin typeface="Comic Sans MS" panose="030F0702030302020204" pitchFamily="66" charset="0"/>
              </a:rPr>
              <a:t>маст</a:t>
            </a:r>
            <a:r>
              <a:rPr lang="ru-RU" sz="6600" b="1" dirty="0" smtClean="0">
                <a:latin typeface="Comic Sans MS" panose="030F0702030302020204" pitchFamily="66" charset="0"/>
              </a:rPr>
              <a:t>-_________</a:t>
            </a:r>
            <a:endParaRPr lang="ru-RU" sz="66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45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4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8000" b="1" dirty="0" err="1" smtClean="0">
                <a:latin typeface="Comic Sans MS" panose="030F0702030302020204" pitchFamily="66" charset="0"/>
              </a:rPr>
              <a:t>маст-</a:t>
            </a:r>
            <a:r>
              <a:rPr lang="ru-RU" sz="8000" b="1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хэв</a:t>
            </a:r>
            <a:endParaRPr lang="ru-RU" sz="8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362425"/>
            <a:ext cx="6974928" cy="3905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29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4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196752"/>
            <a:ext cx="8521657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544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4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13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Have</a:t>
            </a:r>
            <a:r>
              <a:rPr lang="ru-RU" sz="4000" dirty="0" smtClean="0">
                <a:latin typeface="Comic Sans MS" panose="030F0702030302020204" pitchFamily="66" charset="0"/>
              </a:rPr>
              <a:t> </a:t>
            </a:r>
            <a:r>
              <a:rPr lang="en-US" dirty="0" smtClean="0">
                <a:latin typeface="Comic Sans MS" panose="030F0702030302020204" pitchFamily="66" charset="0"/>
              </a:rPr>
              <a:t/>
            </a:r>
            <a:br>
              <a:rPr lang="en-US" dirty="0" smtClean="0">
                <a:latin typeface="Comic Sans MS" panose="030F0702030302020204" pitchFamily="66" charset="0"/>
              </a:rPr>
            </a:br>
            <a:r>
              <a:rPr lang="en-US" dirty="0" smtClean="0">
                <a:latin typeface="Comic Sans MS" panose="030F0702030302020204" pitchFamily="66" charset="0"/>
              </a:rPr>
              <a:t/>
            </a:r>
            <a:br>
              <a:rPr lang="en-US" dirty="0" smtClean="0">
                <a:latin typeface="Comic Sans MS" panose="030F0702030302020204" pitchFamily="66" charset="0"/>
              </a:rPr>
            </a:br>
            <a:r>
              <a:rPr lang="en-US" b="1" dirty="0" smtClean="0">
                <a:latin typeface="Comic Sans MS" panose="030F0702030302020204" pitchFamily="66" charset="0"/>
              </a:rPr>
              <a:t>(*</a:t>
            </a:r>
            <a:r>
              <a:rPr lang="ru-RU" b="1" dirty="0" smtClean="0">
                <a:latin typeface="Comic Sans MS" panose="030F0702030302020204" pitchFamily="66" charset="0"/>
              </a:rPr>
              <a:t>прим.</a:t>
            </a:r>
            <a:r>
              <a:rPr lang="en-US" dirty="0"/>
              <a:t> </a:t>
            </a:r>
            <a:r>
              <a:rPr lang="en-US" dirty="0">
                <a:latin typeface="Comic Sans MS" panose="030F0702030302020204" pitchFamily="66" charset="0"/>
              </a:rPr>
              <a:t>/</a:t>
            </a:r>
            <a:r>
              <a:rPr lang="en-US" dirty="0" err="1">
                <a:latin typeface="Comic Sans MS" panose="030F0702030302020204" pitchFamily="66" charset="0"/>
              </a:rPr>
              <a:t>hæv</a:t>
            </a:r>
            <a:r>
              <a:rPr lang="en-US" dirty="0">
                <a:latin typeface="Comic Sans MS" panose="030F0702030302020204" pitchFamily="66" charset="0"/>
              </a:rPr>
              <a:t>/</a:t>
            </a:r>
            <a:r>
              <a:rPr lang="ru-RU" dirty="0" smtClean="0">
                <a:latin typeface="Comic Sans MS" panose="030F0702030302020204" pitchFamily="66" charset="0"/>
              </a:rPr>
              <a:t> </a:t>
            </a:r>
            <a:r>
              <a:rPr lang="ru-RU" b="1" dirty="0" smtClean="0">
                <a:latin typeface="Comic Sans MS" panose="030F0702030302020204" pitchFamily="66" charset="0"/>
              </a:rPr>
              <a:t>глагол </a:t>
            </a:r>
            <a:r>
              <a:rPr lang="en-US" b="1" dirty="0" smtClean="0">
                <a:latin typeface="Comic Sans MS" panose="030F0702030302020204" pitchFamily="66" charset="0"/>
              </a:rPr>
              <a:t>“</a:t>
            </a:r>
            <a:r>
              <a:rPr lang="ru-RU" b="1" dirty="0" smtClean="0">
                <a:latin typeface="Comic Sans MS" panose="030F0702030302020204" pitchFamily="66" charset="0"/>
              </a:rPr>
              <a:t>иметь</a:t>
            </a:r>
            <a:r>
              <a:rPr lang="en-US" b="1" dirty="0" smtClean="0">
                <a:latin typeface="Comic Sans MS" panose="030F0702030302020204" pitchFamily="66" charset="0"/>
              </a:rPr>
              <a:t>”</a:t>
            </a:r>
            <a:r>
              <a:rPr lang="ru-RU" b="1" dirty="0" smtClean="0">
                <a:latin typeface="Comic Sans MS" panose="030F0702030302020204" pitchFamily="66" charset="0"/>
              </a:rPr>
              <a:t>, произносится как </a:t>
            </a:r>
            <a:r>
              <a:rPr lang="en-US" b="1" dirty="0" smtClean="0">
                <a:latin typeface="Comic Sans MS" panose="030F0702030302020204" pitchFamily="66" charset="0"/>
              </a:rPr>
              <a:t>“</a:t>
            </a:r>
            <a:r>
              <a:rPr lang="ru-RU" b="1" dirty="0" err="1" smtClean="0">
                <a:latin typeface="Comic Sans MS" panose="030F0702030302020204" pitchFamily="66" charset="0"/>
              </a:rPr>
              <a:t>хэв</a:t>
            </a:r>
            <a:r>
              <a:rPr lang="en-US" b="1" dirty="0" smtClean="0">
                <a:latin typeface="Comic Sans MS" panose="030F0702030302020204" pitchFamily="66" charset="0"/>
              </a:rPr>
              <a:t>”)</a:t>
            </a:r>
            <a:endParaRPr lang="ru-RU" b="1" dirty="0">
              <a:latin typeface="Comic Sans MS" panose="030F0702030302020204" pitchFamily="66" charset="0"/>
            </a:endParaRPr>
          </a:p>
        </p:txBody>
      </p:sp>
      <p:sp>
        <p:nvSpPr>
          <p:cNvPr id="4" name="AutoShape 2" descr="https://mail.google.com/mail/u/0?ui=2&amp;ik=99fad7ee74&amp;attid=0.5&amp;permmsgid=msg-a:r-4830853430904990675&amp;th=192d7a97be94ec2c&amp;view=fimg&amp;fur=ip&amp;sz=s0-l75-ft&amp;attbid=ANGjdJ-8FpJekUsKhThXC-U8LkfcpiTIoDG1VGphEInkXDTDe6Gc7QA5CQvAB6O2eHqjgd-5exZQNIwcDhrb0MVBrxMlQy7UCQ0upIDOR39CVvDr4AKoT0h2r-prqRA&amp;disp=emb&amp;realattid=192d7a97057cde05130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45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1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363272" cy="554461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Врач</a:t>
            </a:r>
            <a:r>
              <a:rPr lang="ru-RU" dirty="0">
                <a:latin typeface="Comic Sans MS" panose="030F0702030302020204" pitchFamily="66" charset="0"/>
              </a:rPr>
              <a:t>, который разговаривал с животными </a:t>
            </a:r>
            <a:r>
              <a:rPr lang="en-US" dirty="0" smtClean="0">
                <a:latin typeface="Comic Sans MS" panose="030F0702030302020204" pitchFamily="66" charset="0"/>
              </a:rPr>
              <a:t> </a:t>
            </a:r>
            <a:r>
              <a:rPr lang="ru-RU" dirty="0" smtClean="0">
                <a:latin typeface="Comic Sans MS" panose="030F0702030302020204" pitchFamily="66" charset="0"/>
              </a:rPr>
              <a:t>Доктор </a:t>
            </a:r>
            <a:r>
              <a:rPr lang="ru-RU" dirty="0" err="1">
                <a:latin typeface="Comic Sans MS" panose="030F0702030302020204" pitchFamily="66" charset="0"/>
              </a:rPr>
              <a:t>Ду</a:t>
            </a:r>
            <a:r>
              <a:rPr lang="ru-RU" dirty="0">
                <a:latin typeface="Comic Sans MS" panose="030F0702030302020204" pitchFamily="66" charset="0"/>
              </a:rPr>
              <a:t>______________ </a:t>
            </a:r>
          </a:p>
          <a:p>
            <a:endParaRPr lang="ru-RU" dirty="0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769" y="2132857"/>
            <a:ext cx="3405223" cy="4696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4" y="2155889"/>
            <a:ext cx="3096345" cy="4702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778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40768"/>
            <a:ext cx="468052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38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3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  <a:r>
              <a:rPr lang="en-US" sz="239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o</a:t>
            </a:r>
            <a:r>
              <a:rPr lang="en-US" sz="16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en-US" sz="16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US" sz="5400" b="1" dirty="0" smtClean="0">
                <a:latin typeface="Comic Sans MS" panose="030F0702030302020204" pitchFamily="66" charset="0"/>
              </a:rPr>
              <a:t>(</a:t>
            </a:r>
            <a:r>
              <a:rPr lang="ru-RU" sz="5400" b="1" dirty="0" smtClean="0">
                <a:latin typeface="Comic Sans MS" panose="030F0702030302020204" pitchFamily="66" charset="0"/>
              </a:rPr>
              <a:t>*прим.</a:t>
            </a:r>
            <a:r>
              <a:rPr lang="en-US" sz="5400" b="1" dirty="0" smtClean="0">
                <a:latin typeface="Comic Sans MS" panose="030F0702030302020204" pitchFamily="66" charset="0"/>
              </a:rPr>
              <a:t>“</a:t>
            </a:r>
            <a:r>
              <a:rPr lang="ru-RU" sz="5400" b="1" dirty="0" smtClean="0">
                <a:latin typeface="Comic Sans MS" panose="030F0702030302020204" pitchFamily="66" charset="0"/>
              </a:rPr>
              <a:t>нет</a:t>
            </a:r>
            <a:r>
              <a:rPr lang="en-US" sz="5400" b="1" dirty="0" smtClean="0">
                <a:latin typeface="Comic Sans MS" panose="030F0702030302020204" pitchFamily="66" charset="0"/>
              </a:rPr>
              <a:t>”</a:t>
            </a:r>
            <a:r>
              <a:rPr lang="en-US" sz="5400" dirty="0"/>
              <a:t> </a:t>
            </a:r>
            <a:r>
              <a:rPr lang="en-US" sz="5400" dirty="0">
                <a:latin typeface="Comic Sans MS" panose="030F0702030302020204" pitchFamily="66" charset="0"/>
              </a:rPr>
              <a:t>/</a:t>
            </a:r>
            <a:r>
              <a:rPr lang="en-US" sz="5400" dirty="0" err="1">
                <a:latin typeface="Comic Sans MS" panose="030F0702030302020204" pitchFamily="66" charset="0"/>
              </a:rPr>
              <a:t>nəʊ</a:t>
            </a:r>
            <a:r>
              <a:rPr lang="en-US" sz="5400" dirty="0">
                <a:latin typeface="Comic Sans MS" panose="030F0702030302020204" pitchFamily="66" charset="0"/>
              </a:rPr>
              <a:t>/</a:t>
            </a:r>
            <a:r>
              <a:rPr lang="ru-RU" sz="5400" b="1" dirty="0" smtClean="0">
                <a:latin typeface="Comic Sans MS" panose="030F0702030302020204" pitchFamily="66" charset="0"/>
              </a:rPr>
              <a:t>, произносится как </a:t>
            </a:r>
            <a:r>
              <a:rPr lang="en-US" sz="5400" b="1" dirty="0" smtClean="0">
                <a:latin typeface="Comic Sans MS" panose="030F0702030302020204" pitchFamily="66" charset="0"/>
              </a:rPr>
              <a:t>“</a:t>
            </a:r>
            <a:r>
              <a:rPr lang="ru-RU" sz="5400" b="1" dirty="0" smtClean="0">
                <a:latin typeface="Comic Sans MS" panose="030F0702030302020204" pitchFamily="66" charset="0"/>
              </a:rPr>
              <a:t>ноу</a:t>
            </a:r>
            <a:r>
              <a:rPr lang="en-US" sz="5400" b="1" dirty="0" smtClean="0">
                <a:latin typeface="Comic Sans MS" panose="030F0702030302020204" pitchFamily="66" charset="0"/>
              </a:rPr>
              <a:t>”</a:t>
            </a:r>
            <a:endParaRPr lang="ru-RU" sz="13800" b="1" dirty="0">
              <a:latin typeface="Comic Sans MS" panose="030F0702030302020204" pitchFamily="66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056" y="476672"/>
            <a:ext cx="352839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741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3" name="AutoShape 2" descr="эээ , Мем Ты говоришь (девочка возмущается) - Рисовач .Ру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эээ , Мем Ты говоришь (девочка возмущается) - Рисовач .Ру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66"/>
          <a:stretch/>
        </p:blipFill>
        <p:spPr bwMode="auto">
          <a:xfrm>
            <a:off x="611560" y="1340768"/>
            <a:ext cx="8105903" cy="348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569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764704"/>
            <a:ext cx="3024336" cy="367240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87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endParaRPr lang="ru-RU" sz="287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1196752"/>
            <a:ext cx="604867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5400" b="1" dirty="0">
                <a:solidFill>
                  <a:prstClr val="black"/>
                </a:solidFill>
                <a:latin typeface="Comic Sans MS" panose="030F0702030302020204" pitchFamily="66" charset="0"/>
              </a:rPr>
              <a:t>(</a:t>
            </a:r>
            <a:r>
              <a:rPr lang="ru-RU" sz="5400" b="1" dirty="0">
                <a:solidFill>
                  <a:prstClr val="black"/>
                </a:solidFill>
                <a:latin typeface="Comic Sans MS" panose="030F0702030302020204" pitchFamily="66" charset="0"/>
              </a:rPr>
              <a:t>*</a:t>
            </a:r>
            <a:r>
              <a:rPr lang="ru-RU" sz="5400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прим.</a:t>
            </a:r>
            <a:r>
              <a:rPr lang="en-US" sz="5400" dirty="0"/>
              <a:t> </a:t>
            </a:r>
            <a:r>
              <a:rPr lang="en-US" sz="5400" dirty="0">
                <a:latin typeface="Comic Sans MS" panose="030F0702030302020204" pitchFamily="66" charset="0"/>
              </a:rPr>
              <a:t>/ə/</a:t>
            </a:r>
            <a:r>
              <a:rPr lang="ru-RU" sz="5400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/>
            </a:r>
            <a:br>
              <a:rPr lang="ru-RU" sz="5400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</a:br>
            <a:r>
              <a:rPr lang="ru-RU" sz="5400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неопределенный артикль, </a:t>
            </a:r>
            <a:r>
              <a:rPr lang="ru-RU" sz="5400" b="1" dirty="0">
                <a:solidFill>
                  <a:prstClr val="black"/>
                </a:solidFill>
                <a:latin typeface="Comic Sans MS" panose="030F0702030302020204" pitchFamily="66" charset="0"/>
              </a:rPr>
              <a:t>произносится как </a:t>
            </a:r>
            <a:r>
              <a:rPr lang="ru-RU" sz="5400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звук </a:t>
            </a:r>
            <a:r>
              <a:rPr lang="en-US" sz="5400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“</a:t>
            </a:r>
            <a:r>
              <a:rPr lang="ru-RU" sz="8800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э</a:t>
            </a:r>
            <a:r>
              <a:rPr lang="en-US" sz="5400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”</a:t>
            </a:r>
            <a:r>
              <a:rPr lang="ru-RU" sz="5400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)</a:t>
            </a:r>
            <a:endParaRPr lang="ru-RU" sz="13800" b="1" dirty="0">
              <a:solidFill>
                <a:prstClr val="black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763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b="1" dirty="0">
                <a:latin typeface="Comic Sans MS" panose="030F0702030302020204" pitchFamily="66" charset="0"/>
              </a:rPr>
              <a:t>f</a:t>
            </a:r>
            <a:endParaRPr lang="ru-RU" sz="96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15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b="1" dirty="0" smtClean="0">
                <a:latin typeface="Comic Sans MS" panose="030F0702030302020204" pitchFamily="66" charset="0"/>
              </a:rPr>
              <a:t>f</a:t>
            </a:r>
            <a:br>
              <a:rPr lang="en-US" sz="9600" b="1" dirty="0" smtClean="0">
                <a:latin typeface="Comic Sans MS" panose="030F0702030302020204" pitchFamily="66" charset="0"/>
              </a:rPr>
            </a:br>
            <a:r>
              <a:rPr lang="en-US" sz="9600" b="1" dirty="0" err="1" smtClean="0">
                <a:latin typeface="Comic Sans MS" panose="030F0702030302020204" pitchFamily="66" charset="0"/>
              </a:rPr>
              <a:t>fl</a:t>
            </a:r>
            <a:endParaRPr lang="ru-RU" sz="96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06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b="1" dirty="0" smtClean="0">
                <a:latin typeface="Comic Sans MS" panose="030F0702030302020204" pitchFamily="66" charset="0"/>
              </a:rPr>
              <a:t>f</a:t>
            </a:r>
            <a:br>
              <a:rPr lang="en-US" sz="9600" b="1" dirty="0" smtClean="0">
                <a:latin typeface="Comic Sans MS" panose="030F0702030302020204" pitchFamily="66" charset="0"/>
              </a:rPr>
            </a:br>
            <a:r>
              <a:rPr lang="en-US" sz="9600" b="1" dirty="0" err="1" smtClean="0">
                <a:latin typeface="Comic Sans MS" panose="030F0702030302020204" pitchFamily="66" charset="0"/>
              </a:rPr>
              <a:t>fl</a:t>
            </a:r>
            <a:r>
              <a:rPr lang="en-US" sz="9600" b="1" dirty="0" smtClean="0">
                <a:latin typeface="Comic Sans MS" panose="030F0702030302020204" pitchFamily="66" charset="0"/>
              </a:rPr>
              <a:t/>
            </a:r>
            <a:br>
              <a:rPr lang="en-US" sz="9600" b="1" dirty="0" smtClean="0">
                <a:latin typeface="Comic Sans MS" panose="030F0702030302020204" pitchFamily="66" charset="0"/>
              </a:rPr>
            </a:br>
            <a:r>
              <a:rPr lang="en-US" sz="9600" b="1" dirty="0" err="1" smtClean="0">
                <a:latin typeface="Comic Sans MS" panose="030F0702030302020204" pitchFamily="66" charset="0"/>
              </a:rPr>
              <a:t>fla</a:t>
            </a:r>
            <a:endParaRPr lang="ru-RU" sz="96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37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9600" b="1" dirty="0" smtClean="0">
                <a:latin typeface="Comic Sans MS" panose="030F0702030302020204" pitchFamily="66" charset="0"/>
              </a:rPr>
              <a:t>f</a:t>
            </a:r>
            <a:br>
              <a:rPr lang="en-US" sz="9600" b="1" dirty="0" smtClean="0">
                <a:latin typeface="Comic Sans MS" panose="030F0702030302020204" pitchFamily="66" charset="0"/>
              </a:rPr>
            </a:br>
            <a:r>
              <a:rPr lang="en-US" sz="9600" b="1" dirty="0" err="1" smtClean="0">
                <a:latin typeface="Comic Sans MS" panose="030F0702030302020204" pitchFamily="66" charset="0"/>
              </a:rPr>
              <a:t>fl</a:t>
            </a:r>
            <a:r>
              <a:rPr lang="en-US" sz="9600" b="1" dirty="0" smtClean="0">
                <a:latin typeface="Comic Sans MS" panose="030F0702030302020204" pitchFamily="66" charset="0"/>
              </a:rPr>
              <a:t/>
            </a:r>
            <a:br>
              <a:rPr lang="en-US" sz="9600" b="1" dirty="0" smtClean="0">
                <a:latin typeface="Comic Sans MS" panose="030F0702030302020204" pitchFamily="66" charset="0"/>
              </a:rPr>
            </a:br>
            <a:r>
              <a:rPr lang="en-US" sz="9600" b="1" dirty="0" err="1" smtClean="0">
                <a:latin typeface="Comic Sans MS" panose="030F0702030302020204" pitchFamily="66" charset="0"/>
              </a:rPr>
              <a:t>fla</a:t>
            </a:r>
            <a:r>
              <a:rPr lang="en-US" sz="9600" b="1" dirty="0" smtClean="0">
                <a:latin typeface="Comic Sans MS" panose="030F0702030302020204" pitchFamily="66" charset="0"/>
              </a:rPr>
              <a:t/>
            </a:r>
            <a:br>
              <a:rPr lang="en-US" sz="9600" b="1" dirty="0" smtClean="0">
                <a:latin typeface="Comic Sans MS" panose="030F0702030302020204" pitchFamily="66" charset="0"/>
              </a:rPr>
            </a:br>
            <a:r>
              <a:rPr lang="en-US" sz="9600" b="1" dirty="0">
                <a:latin typeface="Comic Sans MS" panose="030F0702030302020204" pitchFamily="66" charset="0"/>
              </a:rPr>
              <a:t>flat</a:t>
            </a:r>
            <a:endParaRPr lang="ru-RU" sz="96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078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19" y="1556792"/>
            <a:ext cx="8533073" cy="475252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16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flat</a:t>
            </a:r>
            <a:endParaRPr lang="ru-RU" sz="165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US" sz="8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en-US" sz="8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US" sz="4000" b="1" dirty="0" smtClean="0">
                <a:latin typeface="Comic Sans MS" panose="030F0702030302020204" pitchFamily="66" charset="0"/>
              </a:rPr>
              <a:t>(*</a:t>
            </a:r>
            <a:r>
              <a:rPr lang="ru-RU" sz="4000" b="1" dirty="0" smtClean="0">
                <a:latin typeface="Comic Sans MS" panose="030F0702030302020204" pitchFamily="66" charset="0"/>
              </a:rPr>
              <a:t>прим.</a:t>
            </a:r>
            <a:r>
              <a:rPr lang="en-US" sz="4000" b="1" dirty="0" smtClean="0">
                <a:latin typeface="Comic Sans MS" panose="030F0702030302020204" pitchFamily="66" charset="0"/>
              </a:rPr>
              <a:t>”</a:t>
            </a:r>
            <a:r>
              <a:rPr lang="ru-RU" sz="4000" b="1" dirty="0" smtClean="0">
                <a:latin typeface="Comic Sans MS" panose="030F0702030302020204" pitchFamily="66" charset="0"/>
              </a:rPr>
              <a:t>квартира</a:t>
            </a:r>
            <a:r>
              <a:rPr lang="en-US" sz="4000" b="1" dirty="0" smtClean="0">
                <a:latin typeface="Comic Sans MS" panose="030F0702030302020204" pitchFamily="66" charset="0"/>
              </a:rPr>
              <a:t>” </a:t>
            </a:r>
            <a:r>
              <a:rPr lang="en-US" sz="3600" dirty="0">
                <a:latin typeface="Comic Sans MS" panose="030F0702030302020204" pitchFamily="66" charset="0"/>
              </a:rPr>
              <a:t>/</a:t>
            </a:r>
            <a:r>
              <a:rPr lang="en-US" sz="3600" dirty="0" err="1">
                <a:latin typeface="Comic Sans MS" panose="030F0702030302020204" pitchFamily="66" charset="0"/>
              </a:rPr>
              <a:t>flæt</a:t>
            </a:r>
            <a:r>
              <a:rPr lang="en-US" sz="3600" dirty="0">
                <a:latin typeface="Comic Sans MS" panose="030F0702030302020204" pitchFamily="66" charset="0"/>
              </a:rPr>
              <a:t>/</a:t>
            </a:r>
            <a:r>
              <a:rPr lang="ru-RU" sz="4000" b="1" dirty="0" smtClean="0">
                <a:latin typeface="Comic Sans MS" panose="030F0702030302020204" pitchFamily="66" charset="0"/>
              </a:rPr>
              <a:t>, произносится как </a:t>
            </a:r>
            <a:r>
              <a:rPr lang="en-US" sz="4000" b="1" dirty="0" smtClean="0">
                <a:latin typeface="Comic Sans MS" panose="030F0702030302020204" pitchFamily="66" charset="0"/>
              </a:rPr>
              <a:t>“</a:t>
            </a:r>
            <a:r>
              <a:rPr lang="ru-RU" sz="4000" b="1" dirty="0" err="1" smtClean="0">
                <a:latin typeface="Comic Sans MS" panose="030F0702030302020204" pitchFamily="66" charset="0"/>
              </a:rPr>
              <a:t>флэт</a:t>
            </a:r>
            <a:r>
              <a:rPr lang="ru-RU" sz="4000" b="1" dirty="0" smtClean="0">
                <a:latin typeface="Comic Sans MS" panose="030F0702030302020204" pitchFamily="66" charset="0"/>
              </a:rPr>
              <a:t>)</a:t>
            </a:r>
            <a:r>
              <a:rPr lang="en-US" sz="4000" b="1" dirty="0" smtClean="0">
                <a:latin typeface="Comic Sans MS" panose="030F0702030302020204" pitchFamily="66" charset="0"/>
              </a:rPr>
              <a:t>”</a:t>
            </a:r>
            <a:r>
              <a:rPr lang="en-US" sz="8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en-US" sz="8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ru-RU" sz="8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836712"/>
            <a:ext cx="4932673" cy="3287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415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4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 have no a flat</a:t>
            </a:r>
            <a:endParaRPr lang="ru-RU" sz="8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41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en-US" sz="3200" dirty="0"/>
              <a:t>1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798863"/>
            <a:ext cx="3888432" cy="5915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335169" y="6102543"/>
            <a:ext cx="1512168" cy="14401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5754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"Little Mouse, Little Mouse,</a:t>
            </a:r>
            <a:b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Where is your house?"</a:t>
            </a:r>
            <a:b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"Little Cat, Little Cat,</a:t>
            </a:r>
            <a:b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 have no 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 flat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.</a:t>
            </a:r>
            <a:r>
              <a:rPr lang="en-US" sz="4000" b="1" dirty="0">
                <a:latin typeface="Comic Sans MS" panose="030F0702030302020204" pitchFamily="66" charset="0"/>
              </a:rPr>
              <a:t/>
            </a:r>
            <a:br>
              <a:rPr lang="en-US" sz="4000" b="1" dirty="0">
                <a:latin typeface="Comic Sans MS" panose="030F0702030302020204" pitchFamily="66" charset="0"/>
              </a:rPr>
            </a:br>
            <a:endParaRPr lang="ru-RU" sz="4000" b="1" dirty="0">
              <a:latin typeface="Comic Sans MS" panose="030F0702030302020204" pitchFamily="66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305" b="26323"/>
          <a:stretch/>
        </p:blipFill>
        <p:spPr bwMode="auto">
          <a:xfrm>
            <a:off x="611560" y="3644572"/>
            <a:ext cx="3645998" cy="2808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4656"/>
          <a:stretch/>
        </p:blipFill>
        <p:spPr bwMode="auto">
          <a:xfrm>
            <a:off x="5076056" y="2552794"/>
            <a:ext cx="3887637" cy="380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716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"Little Mouse, Little Mouse,</a:t>
            </a:r>
            <a:b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Where is your house?"</a:t>
            </a:r>
            <a:b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"Little Cat, Little Cat,</a:t>
            </a:r>
            <a:b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 have 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no a 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flat.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/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 am a poor mouse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 have no house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".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/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"Little Mouse, Little Mouse,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Come to my house".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"Little Cat, Little Cat,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 can’t do that,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You want to eat me".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6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en-US" sz="3200" dirty="0"/>
              <a:t>1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98072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Микки</a:t>
            </a:r>
            <a:r>
              <a:rPr lang="ru-RU" dirty="0"/>
              <a:t> </a:t>
            </a:r>
            <a:r>
              <a:rPr lang="ru-RU" dirty="0" smtClean="0"/>
              <a:t>_______________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700808"/>
            <a:ext cx="3672408" cy="468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741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en-US" sz="3200" dirty="0"/>
              <a:t>1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98072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6600" dirty="0" smtClean="0"/>
              <a:t>Mickey </a:t>
            </a:r>
            <a:r>
              <a:rPr lang="en-US" sz="6600" b="1" dirty="0" smtClean="0">
                <a:solidFill>
                  <a:srgbClr val="FF0000"/>
                </a:solidFill>
              </a:rPr>
              <a:t>Mouse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916832"/>
            <a:ext cx="3672408" cy="468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350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en-US" sz="3200" dirty="0"/>
              <a:t>1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6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Little mouse, </a:t>
            </a:r>
            <a:br>
              <a:rPr lang="en-US" sz="6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US" sz="6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Little mouse</a:t>
            </a:r>
            <a:r>
              <a:rPr lang="en-US" sz="5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en-US" sz="5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US" sz="5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en-US" sz="5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en-US" sz="3600" b="1" dirty="0" smtClean="0">
                <a:latin typeface="Comic Sans MS" panose="030F0702030302020204" pitchFamily="66" charset="0"/>
              </a:rPr>
              <a:t>(*</a:t>
            </a:r>
            <a:r>
              <a:rPr lang="ru-RU" sz="3600" b="1" dirty="0" smtClean="0">
                <a:latin typeface="Comic Sans MS" panose="030F0702030302020204" pitchFamily="66" charset="0"/>
              </a:rPr>
              <a:t>прим. </a:t>
            </a:r>
            <a:r>
              <a:rPr lang="en-US" sz="3600" b="1" dirty="0" smtClean="0">
                <a:latin typeface="Comic Sans MS" panose="030F0702030302020204" pitchFamily="66" charset="0"/>
              </a:rPr>
              <a:t>“little” </a:t>
            </a:r>
            <a:r>
              <a:rPr lang="en-US" sz="3600" dirty="0">
                <a:latin typeface="Comic Sans MS" panose="030F0702030302020204" pitchFamily="66" charset="0"/>
              </a:rPr>
              <a:t>/ˈ</a:t>
            </a:r>
            <a:r>
              <a:rPr lang="en-US" sz="3600" dirty="0" err="1">
                <a:latin typeface="Comic Sans MS" panose="030F0702030302020204" pitchFamily="66" charset="0"/>
              </a:rPr>
              <a:t>lɪtl</a:t>
            </a:r>
            <a:r>
              <a:rPr lang="en-US" sz="3600" dirty="0">
                <a:latin typeface="Comic Sans MS" panose="030F0702030302020204" pitchFamily="66" charset="0"/>
              </a:rPr>
              <a:t>/</a:t>
            </a:r>
            <a:r>
              <a:rPr lang="en-US" sz="3600" b="1" dirty="0" smtClean="0">
                <a:latin typeface="Comic Sans MS" panose="030F0702030302020204" pitchFamily="66" charset="0"/>
              </a:rPr>
              <a:t> – “</a:t>
            </a:r>
            <a:r>
              <a:rPr lang="ru-RU" sz="3600" b="1" dirty="0" smtClean="0">
                <a:latin typeface="Comic Sans MS" panose="030F0702030302020204" pitchFamily="66" charset="0"/>
              </a:rPr>
              <a:t>маленький</a:t>
            </a:r>
            <a:r>
              <a:rPr lang="en-US" sz="3600" b="1" dirty="0" smtClean="0">
                <a:latin typeface="Comic Sans MS" panose="030F0702030302020204" pitchFamily="66" charset="0"/>
              </a:rPr>
              <a:t>”</a:t>
            </a:r>
            <a:br>
              <a:rPr lang="en-US" sz="3600" b="1" dirty="0" smtClean="0">
                <a:latin typeface="Comic Sans MS" panose="030F0702030302020204" pitchFamily="66" charset="0"/>
              </a:rPr>
            </a:br>
            <a:r>
              <a:rPr lang="en-US" sz="3600" b="1" dirty="0" smtClean="0">
                <a:latin typeface="Comic Sans MS" panose="030F0702030302020204" pitchFamily="66" charset="0"/>
              </a:rPr>
              <a:t>“mouse” </a:t>
            </a:r>
            <a:r>
              <a:rPr lang="en-US" sz="3600" dirty="0">
                <a:latin typeface="Comic Sans MS" panose="030F0702030302020204" pitchFamily="66" charset="0"/>
              </a:rPr>
              <a:t>/</a:t>
            </a:r>
            <a:r>
              <a:rPr lang="en-US" sz="3600" dirty="0" err="1">
                <a:latin typeface="Comic Sans MS" panose="030F0702030302020204" pitchFamily="66" charset="0"/>
              </a:rPr>
              <a:t>maʊs</a:t>
            </a:r>
            <a:r>
              <a:rPr lang="en-US" sz="3600" dirty="0">
                <a:latin typeface="Comic Sans MS" panose="030F0702030302020204" pitchFamily="66" charset="0"/>
              </a:rPr>
              <a:t>/</a:t>
            </a:r>
            <a:r>
              <a:rPr lang="en-US" sz="3600" b="1" dirty="0" smtClean="0">
                <a:latin typeface="Comic Sans MS" panose="030F0702030302020204" pitchFamily="66" charset="0"/>
              </a:rPr>
              <a:t> – “</a:t>
            </a:r>
            <a:r>
              <a:rPr lang="ru-RU" sz="3600" b="1" dirty="0" smtClean="0">
                <a:latin typeface="Comic Sans MS" panose="030F0702030302020204" pitchFamily="66" charset="0"/>
              </a:rPr>
              <a:t>мышь</a:t>
            </a:r>
            <a:r>
              <a:rPr lang="en-US" sz="3600" b="1" dirty="0" smtClean="0">
                <a:latin typeface="Comic Sans MS" panose="030F0702030302020204" pitchFamily="66" charset="0"/>
              </a:rPr>
              <a:t>”</a:t>
            </a:r>
            <a:r>
              <a:rPr lang="ru-RU" sz="3600" b="1" dirty="0" smtClean="0">
                <a:latin typeface="Comic Sans MS" panose="030F0702030302020204" pitchFamily="66" charset="0"/>
              </a:rPr>
              <a:t>)</a:t>
            </a:r>
            <a:endParaRPr lang="ru-RU" sz="54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70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2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Вечнозеленый кустарник с </a:t>
            </a:r>
            <a:r>
              <a:rPr lang="ru-RU" dirty="0" smtClean="0">
                <a:latin typeface="Comic Sans MS" panose="030F0702030302020204" pitchFamily="66" charset="0"/>
              </a:rPr>
              <a:t>фиолетовыми цветками</a:t>
            </a:r>
            <a:r>
              <a:rPr lang="ru-RU" dirty="0">
                <a:latin typeface="Comic Sans MS" panose="030F0702030302020204" pitchFamily="66" charset="0"/>
              </a:rPr>
              <a:t/>
            </a:r>
            <a:br>
              <a:rPr lang="ru-RU" dirty="0">
                <a:latin typeface="Comic Sans MS" panose="030F0702030302020204" pitchFamily="66" charset="0"/>
              </a:rPr>
            </a:br>
            <a:r>
              <a:rPr lang="ru-RU" dirty="0">
                <a:latin typeface="Comic Sans MS" panose="030F0702030302020204" pitchFamily="66" charset="0"/>
              </a:rPr>
              <a:t>________________(-к</a:t>
            </a:r>
            <a:r>
              <a:rPr lang="ru-RU" dirty="0" smtClean="0">
                <a:latin typeface="Comic Sans MS" panose="030F0702030302020204" pitchFamily="66" charset="0"/>
              </a:rPr>
              <a:t>)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18328"/>
            <a:ext cx="6984776" cy="4068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741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63408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2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latin typeface="Comic Sans MS" panose="030F0702030302020204" pitchFamily="66" charset="0"/>
              </a:rPr>
              <a:t>Верес(к)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8683390" cy="5058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030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</TotalTime>
  <Words>181</Words>
  <Application>Microsoft Office PowerPoint</Application>
  <PresentationFormat>Экран (4:3)</PresentationFormat>
  <Paragraphs>75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5" baseType="lpstr">
      <vt:lpstr>Arial</vt:lpstr>
      <vt:lpstr>Calibri</vt:lpstr>
      <vt:lpstr>Comic Sans MS</vt:lpstr>
      <vt:lpstr>Тема Office</vt:lpstr>
      <vt:lpstr>Метод обучения иностранного языка «Drilling» на примере стихотворения «Little mouse» на начальном этапе изучения английского языка</vt:lpstr>
      <vt:lpstr>«Little mouse»</vt:lpstr>
      <vt:lpstr>1</vt:lpstr>
      <vt:lpstr>1</vt:lpstr>
      <vt:lpstr>1</vt:lpstr>
      <vt:lpstr>1</vt:lpstr>
      <vt:lpstr>1</vt:lpstr>
      <vt:lpstr>2</vt:lpstr>
      <vt:lpstr>2</vt:lpstr>
      <vt:lpstr>2</vt:lpstr>
      <vt:lpstr>2</vt:lpstr>
      <vt:lpstr>2</vt:lpstr>
      <vt:lpstr>2</vt:lpstr>
      <vt:lpstr>2</vt:lpstr>
      <vt:lpstr>2</vt:lpstr>
      <vt:lpstr>2</vt:lpstr>
      <vt:lpstr>3</vt:lpstr>
      <vt:lpstr>3</vt:lpstr>
      <vt:lpstr>3</vt:lpstr>
      <vt:lpstr>3</vt:lpstr>
      <vt:lpstr>3</vt:lpstr>
      <vt:lpstr>3</vt:lpstr>
      <vt:lpstr>4</vt:lpstr>
      <vt:lpstr>4</vt:lpstr>
      <vt:lpstr>4</vt:lpstr>
      <vt:lpstr>4</vt:lpstr>
      <vt:lpstr>4</vt:lpstr>
      <vt:lpstr>4</vt:lpstr>
      <vt:lpstr>4</vt:lpstr>
      <vt:lpstr>4</vt:lpstr>
      <vt:lpstr>4</vt:lpstr>
      <vt:lpstr>4</vt:lpstr>
      <vt:lpstr>4</vt:lpstr>
      <vt:lpstr>4</vt:lpstr>
      <vt:lpstr>4</vt:lpstr>
      <vt:lpstr>4</vt:lpstr>
      <vt:lpstr>4</vt:lpstr>
      <vt:lpstr>4</vt:lpstr>
      <vt:lpstr>4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 СОШ37</dc:creator>
  <cp:lastModifiedBy>ev p</cp:lastModifiedBy>
  <cp:revision>24</cp:revision>
  <dcterms:created xsi:type="dcterms:W3CDTF">2024-05-22T07:42:13Z</dcterms:created>
  <dcterms:modified xsi:type="dcterms:W3CDTF">2024-11-22T15:03:24Z</dcterms:modified>
</cp:coreProperties>
</file>