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media/audio41.wav" ContentType="audio/x-wav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5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3" r:id="rId12"/>
    <p:sldId id="270" r:id="rId13"/>
    <p:sldId id="271" r:id="rId14"/>
    <p:sldId id="272" r:id="rId15"/>
    <p:sldId id="274" r:id="rId16"/>
    <p:sldId id="27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2DA19CC4-FF16-4773-894F-FFB20D39C3CF}">
          <p14:sldIdLst>
            <p14:sldId id="256"/>
            <p14:sldId id="275"/>
            <p14:sldId id="259"/>
            <p14:sldId id="260"/>
            <p14:sldId id="264"/>
            <p14:sldId id="265"/>
            <p14:sldId id="266"/>
            <p14:sldId id="267"/>
            <p14:sldId id="268"/>
            <p14:sldId id="269"/>
            <p14:sldId id="273"/>
            <p14:sldId id="270"/>
            <p14:sldId id="271"/>
            <p14:sldId id="272"/>
            <p14:sldId id="274"/>
            <p14:sldId id="262"/>
            <p14:sldId id="263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4ECA"/>
    <a:srgbClr val="83BC5C"/>
    <a:srgbClr val="8CED2B"/>
    <a:srgbClr val="95EBA5"/>
    <a:srgbClr val="C39BE1"/>
    <a:srgbClr val="BD92DE"/>
    <a:srgbClr val="78B64E"/>
    <a:srgbClr val="E4B2E2"/>
    <a:srgbClr val="F5A9D1"/>
    <a:srgbClr val="45EBD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56" autoAdjust="0"/>
    <p:restoredTop sz="94075" autoAdjust="0"/>
  </p:normalViewPr>
  <p:slideViewPr>
    <p:cSldViewPr snapToGrid="0">
      <p:cViewPr varScale="1">
        <p:scale>
          <a:sx n="65" d="100"/>
          <a:sy n="65" d="100"/>
        </p:scale>
        <p:origin x="-81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CDB83-E68F-485F-A8D0-18C7925D068F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670AF-0D71-4D1A-8CA1-C338CF9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2532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2323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Также яйца высиживает</a:t>
            </a:r>
            <a:r>
              <a:rPr lang="ru-RU" baseline="0" dirty="0" smtClean="0"/>
              <a:t> самец и у пингвинов.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80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2357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593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100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8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6883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390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61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6006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136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062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850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8000"/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AE179-7FB6-4D82-8F5D-EEA87E703274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237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slide" Target="slide11.xml"/><Relationship Id="rId12" Type="http://schemas.openxmlformats.org/officeDocument/2006/relationships/slide" Target="slide9.xml"/><Relationship Id="rId2" Type="http://schemas.openxmlformats.org/officeDocument/2006/relationships/notesSlide" Target="../notesSlides/notesSlide1.xml"/><Relationship Id="rId16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8.xml"/><Relationship Id="rId5" Type="http://schemas.openxmlformats.org/officeDocument/2006/relationships/slide" Target="slide7.xml"/><Relationship Id="rId15" Type="http://schemas.openxmlformats.org/officeDocument/2006/relationships/image" Target="../media/image3.jpeg"/><Relationship Id="rId10" Type="http://schemas.openxmlformats.org/officeDocument/2006/relationships/slide" Target="slide15.xml"/><Relationship Id="rId4" Type="http://schemas.openxmlformats.org/officeDocument/2006/relationships/slide" Target="slide6.xml"/><Relationship Id="rId9" Type="http://schemas.openxmlformats.org/officeDocument/2006/relationships/slide" Target="slide12.xml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41.wav"/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t="1000" r="1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894955" y="382357"/>
            <a:ext cx="7019954" cy="1193800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/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sz="53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ЧТО?</a:t>
            </a:r>
            <a:endParaRPr lang="ru-RU" sz="53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95416" y="2200770"/>
            <a:ext cx="7133229" cy="16557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 И ЛЮБИ</a:t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КАЗАЧИЙ КРАЙ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4936521" y="2309596"/>
            <a:ext cx="7019954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КОГДА?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6345379" y="1302163"/>
            <a:ext cx="7019954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ГДЕ?</a:t>
            </a:r>
            <a:endParaRPr lang="ru-RU" sz="5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38866" y="4536794"/>
            <a:ext cx="535366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РАСТЕГАЕВА ВИКТОРИЯ СЕРГЕЕВНА</a:t>
            </a:r>
            <a:br>
              <a:rPr lang="ru-RU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биологии </a:t>
            </a:r>
            <a:endParaRPr lang="en-US" b="1" dirty="0" smtClean="0">
              <a:ln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«СОШ с.Вязовка имени Героя Советского Союза </a:t>
            </a:r>
            <a:r>
              <a:rPr lang="ru-RU" b="1" dirty="0" err="1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Е.А.Мясникова</a:t>
            </a:r>
            <a:r>
              <a:rPr lang="ru-RU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7108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8000">
        <p14:prism isContent="1"/>
        <p:sndAc>
          <p:stSnd>
            <p:snd r:embed="rId4" name="заставка.wav"/>
          </p:stSnd>
        </p:sndAc>
      </p:transition>
    </mc:Choice>
    <mc:Fallback>
      <p:transition spd="slow" advClick="0" advTm="38000">
        <p:fade/>
        <p:sndAc>
          <p:stSnd>
            <p:snd r:embed="rId2" name="заставк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dvAuto="100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161011" y="4747400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44293" y="4571188"/>
            <a:ext cx="1555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Забор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78582" y="541162"/>
            <a:ext cx="5971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ВСПОМНИМ СТАРИНУ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0" y="1665284"/>
            <a:ext cx="96427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известной народной песне поется: «Что стоишь, качаясь, тонкая рябина. Головой, склоняясь до самого тына»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ТЫН?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А) Земля                  В)Скамейка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Б) Забор                   Г)Плечо</a:t>
            </a:r>
          </a:p>
        </p:txBody>
      </p:sp>
    </p:spTree>
    <p:extLst>
      <p:ext uri="{BB962C8B-B14F-4D97-AF65-F5344CB8AC3E}">
        <p14:creationId xmlns="" xmlns:p14="http://schemas.microsoft.com/office/powerpoint/2010/main" val="36785116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6829" y="517525"/>
            <a:ext cx="1720736" cy="1255857"/>
          </a:xfrm>
          <a:prstGeom prst="rect">
            <a:avLst/>
          </a:prstGeom>
          <a:solidFill>
            <a:srgbClr val="954EC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Arial Black" panose="020B0A04020102020204" pitchFamily="34" charset="0"/>
              </a:rPr>
              <a:t>П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1115290" y="4764779"/>
            <a:ext cx="1645920" cy="914400"/>
          </a:xfrm>
          <a:prstGeom prst="wedgeEllipseCallout">
            <a:avLst/>
          </a:prstGeom>
          <a:solidFill>
            <a:srgbClr val="954EC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30153" y="5506149"/>
            <a:ext cx="1818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Курень</a:t>
            </a:r>
            <a:endParaRPr lang="ru-RU" sz="3200" b="1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21528" y="639956"/>
            <a:ext cx="9282545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Жилище строили из местного леса: дубового, тополевого, ольхового, но бревенчатые стены встречались довольно редко. Простой казак для постройки жилища пользовался глиной, камнем, хворостом и даже мелом. Кирпич же в строительстве использовали только очень зажиточные обитатели станиц. Вот как описал казачье жилище Михаил Шолохов в романе «Тихий Дон»: «В горнице, кроме деревянной крашенной кровати с точными шишками по углам, стоит возле дверей окованный уемистый сундук с </a:t>
            </a:r>
            <a:r>
              <a:rPr lang="ru-RU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Аксиньиным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приданным и нарядами. Под переднем углом – стол, клеенка с генералом Скобелевым,  скачущим на склоненные перед ним махровые знамена; два стула, вверху – образа в бумажных ярко-убогих ореолах. Сбоку на стене – засиженные мухами фотографии» 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называлось жилище казачьей семьи?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А) Изба                    В)Курень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Б) Юрта                   Г)Хижина</a:t>
            </a:r>
          </a:p>
        </p:txBody>
      </p:sp>
    </p:spTree>
    <p:extLst>
      <p:ext uri="{BB962C8B-B14F-4D97-AF65-F5344CB8AC3E}">
        <p14:creationId xmlns="" xmlns:p14="http://schemas.microsoft.com/office/powerpoint/2010/main" val="3553681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133303" y="4733546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7290" y="4181282"/>
            <a:ext cx="2780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Кузнечное дело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76254" y="528843"/>
            <a:ext cx="7578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КАЗАЧЬЕГО РОДУ-ПЛЕМЕНИ..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08908" y="1346536"/>
            <a:ext cx="87422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Каким из перечисленных ремесел у казаков занимались мужчины?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А) Швейное дело           В)Гончарное дело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Б) Кузнечное дело         Г)Оружейное дело </a:t>
            </a:r>
          </a:p>
        </p:txBody>
      </p:sp>
    </p:spTree>
    <p:extLst>
      <p:ext uri="{BB962C8B-B14F-4D97-AF65-F5344CB8AC3E}">
        <p14:creationId xmlns="" xmlns:p14="http://schemas.microsoft.com/office/powerpoint/2010/main" val="287746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077884" y="4775109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87876" y="4375245"/>
            <a:ext cx="3327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Сухие стебли, ботва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83874" y="556554"/>
            <a:ext cx="6819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УСТАРЕВШЕЕ, НО НЕ ЗАБЫТОЕ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25781" y="1637345"/>
            <a:ext cx="87837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 значение слова «БАДЫЛКА»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А) Бодливый теленок              В) Густой лес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Б) Сухие стебли, ботва             Г) Топкое болото</a:t>
            </a:r>
          </a:p>
        </p:txBody>
      </p:sp>
    </p:spTree>
    <p:extLst>
      <p:ext uri="{BB962C8B-B14F-4D97-AF65-F5344CB8AC3E}">
        <p14:creationId xmlns="" xmlns:p14="http://schemas.microsoft.com/office/powerpoint/2010/main" val="2359027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119448" y="4775109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05256" y="4753277"/>
            <a:ext cx="6018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 «Чти старших, уважай старость»</a:t>
            </a:r>
            <a:endParaRPr lang="ru-RU" sz="2800" b="1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6503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19914" y="528843"/>
            <a:ext cx="451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КАЗАЧЬЯ ЗАПОВЕДЬ 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39635" y="1263272"/>
            <a:ext cx="86452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Какая из казачьих заповедей относится к семейным традициям?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А) «Честь и доброе имя для казака дороже жизни»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Б) «Держи слово. Слово казака дорого»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В) «Казак воин по духу и плоти своей»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Г) «Чти старших, уважай старость»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7371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059873" y="4806342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9759" y="4614771"/>
            <a:ext cx="5342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ru-RU" sz="2400" b="1" dirty="0" smtClean="0">
                <a:solidFill>
                  <a:srgbClr val="C00000"/>
                </a:solidFill>
                <a:latin typeface="Nautilus Pompilius" panose="02000000000000000000" pitchFamily="50" charset="-52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«Держись веры предков,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поступай по обычаям своего народа»</a:t>
            </a:r>
            <a:endParaRPr lang="ru-RU" sz="2400" b="1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50594" y="514988"/>
            <a:ext cx="451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КАЗАЧЬЯ ЗАПОВЕДЬ 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56509" y="1332729"/>
            <a:ext cx="92548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Какая из казачьих заповедей больше всего связана с православием?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А) «Будь трудолюбив, не бездействуй»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Б) «Держи слово. Слово казака дорого»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В) «Держись веры предков, поступай по обычаям своего                народа»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Г) «Береги семью свою. Служи ей примером»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726547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2000" t="2000" r="2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054" y="193068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7636" y="1302328"/>
            <a:ext cx="10266218" cy="440574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 помощью стрелки выбирается вопрос, который имеет количество баллов за ответ.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Нажимая на выпавший сектор, переходим к заданию.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600" dirty="0">
                <a:ln w="11430"/>
                <a:latin typeface="Times New Roman" pitchFamily="18" charset="0"/>
                <a:cs typeface="Times New Roman" pitchFamily="18" charset="0"/>
              </a:rPr>
              <a:t>На обдумывание вопроса отводится 1 минута.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600" dirty="0">
                <a:ln w="11430"/>
                <a:latin typeface="Times New Roman" pitchFamily="18" charset="0"/>
                <a:cs typeface="Times New Roman" pitchFamily="18" charset="0"/>
              </a:rPr>
              <a:t>Проверяем правильность ответа- нажимаем на кнопку «ответ».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секторов: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– зеро, удваивается заработанная сумма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баллов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– блиц вопросы: 30 баллов за ответы на 3 вопроса по 20 секунд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– помощь зрителей, за правильный ответ – 30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баллов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музыкальная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пауза, за каждую песню по 10 баллов.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96423" y="393683"/>
            <a:ext cx="10550450" cy="81166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265" y="4968385"/>
            <a:ext cx="373279" cy="526805"/>
          </a:xfrm>
          <a:prstGeom prst="rect">
            <a:avLst/>
          </a:prstGeom>
        </p:spPr>
      </p:pic>
      <p:sp>
        <p:nvSpPr>
          <p:cNvPr id="2" name="Управляющая кнопка: сведения 1">
            <a:hlinkClick r:id="rId3" action="ppaction://hlinksldjump" highlightClick="1"/>
          </p:cNvPr>
          <p:cNvSpPr/>
          <p:nvPr/>
        </p:nvSpPr>
        <p:spPr>
          <a:xfrm>
            <a:off x="301801" y="6017713"/>
            <a:ext cx="421531" cy="559559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11000096" y="6217153"/>
            <a:ext cx="828840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248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/>
          <p:cNvSpPr/>
          <p:nvPr/>
        </p:nvSpPr>
        <p:spPr>
          <a:xfrm>
            <a:off x="2751711" y="114314"/>
            <a:ext cx="7047973" cy="6586896"/>
          </a:xfrm>
          <a:prstGeom prst="ellipse">
            <a:avLst/>
          </a:prstGeom>
          <a:solidFill>
            <a:schemeClr val="accent6">
              <a:lumMod val="50000"/>
              <a:alpha val="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094812" y="367900"/>
            <a:ext cx="6348322" cy="603874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800000">
            <a:off x="6341189" y="346815"/>
            <a:ext cx="0" cy="634620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3600126" y="1922033"/>
            <a:ext cx="5383413" cy="309250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319763" y="360019"/>
            <a:ext cx="50993" cy="606033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800000" flipH="1">
            <a:off x="4685880" y="792996"/>
            <a:ext cx="3166187" cy="550761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886558" y="993317"/>
            <a:ext cx="3024743" cy="513612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Овал 49">
            <a:hlinkClick r:id="rId4" action="ppaction://hlinksldjump"/>
          </p:cNvPr>
          <p:cNvSpPr/>
          <p:nvPr/>
        </p:nvSpPr>
        <p:spPr>
          <a:xfrm>
            <a:off x="4192681" y="604921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2" name="Овал 51">
            <a:hlinkClick r:id="rId5" action="ppaction://hlinksldjump"/>
          </p:cNvPr>
          <p:cNvSpPr/>
          <p:nvPr/>
        </p:nvSpPr>
        <p:spPr>
          <a:xfrm>
            <a:off x="7547566" y="554321"/>
            <a:ext cx="756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Б</a:t>
            </a:r>
          </a:p>
        </p:txBody>
      </p:sp>
      <p:sp>
        <p:nvSpPr>
          <p:cNvPr id="53" name="Овал 52">
            <a:hlinkClick r:id="rId6" action="ppaction://hlinksldjump"/>
          </p:cNvPr>
          <p:cNvSpPr/>
          <p:nvPr/>
        </p:nvSpPr>
        <p:spPr>
          <a:xfrm>
            <a:off x="8642913" y="1614933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6" name="Овал 55">
            <a:hlinkClick r:id="rId7" action="ppaction://hlinksldjump"/>
          </p:cNvPr>
          <p:cNvSpPr/>
          <p:nvPr/>
        </p:nvSpPr>
        <p:spPr>
          <a:xfrm>
            <a:off x="7348478" y="5850913"/>
            <a:ext cx="756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П</a:t>
            </a:r>
          </a:p>
        </p:txBody>
      </p:sp>
      <p:sp>
        <p:nvSpPr>
          <p:cNvPr id="57" name="Овал 56">
            <a:hlinkClick r:id="rId8" action="ppaction://hlinksldjump"/>
          </p:cNvPr>
          <p:cNvSpPr/>
          <p:nvPr/>
        </p:nvSpPr>
        <p:spPr>
          <a:xfrm>
            <a:off x="5913833" y="6153305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8" name="Овал 57">
            <a:hlinkClick r:id="rId9" action="ppaction://hlinksldjump"/>
          </p:cNvPr>
          <p:cNvSpPr/>
          <p:nvPr/>
        </p:nvSpPr>
        <p:spPr>
          <a:xfrm>
            <a:off x="4451667" y="5820993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Овал 58">
            <a:hlinkClick r:id="rId10" action="ppaction://hlinksldjump"/>
          </p:cNvPr>
          <p:cNvSpPr/>
          <p:nvPr/>
        </p:nvSpPr>
        <p:spPr>
          <a:xfrm>
            <a:off x="3267740" y="4830815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Овал 54">
            <a:hlinkClick r:id="rId11" action="ppaction://hlinksldjump"/>
          </p:cNvPr>
          <p:cNvSpPr/>
          <p:nvPr/>
        </p:nvSpPr>
        <p:spPr>
          <a:xfrm>
            <a:off x="8532074" y="4768313"/>
            <a:ext cx="756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>
            <a:hlinkClick r:id="rId12" action="ppaction://hlinksldjump"/>
          </p:cNvPr>
          <p:cNvSpPr/>
          <p:nvPr/>
        </p:nvSpPr>
        <p:spPr>
          <a:xfrm>
            <a:off x="3174091" y="1668837"/>
            <a:ext cx="756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Z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48724" y="3469103"/>
            <a:ext cx="6640498" cy="4754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4" name="Овал 53">
            <a:hlinkClick r:id="rId13" action="ppaction://hlinksldjump"/>
          </p:cNvPr>
          <p:cNvSpPr/>
          <p:nvPr/>
        </p:nvSpPr>
        <p:spPr>
          <a:xfrm>
            <a:off x="9025452" y="3297404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0" name="Овал 59">
            <a:hlinkClick r:id="rId14" action="ppaction://hlinksldjump"/>
          </p:cNvPr>
          <p:cNvSpPr/>
          <p:nvPr/>
        </p:nvSpPr>
        <p:spPr>
          <a:xfrm>
            <a:off x="2716812" y="3297404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966" y="4728677"/>
            <a:ext cx="373279" cy="526805"/>
          </a:xfrm>
          <a:prstGeom prst="rect">
            <a:avLst/>
          </a:prstGeom>
        </p:spPr>
      </p:pic>
      <p:sp>
        <p:nvSpPr>
          <p:cNvPr id="40" name="Равнобедренный треугольник 39"/>
          <p:cNvSpPr/>
          <p:nvPr/>
        </p:nvSpPr>
        <p:spPr>
          <a:xfrm rot="10800000">
            <a:off x="2011756" y="4915207"/>
            <a:ext cx="559723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6172374" y="556893"/>
            <a:ext cx="396763" cy="5850403"/>
            <a:chOff x="1850344" y="532995"/>
            <a:chExt cx="396763" cy="5850403"/>
          </a:xfrm>
          <a:solidFill>
            <a:schemeClr val="accent6">
              <a:lumMod val="75000"/>
            </a:schemeClr>
          </a:solidFill>
        </p:grpSpPr>
        <p:grpSp>
          <p:nvGrpSpPr>
            <p:cNvPr id="17" name="Группа 16"/>
            <p:cNvGrpSpPr/>
            <p:nvPr/>
          </p:nvGrpSpPr>
          <p:grpSpPr>
            <a:xfrm>
              <a:off x="1850344" y="532995"/>
              <a:ext cx="396376" cy="3034466"/>
              <a:chOff x="1850344" y="532995"/>
              <a:chExt cx="396376" cy="3034466"/>
            </a:xfrm>
            <a:grpFill/>
          </p:grpSpPr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1885670" y="532995"/>
                <a:ext cx="343453" cy="822050"/>
              </a:xfrm>
              <a:prstGeom prst="triangle">
                <a:avLst/>
              </a:prstGeom>
              <a:grpFill/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" name="Группа 14"/>
              <p:cNvGrpSpPr/>
              <p:nvPr/>
            </p:nvGrpSpPr>
            <p:grpSpPr>
              <a:xfrm>
                <a:off x="1850344" y="1292103"/>
                <a:ext cx="396376" cy="2275358"/>
                <a:chOff x="1850344" y="1345367"/>
                <a:chExt cx="396376" cy="2222093"/>
              </a:xfrm>
              <a:grpFill/>
            </p:grpSpPr>
            <p:grpSp>
              <p:nvGrpSpPr>
                <p:cNvPr id="9" name="Группа 8"/>
                <p:cNvGrpSpPr/>
                <p:nvPr/>
              </p:nvGrpSpPr>
              <p:grpSpPr>
                <a:xfrm>
                  <a:off x="1850344" y="1433015"/>
                  <a:ext cx="396376" cy="2134445"/>
                  <a:chOff x="1850344" y="1433015"/>
                  <a:chExt cx="396376" cy="2134445"/>
                </a:xfrm>
                <a:grpFill/>
              </p:grpSpPr>
              <p:grpSp>
                <p:nvGrpSpPr>
                  <p:cNvPr id="5" name="Группа 4"/>
                  <p:cNvGrpSpPr/>
                  <p:nvPr/>
                </p:nvGrpSpPr>
                <p:grpSpPr>
                  <a:xfrm>
                    <a:off x="1949621" y="1801532"/>
                    <a:ext cx="196499" cy="1765928"/>
                    <a:chOff x="1949621" y="1801532"/>
                    <a:chExt cx="196499" cy="1765928"/>
                  </a:xfrm>
                  <a:grpFill/>
                </p:grpSpPr>
                <p:sp>
                  <p:nvSpPr>
                    <p:cNvPr id="2" name="Прямоугольник 1"/>
                    <p:cNvSpPr/>
                    <p:nvPr/>
                  </p:nvSpPr>
                  <p:spPr>
                    <a:xfrm>
                      <a:off x="2011756" y="1801532"/>
                      <a:ext cx="82322" cy="1692296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" name="Овал 2"/>
                    <p:cNvSpPr/>
                    <p:nvPr/>
                  </p:nvSpPr>
                  <p:spPr>
                    <a:xfrm>
                      <a:off x="1949621" y="3359071"/>
                      <a:ext cx="196499" cy="208389"/>
                    </a:xfrm>
                    <a:prstGeom prst="ellipse">
                      <a:avLst/>
                    </a:prstGeom>
                    <a:grp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8" name="Овал 7"/>
                  <p:cNvSpPr/>
                  <p:nvPr/>
                </p:nvSpPr>
                <p:spPr>
                  <a:xfrm>
                    <a:off x="1850344" y="1433015"/>
                    <a:ext cx="396376" cy="368516"/>
                  </a:xfrm>
                  <a:prstGeom prst="ellipse">
                    <a:avLst/>
                  </a:prstGeom>
                  <a:grpFill/>
                  <a:ln>
                    <a:solidFill>
                      <a:schemeClr val="accent6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4" name="Прямоугольник 13"/>
                <p:cNvSpPr/>
                <p:nvPr/>
              </p:nvSpPr>
              <p:spPr>
                <a:xfrm>
                  <a:off x="1967119" y="1345367"/>
                  <a:ext cx="173453" cy="145575"/>
                </a:xfrm>
                <a:prstGeom prst="rect">
                  <a:avLst/>
                </a:prstGeom>
                <a:grpFill/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42" name="Группа 41"/>
            <p:cNvGrpSpPr/>
            <p:nvPr/>
          </p:nvGrpSpPr>
          <p:grpSpPr>
            <a:xfrm rot="10800000">
              <a:off x="1850731" y="3348932"/>
              <a:ext cx="396376" cy="3034466"/>
              <a:chOff x="1850344" y="532995"/>
              <a:chExt cx="396376" cy="3034466"/>
            </a:xfrm>
            <a:grpFill/>
          </p:grpSpPr>
          <p:sp>
            <p:nvSpPr>
              <p:cNvPr id="43" name="Равнобедренный треугольник 42"/>
              <p:cNvSpPr/>
              <p:nvPr/>
            </p:nvSpPr>
            <p:spPr>
              <a:xfrm>
                <a:off x="1885670" y="532995"/>
                <a:ext cx="343453" cy="822050"/>
              </a:xfrm>
              <a:prstGeom prst="triangle">
                <a:avLst/>
              </a:prstGeom>
              <a:grpFill/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4" name="Группа 43"/>
              <p:cNvGrpSpPr/>
              <p:nvPr/>
            </p:nvGrpSpPr>
            <p:grpSpPr>
              <a:xfrm>
                <a:off x="1850344" y="1292103"/>
                <a:ext cx="396376" cy="2275358"/>
                <a:chOff x="1850344" y="1345367"/>
                <a:chExt cx="396376" cy="2222093"/>
              </a:xfrm>
              <a:grpFill/>
            </p:grpSpPr>
            <p:grpSp>
              <p:nvGrpSpPr>
                <p:cNvPr id="45" name="Группа 44"/>
                <p:cNvGrpSpPr/>
                <p:nvPr/>
              </p:nvGrpSpPr>
              <p:grpSpPr>
                <a:xfrm>
                  <a:off x="1850344" y="1433015"/>
                  <a:ext cx="396376" cy="2134445"/>
                  <a:chOff x="1850344" y="1433015"/>
                  <a:chExt cx="396376" cy="2134445"/>
                </a:xfrm>
                <a:grpFill/>
              </p:grpSpPr>
              <p:grpSp>
                <p:nvGrpSpPr>
                  <p:cNvPr id="47" name="Группа 46"/>
                  <p:cNvGrpSpPr/>
                  <p:nvPr/>
                </p:nvGrpSpPr>
                <p:grpSpPr>
                  <a:xfrm>
                    <a:off x="1949621" y="1801532"/>
                    <a:ext cx="196499" cy="1765928"/>
                    <a:chOff x="1949621" y="1801532"/>
                    <a:chExt cx="196499" cy="1765928"/>
                  </a:xfrm>
                  <a:grpFill/>
                </p:grpSpPr>
                <p:sp>
                  <p:nvSpPr>
                    <p:cNvPr id="49" name="Прямоугольник 48"/>
                    <p:cNvSpPr/>
                    <p:nvPr/>
                  </p:nvSpPr>
                  <p:spPr>
                    <a:xfrm>
                      <a:off x="2011756" y="1801532"/>
                      <a:ext cx="82322" cy="1692296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2" name="Овал 61"/>
                    <p:cNvSpPr/>
                    <p:nvPr/>
                  </p:nvSpPr>
                  <p:spPr>
                    <a:xfrm>
                      <a:off x="1949621" y="3359071"/>
                      <a:ext cx="196499" cy="208389"/>
                    </a:xfrm>
                    <a:prstGeom prst="ellipse">
                      <a:avLst/>
                    </a:prstGeom>
                    <a:grp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48" name="Овал 47"/>
                  <p:cNvSpPr/>
                  <p:nvPr/>
                </p:nvSpPr>
                <p:spPr>
                  <a:xfrm>
                    <a:off x="1850344" y="1433015"/>
                    <a:ext cx="396376" cy="368516"/>
                  </a:xfrm>
                  <a:prstGeom prst="ellipse">
                    <a:avLst/>
                  </a:prstGeom>
                  <a:grpFill/>
                  <a:ln>
                    <a:solidFill>
                      <a:schemeClr val="accent6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46" name="Прямоугольник 45"/>
                <p:cNvSpPr/>
                <p:nvPr/>
              </p:nvSpPr>
              <p:spPr>
                <a:xfrm>
                  <a:off x="1967119" y="1345367"/>
                  <a:ext cx="173453" cy="145575"/>
                </a:xfrm>
                <a:prstGeom prst="rect">
                  <a:avLst/>
                </a:prstGeom>
                <a:grpFill/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51" name="Овал 50">
            <a:hlinkClick r:id="rId16" action="ppaction://hlinksldjump"/>
          </p:cNvPr>
          <p:cNvSpPr/>
          <p:nvPr/>
        </p:nvSpPr>
        <p:spPr>
          <a:xfrm>
            <a:off x="5959225" y="123133"/>
            <a:ext cx="756000" cy="540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10702153" y="445423"/>
            <a:ext cx="914400" cy="914400"/>
          </a:xfrm>
          <a:prstGeom prst="mathMultiply">
            <a:avLst/>
          </a:prstGeom>
          <a:solidFill>
            <a:srgbClr val="83BC5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2990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0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0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0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000000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600000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8400000">
                                      <p:cBhvr>
                                        <p:cTn id="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600000">
                                      <p:cBhvr>
                                        <p:cTn id="9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0200000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8400000">
                                      <p:cBhvr>
                                        <p:cTn id="1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55" grpId="0" animBg="1"/>
      <p:bldP spid="61" grpId="0" animBg="1"/>
      <p:bldP spid="54" grpId="0" animBg="1"/>
      <p:bldP spid="6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5237" y="531380"/>
            <a:ext cx="7162800" cy="63240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ВСПОМНИМ СТАРИНУ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251395" y="4569271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4818" y="4516582"/>
            <a:ext cx="3521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Забор из прутьев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43231" y="1467654"/>
            <a:ext cx="101019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Есть такая поговорка: «Не надо наводить тень на плетень».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из перечисленного соответствует значению слова «Плетень»?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А) Забор из прутьев         В) Плётка казака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Б) Корзина фруктов         Г) Коврик возле кровати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761418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202574" y="4691981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5275" y="4556743"/>
            <a:ext cx="4423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Вольный человек, бродяга</a:t>
            </a:r>
            <a:endParaRPr lang="ru-RU" sz="3200" b="1" dirty="0">
              <a:solidFill>
                <a:schemeClr val="accent2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31672" y="501133"/>
            <a:ext cx="7578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КАЗАЧЬЕГО РОДУ-ПЛЕМЕНИ..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93273" y="1607127"/>
            <a:ext cx="96566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 «КАЗАК» пришло к нам из языка кочевых тюркских народов. Что оно означает? 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А) Молодец, удалец                          В) Иноземец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Б) Вольный человек, бродяга        Г) Конный воин</a:t>
            </a:r>
          </a:p>
        </p:txBody>
      </p:sp>
    </p:spTree>
    <p:extLst>
      <p:ext uri="{BB962C8B-B14F-4D97-AF65-F5344CB8AC3E}">
        <p14:creationId xmlns="" xmlns:p14="http://schemas.microsoft.com/office/powerpoint/2010/main" val="1988502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091738" y="4691981"/>
            <a:ext cx="1645920" cy="914400"/>
          </a:xfrm>
          <a:prstGeom prst="wedgeEllipseCallou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78220" y="4772479"/>
            <a:ext cx="2217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Лестница</a:t>
            </a:r>
            <a:endParaRPr lang="ru-RU" sz="2800" b="1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55127" y="556552"/>
            <a:ext cx="6889615" cy="579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УСТАРЕВШЕЕ, НО НЕ ЗАБЫТОЕ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20982" y="1717962"/>
            <a:ext cx="9490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 значение слова «ДРОБЫНА»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А) Лестница                В)Сучковатая палка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Б) Ружье                       Г)Вид плодового дерева</a:t>
            </a:r>
          </a:p>
        </p:txBody>
      </p:sp>
    </p:spTree>
    <p:extLst>
      <p:ext uri="{BB962C8B-B14F-4D97-AF65-F5344CB8AC3E}">
        <p14:creationId xmlns="" xmlns:p14="http://schemas.microsoft.com/office/powerpoint/2010/main" val="212726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1269" y="195596"/>
            <a:ext cx="8314113" cy="143924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Кем являлась женщина у казаков? 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1410" y="434398"/>
            <a:ext cx="1485207" cy="1380548"/>
          </a:xfrm>
          <a:prstGeom prst="rect">
            <a:avLst/>
          </a:prstGeom>
          <a:solidFill>
            <a:srgbClr val="954EC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2772" y="1127126"/>
            <a:ext cx="8624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Хранительницей семейного очага и традиций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36619" y="3009180"/>
            <a:ext cx="7465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К какому сословию относятся казаки?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7641" y="2626808"/>
            <a:ext cx="378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общем круге  </a:t>
            </a:r>
            <a:endParaRPr lang="ru-RU" sz="28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014876" y="1711272"/>
            <a:ext cx="85652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Где обсуждали общие вопросы жизни?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anose="02000000000000000000" pitchFamily="50" charset="-5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6610" y="4014411"/>
            <a:ext cx="661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Казаки – это военно-служилое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сословие</a:t>
            </a:r>
            <a:endParaRPr lang="ru-RU" sz="3200" b="1" dirty="0">
              <a:solidFill>
                <a:schemeClr val="accent2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9" name="Овальная выноска 18"/>
          <p:cNvSpPr/>
          <p:nvPr/>
        </p:nvSpPr>
        <p:spPr>
          <a:xfrm>
            <a:off x="980902" y="4802821"/>
            <a:ext cx="1645920" cy="914400"/>
          </a:xfrm>
          <a:prstGeom prst="wedgeEllipseCallout">
            <a:avLst/>
          </a:prstGeom>
          <a:solidFill>
            <a:srgbClr val="954EC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028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6101" y="448251"/>
            <a:ext cx="1512917" cy="1325131"/>
          </a:xfrm>
          <a:prstGeom prst="rect">
            <a:avLst/>
          </a:prstGeom>
          <a:solidFill>
            <a:srgbClr val="FFFF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4" y="482865"/>
            <a:ext cx="1051362" cy="12873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49236" y="1180284"/>
            <a:ext cx="88669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Команде требуется спеть 5 песен или частушек на тему «Казаки»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kartinkin.net/uploads/posts/2022-03/1647411186_30-kartinkin-net-p-kazak-i-kazachka-kartinki-3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218" y="2330317"/>
            <a:ext cx="6303818" cy="40994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4625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>
            <p:snd r:embed="rId8" name="солнышко смеётся.wav"/>
          </p:stSnd>
        </p:sndAc>
      </p:transition>
    </mc:Choice>
    <mc:Fallback>
      <p:transition spd="slow" advClick="0">
        <p:sndAc>
          <p:stSnd>
            <p:snd r:embed="rId2" name="солнышко смеётся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4545" y="503672"/>
            <a:ext cx="8965274" cy="9926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называется прическа казака?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7488" y="464086"/>
            <a:ext cx="1627711" cy="1480828"/>
          </a:xfrm>
          <a:prstGeom prst="rect">
            <a:avLst/>
          </a:prstGeom>
          <a:solidFill>
            <a:srgbClr val="954EC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Z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077884" y="4747400"/>
            <a:ext cx="1645920" cy="914400"/>
          </a:xfrm>
          <a:prstGeom prst="wedgeEllipseCallout">
            <a:avLst/>
          </a:prstGeom>
          <a:solidFill>
            <a:srgbClr val="954EC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15250" y="5326660"/>
            <a:ext cx="714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Чуб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i.pinimg.com/736x/15/89/c5/1589c585a7cf1c78fb99879e9d5cb899--facial-hair-la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9309" y="1770889"/>
            <a:ext cx="2535381" cy="36565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04630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670</Words>
  <Application>Microsoft Office PowerPoint</Application>
  <PresentationFormat>Произвольный</PresentationFormat>
  <Paragraphs>123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ЧТО?</vt:lpstr>
      <vt:lpstr>Правила игры</vt:lpstr>
      <vt:lpstr>Слайд 3</vt:lpstr>
      <vt:lpstr>ВСПОМНИМ СТАРИНУ</vt:lpstr>
      <vt:lpstr>Слайд 5</vt:lpstr>
      <vt:lpstr>Слайд 6</vt:lpstr>
      <vt:lpstr>1. Кем являлась женщина у казаков? </vt:lpstr>
      <vt:lpstr>Слайд 8</vt:lpstr>
      <vt:lpstr>Как называется прическа казака?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ИГРУ!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ПК</cp:lastModifiedBy>
  <cp:revision>114</cp:revision>
  <dcterms:created xsi:type="dcterms:W3CDTF">2016-06-10T13:19:15Z</dcterms:created>
  <dcterms:modified xsi:type="dcterms:W3CDTF">2023-09-18T14:16:19Z</dcterms:modified>
</cp:coreProperties>
</file>