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27" r:id="rId3"/>
    <p:sldId id="258" r:id="rId4"/>
    <p:sldId id="260" r:id="rId5"/>
    <p:sldId id="310" r:id="rId6"/>
    <p:sldId id="364" r:id="rId7"/>
    <p:sldId id="279" r:id="rId8"/>
    <p:sldId id="326" r:id="rId9"/>
    <p:sldId id="330" r:id="rId10"/>
    <p:sldId id="331" r:id="rId11"/>
    <p:sldId id="332" r:id="rId12"/>
    <p:sldId id="334" r:id="rId13"/>
    <p:sldId id="335" r:id="rId14"/>
    <p:sldId id="336" r:id="rId15"/>
    <p:sldId id="337" r:id="rId16"/>
    <p:sldId id="338" r:id="rId17"/>
    <p:sldId id="360" r:id="rId18"/>
    <p:sldId id="343" r:id="rId19"/>
    <p:sldId id="346" r:id="rId20"/>
    <p:sldId id="348" r:id="rId21"/>
    <p:sldId id="365" r:id="rId22"/>
    <p:sldId id="366" r:id="rId23"/>
    <p:sldId id="355" r:id="rId24"/>
    <p:sldId id="367" r:id="rId25"/>
    <p:sldId id="357" r:id="rId26"/>
    <p:sldId id="359" r:id="rId27"/>
    <p:sldId id="36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9516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7;&#1088;&#1080;&#1082;&#1083;&#1102;&#1095;&#1077;&#1085;&#1080;&#1077;%20&#1073;&#1091;&#1088;&#1072;&#1090;&#1080;&#1085;&#1086;.wma" TargetMode="Externa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76;&#1078;&#1077;&#1085;&#1090;&#1077;&#1083;&#1100;&#1084;&#1077;&#1085;&#1099;%20&#1091;&#1076;&#1072;&#1095;&#1080;.wma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101;&#1083;&#1077;&#1082;&#1090;&#1088;&#1086;&#1085;&#1085;&#1080;&#1082;.wma" TargetMode="Externa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0;&#1074;&#1072;&#1085;%20&#1074;&#1072;&#1089;&#1080;&#1083;&#1100;&#1077;&#1074;&#1080;&#1095;%20&#1084;&#1077;&#1085;&#1103;&#1077;&#1090;%20&#1087;&#1088;&#1086;&#1092;&#1077;&#1089;&#1089;&#1080;&#1102;.wma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hyperlink" Target="http://smiles.33b.ru/smile.103499.html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2;&#1088;&#1072;&#1089;&#1085;&#1072;&#1103;%20&#1096;&#1072;&#1087;&#1086;&#1095;&#1082;&#1072;.wma" TargetMode="Externa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4;&#1086;&#1089;&#1082;&#1074;&#1072;%20&#1089;&#1083;&#1077;&#1079;&#1072;&#1084;%20&#1085;&#1077;%20&#1074;&#1077;&#1074;&#1080;&#1090;.wma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6;&#1087;&#1077;&#1088;&#1072;&#1094;&#1080;&#1103;%20&#1099;.wma" TargetMode="Externa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0;&#1088;&#1086;&#1085;&#1080;&#1103;%20&#1089;&#1091;&#1076;&#1100;&#1073;&#1099;.wma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jpe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82;&#1072;&#1074;&#1082;&#1072;&#1079;&#1082;&#1072;&#1103;%20&#1087;&#1083;&#1077;&#1085;&#1085;&#1080;&#1094;&#1072;.wma" TargetMode="Externa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73;&#1077;&#1088;&#1077;&#1075;&#1080;&#1089;&#1100;%20&#1072;&#1074;&#1090;&#1086;&#1084;&#1086;&#1073;&#1080;&#1083;&#1103;.wma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40.jpe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73;&#1088;&#1080;&#1083;&#1080;&#1072;&#1085;&#1090;&#1086;&#1074;&#1072;&#1103;%20&#1088;&#1091;&#1082;&#1072;.wma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Veranica\Documents\&#1082;&#1086;&#1085;&#1089;&#1087;&#1077;&#1082;&#1090;&#1099;\&#1074;&#1086;&#1089;&#1087;&#1080;&#1090;&#1072;&#1090;&#1077;&#1083;&#1100;&#1085;&#1072;&#1103;%20&#1088;&#1072;&#1073;&#1086;&#1090;&#1072;\&#1074;&#1080;&#1082;&#1090;&#1086;&#1088;&#1080;&#1085;&#1072;%20&#1082;&#1086;%20&#1076;&#1085;&#1102;%20&#1086;&#1090;&#1082;&#1088;&#1099;&#1090;&#1080;&#1103;%20&#1075;&#1086;&#1076;&#1072;%20&#1082;&#1080;&#1085;&#1086;\Film.mp3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7.%20&#1044;&#1079;&#1099;&#1073;&#1086;&#1074;.%20&#1047;&#1072;%20&#1090;&#1077;&#1073;&#1103;%20&#1082;&#1072;&#1083;&#1099;&#1084;.mp3" TargetMode="External"/><Relationship Id="rId13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14.%20&#1041;&#1088;&#1072;&#1074;&#1086;.%20&#1050;&#1086;&#1088;&#1086;&#1083;&#1077;&#1074;&#1072;%20&#1082;&#1088;&#1072;&#1089;&#1086;&#1090;&#1099;.mp3" TargetMode="External"/><Relationship Id="rId18" Type="http://schemas.openxmlformats.org/officeDocument/2006/relationships/image" Target="../media/image5.gif"/><Relationship Id="rId26" Type="http://schemas.openxmlformats.org/officeDocument/2006/relationships/image" Target="../media/image60.png"/><Relationship Id="rId3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3.%20&#1050;&#1080;&#1088;&#1082;&#1086;&#1088;&#1086;&#1074;.%20&#1045;&#1076;&#1080;&#1085;&#1089;&#1090;&#1074;&#1077;&#1085;&#1085;&#1072;&#1103;.mp3" TargetMode="External"/><Relationship Id="rId21" Type="http://schemas.openxmlformats.org/officeDocument/2006/relationships/image" Target="../media/image55.png"/><Relationship Id="rId7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6.%20&#1048;&#1085;&#1089;&#1090;&#1088;&#1091;&#1084;&#1077;&#1085;&#1090;&#1072;&#1083;.mp3" TargetMode="External"/><Relationship Id="rId1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13.%20&#1095;&#1091;&#1084;&#1072;&#1082;&#1086;&#1074;%20&#1089;&#1102;&#1079;&#1072;&#1085;&#1085;&#1072;.wma" TargetMode="External"/><Relationship Id="rId17" Type="http://schemas.openxmlformats.org/officeDocument/2006/relationships/image" Target="../media/image52.gif"/><Relationship Id="rId25" Type="http://schemas.openxmlformats.org/officeDocument/2006/relationships/image" Target="../media/image59.png"/><Relationship Id="rId2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2.%20&#1042;.&#1050;&#1072;&#1084;&#1077;&#1085;&#1089;&#1082;&#1080;&#1081;%20,&#1055;&#1077;&#1089;&#1085;&#1103;%20&#1087;&#1088;&#1086;%20&#1082;&#1086;&#1079;&#1091;.mp3" TargetMode="External"/><Relationship Id="rId16" Type="http://schemas.openxmlformats.org/officeDocument/2006/relationships/image" Target="../media/image51.gif"/><Relationship Id="rId20" Type="http://schemas.openxmlformats.org/officeDocument/2006/relationships/image" Target="../media/image54.png"/><Relationship Id="rId29" Type="http://schemas.openxmlformats.org/officeDocument/2006/relationships/image" Target="../media/image61.png"/><Relationship Id="rId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1.%20&#1051;&#1077;&#1086;&#1085;&#1090;&#1100;&#1077;&#1074;.%20&#1059;&#1088;&#1072;&#1075;&#1072;&#1085;.mp3" TargetMode="External"/><Relationship Id="rId6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5.%20&#1042;%20&#1089;&#1090;&#1080;&#1083;&#1077;%20&#1082;&#1072;&#1085;&#1090;&#1088;&#1080;.mp3" TargetMode="External"/><Relationship Id="rId11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12.%20&#1058;.%20&#1050;&#1091;&#1090;&#1091;&#1085;&#1100;&#1086;.%20&#1051;&#1086;&#1096;&#1072;&#1090;&#1086;...mp3" TargetMode="External"/><Relationship Id="rId24" Type="http://schemas.openxmlformats.org/officeDocument/2006/relationships/image" Target="../media/image58.png"/><Relationship Id="rId5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4.%20&#1057;&#1102;&#1079;&#1072;&#1085;&#1085;&#1072;%20&#1085;&#1072;%20&#1072;&#1085;&#1075;&#1083;&#1080;&#1081;&#1089;&#1082;&#1086;&#1084;.mp3" TargetMode="External"/><Relationship Id="rId15" Type="http://schemas.openxmlformats.org/officeDocument/2006/relationships/image" Target="../media/image1.jpeg"/><Relationship Id="rId23" Type="http://schemas.openxmlformats.org/officeDocument/2006/relationships/image" Target="../media/image57.png"/><Relationship Id="rId28" Type="http://schemas.openxmlformats.org/officeDocument/2006/relationships/image" Target="../media/image39.png"/><Relationship Id="rId10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10.%20&#1058;.%20&#1050;&#1091;&#1090;&#1091;&#1085;&#1100;&#1086;.%20&#1050;&#1086;&#1079;&#1072;%20&#1057;&#1077;&#1081;.mp3" TargetMode="External"/><Relationship Id="rId19" Type="http://schemas.openxmlformats.org/officeDocument/2006/relationships/image" Target="../media/image53.png"/><Relationship Id="rId4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&#1052;&#1072;&#1083;&#1080;&#1085;&#1080;&#1085;.%20&#1045;&#1089;&#1083;&#1080;%20&#1073;&#1099;%20&#1085;&#1077;%20&#1090;&#1099;.mp3" TargetMode="External"/><Relationship Id="rId9" Type="http://schemas.openxmlformats.org/officeDocument/2006/relationships/audio" Target="file:///F:\&#1075;&#1086;&#1076;%20&#1082;&#1080;&#1085;&#1086;\&#1076;&#1077;&#1085;&#1100;%20&#1082;&#1080;&#1085;&#1086;%20&#1089;&#1090;&#1072;&#1088;&#1096;&#1077;&#1077;%20&#1079;&#1074;&#1077;&#1085;&#1086;\9.%20&#1057;&#1102;&#1079;&#1080;-&#1089;&#1102;&#1079;&#1080;.mp3" TargetMode="External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56.png"/><Relationship Id="rId27" Type="http://schemas.openxmlformats.org/officeDocument/2006/relationships/image" Target="../media/image27.png"/><Relationship Id="rId30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8;&#1072;&#1090;&#1100;&#1103;%20&#1051;&#1102;&#1084;&#1100;&#1077;&#1088;.%20&#1055;&#1088;&#1080;&#1073;&#1099;&#1090;&#1080;&#1077;%20&#1087;&#1086;&#1077;&#1079;&#1076;&#1072;%20&#1085;&#1072;%20&#1074;&#1086;&#1082;&#1079;&#1072;&#1083;%20&#1051;&#1072;-&#1057;&#1100;&#1086;&#1090;&#1072;%20(1896%20&#1075;.)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064896" cy="475252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Нам всем кутерьма не даёт передышки,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Но вечером вспыхнет волшебный экран,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Прогонит дела, надоевшие слишком,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Шагнуть в мир кино наступила пора.</a:t>
            </a:r>
          </a:p>
          <a:p>
            <a:pPr lvl="0"/>
            <a:endParaRPr lang="ru-RU" sz="4400" dirty="0"/>
          </a:p>
        </p:txBody>
      </p:sp>
      <p:pic>
        <p:nvPicPr>
          <p:cNvPr id="9" name="Picture 45" descr="7060f9961d3bba4cd0af33788ad327c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500438"/>
            <a:ext cx="2143140" cy="267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75856" y="1340768"/>
            <a:ext cx="50405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4214818"/>
            <a:ext cx="1452566" cy="145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1000108"/>
            <a:ext cx="78581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7. «Чтоб ты жил на одну зарплату!»</a:t>
            </a:r>
          </a:p>
          <a:p>
            <a:r>
              <a:rPr lang="ru-RU" dirty="0" smtClean="0"/>
              <a:t>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«Бриллиантовая рука»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8. «</a:t>
            </a:r>
            <a:r>
              <a:rPr lang="ru-RU" dirty="0" err="1" smtClean="0">
                <a:solidFill>
                  <a:srgbClr val="00B050"/>
                </a:solidFill>
              </a:rPr>
              <a:t>Пора-пора-порадуемся</a:t>
            </a:r>
            <a:r>
              <a:rPr lang="ru-RU" dirty="0" smtClean="0">
                <a:solidFill>
                  <a:srgbClr val="00B050"/>
                </a:solidFill>
              </a:rPr>
              <a:t> на своем веку!» </a:t>
            </a:r>
          </a:p>
          <a:p>
            <a:r>
              <a:rPr lang="ru-RU" dirty="0" smtClean="0"/>
              <a:t>       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«Три мушкетера»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9. «Такая-сякая оставила отца!»</a:t>
            </a:r>
          </a:p>
          <a:p>
            <a:r>
              <a:rPr lang="ru-RU" dirty="0" smtClean="0"/>
              <a:t>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«По следам </a:t>
            </a:r>
            <a:r>
              <a:rPr lang="ru-RU" dirty="0" err="1" smtClean="0">
                <a:solidFill>
                  <a:srgbClr val="FF0000"/>
                </a:solidFill>
              </a:rPr>
              <a:t>бременских</a:t>
            </a:r>
            <a:r>
              <a:rPr lang="ru-RU" dirty="0" smtClean="0">
                <a:solidFill>
                  <a:srgbClr val="FF0000"/>
                </a:solidFill>
              </a:rPr>
              <a:t> музыкантов»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10. «Жить хорошо, а хорошо жить еще лучше!» </a:t>
            </a:r>
          </a:p>
          <a:p>
            <a:r>
              <a:rPr lang="ru-RU" dirty="0" smtClean="0"/>
              <a:t>  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«Кавказская пленница»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11. «А мы тут, знаете, все плюшками балуемся!» </a:t>
            </a:r>
          </a:p>
          <a:p>
            <a:r>
              <a:rPr lang="ru-RU" dirty="0" smtClean="0"/>
              <a:t>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err="1" smtClean="0">
                <a:solidFill>
                  <a:srgbClr val="FF0000"/>
                </a:solidFill>
              </a:rPr>
              <a:t>Карлсон</a:t>
            </a:r>
            <a:r>
              <a:rPr lang="ru-RU" dirty="0" smtClean="0">
                <a:solidFill>
                  <a:srgbClr val="FF0000"/>
                </a:solidFill>
              </a:rPr>
              <a:t> вернулся»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12. «Огласите весь список, пожалуйста».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          «Операция «Ы» и другие приключения Шурика»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2132856"/>
            <a:ext cx="66967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        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28670"/>
            <a:ext cx="12858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928662" y="1071547"/>
            <a:ext cx="7858180" cy="5173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dirty="0" smtClean="0">
                <a:solidFill>
                  <a:srgbClr val="7030A0"/>
                </a:solidFill>
              </a:rPr>
              <a:t>13. «Наши люди на такси в булочную не ездят!»</a:t>
            </a:r>
          </a:p>
          <a:p>
            <a:r>
              <a:rPr lang="ru-RU" dirty="0" smtClean="0"/>
              <a:t>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«Бриллиантовая рука»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14. «Не учите меня жить, лучше помогите материально!»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            «Москва слезам не верит»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15. «Не были мы ни в какой </a:t>
            </a:r>
            <a:r>
              <a:rPr lang="ru-RU" dirty="0" err="1" smtClean="0">
                <a:solidFill>
                  <a:srgbClr val="7030A0"/>
                </a:solidFill>
              </a:rPr>
              <a:t>Таити</a:t>
            </a:r>
            <a:r>
              <a:rPr lang="ru-RU" dirty="0" smtClean="0">
                <a:solidFill>
                  <a:srgbClr val="7030A0"/>
                </a:solidFill>
              </a:rPr>
              <a:t>, нас и здесь неплохо кормят».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«Возвращение блудного попугая»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16. «Танцуют все!»</a:t>
            </a:r>
          </a:p>
          <a:p>
            <a:r>
              <a:rPr lang="ru-RU" dirty="0" smtClean="0"/>
              <a:t>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«Иван Васильевич меняет профессию»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17. «Украл, выпил — в тюрьму! Романтика...» </a:t>
            </a:r>
          </a:p>
          <a:p>
            <a:r>
              <a:rPr lang="ru-RU" dirty="0" smtClean="0"/>
              <a:t>   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«Джентльмены удачи»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18. «Учись, студент».</a:t>
            </a:r>
          </a:p>
          <a:p>
            <a:r>
              <a:rPr lang="ru-RU" dirty="0" smtClean="0"/>
              <a:t>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«Операция «Ы» и другие приключения Шурика»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27984" y="1340768"/>
            <a:ext cx="41764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> 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714752"/>
            <a:ext cx="1952632" cy="195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42910" y="308229"/>
            <a:ext cx="750099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19. «О, тепленькая пошла!»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«Ирония судьбы, или С легким паром!»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20. « Я мзду не беру, мне за державу обидно».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«Белое солнце пустыни»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21. «Замуровали, демоны».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«Иван Васильевич меняет профессию»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22. «А чего вы тут сидите? Кино-то кончилось!»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«Добро пожаловать, или Посторонним вход воспрещен»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143380"/>
            <a:ext cx="1476392" cy="147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Библиотека-02\Рабочий стол\РИС О КИНО\t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142984"/>
            <a:ext cx="2214578" cy="2428892"/>
          </a:xfrm>
          <a:prstGeom prst="rect">
            <a:avLst/>
          </a:prstGeom>
          <a:noFill/>
        </p:spPr>
      </p:pic>
      <p:pic>
        <p:nvPicPr>
          <p:cNvPr id="9" name="Рисунок 8" descr="victorina.pn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749456">
            <a:off x="510748" y="2164436"/>
            <a:ext cx="5968829" cy="1130888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928926" y="4162899"/>
            <a:ext cx="49292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Животное-скорпион» 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>
            <a:off x="3670339" y="4830952"/>
            <a:ext cx="49736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«Человек-паук».</a:t>
            </a:r>
            <a:endParaRPr lang="ru-RU" sz="4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07904" y="1124744"/>
            <a:ext cx="48245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6" y="4143380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222910"/>
            <a:ext cx="800105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«Черная луна тайги».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«Белое солнце пустыни».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«Аэропорт для всех».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«Вокзал для двоих».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«Весенний спринт». </a:t>
            </a:r>
            <a:endParaRPr lang="ru-RU" sz="1600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«Осенний марафон».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«Время разлуки оставить можно»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«Место встречи изменить нельзя».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«Дневная толпа».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«Ночной дозор».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55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55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1" y="1340768"/>
            <a:ext cx="52565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722" y="1142984"/>
            <a:ext cx="21537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71472" y="1378312"/>
            <a:ext cx="792961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«Клетчатое турне». </a:t>
            </a:r>
            <a:endParaRPr lang="ru-RU" sz="1400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«Полосатый рейс».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«Вымрем до воскресенья».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«Доживем до понедельника».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«Василий Иванович остается в бизнесе»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«Иван Васильевич меняет профессию»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«Не опасайся самоката».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«Берегись автомобиля».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Подите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вон, или Своим выход разрешен». </a:t>
            </a:r>
            <a:endParaRPr lang="ru-RU" sz="1400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«Добро пожаловать, или Посторонним вход воспрещен».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«Пешеходные прогулки наяву и во сне».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«Полеты во сне и наяву».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2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2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2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2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2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2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86124"/>
            <a:ext cx="2095508" cy="209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85786" y="1200025"/>
            <a:ext cx="785818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«Короткий урок».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«Большая перемена»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«Уродец».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«Красотка».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«Вассал квадратов». </a:t>
            </a:r>
            <a:endParaRPr lang="ru-RU" sz="1600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«Властелин колец».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 свидания, ты наш дядя!»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«Здравствуйте, я ваша тетя!»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 на улице».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«Один дома».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«Перед засухой в субботу».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«После дождичка в четверг».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0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0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1340768"/>
            <a:ext cx="796096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Музыка в  фильме</a:t>
            </a:r>
          </a:p>
          <a:p>
            <a:pPr algn="ctr"/>
            <a:r>
              <a:rPr lang="ru-RU" sz="4000" b="1" dirty="0" smtClean="0">
                <a:solidFill>
                  <a:srgbClr val="92D050"/>
                </a:solidFill>
              </a:rPr>
              <a:t>Разве можно себе представить кино без музыки,</a:t>
            </a:r>
          </a:p>
          <a:p>
            <a:pPr algn="r"/>
            <a:r>
              <a:rPr lang="ru-RU" sz="4000" b="1" dirty="0" smtClean="0">
                <a:solidFill>
                  <a:srgbClr val="92D050"/>
                </a:solidFill>
              </a:rPr>
              <a:t>          где актеры просто   разговаривают между собой.</a:t>
            </a:r>
            <a:endParaRPr lang="ru-RU" sz="40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6" descr="5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28604"/>
            <a:ext cx="1527177" cy="262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4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7" y="3214686"/>
            <a:ext cx="2853211" cy="258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1" y="1340768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C:\Documents and Settings\учитель\Рабочий стол\год кино\музыка из фильмов\443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928670"/>
            <a:ext cx="4143404" cy="4865585"/>
          </a:xfrm>
          <a:prstGeom prst="rect">
            <a:avLst/>
          </a:prstGeom>
          <a:noFill/>
        </p:spPr>
      </p:pic>
      <p:pic>
        <p:nvPicPr>
          <p:cNvPr id="3" name="Picture 3" descr="C:\Documents and Settings\учитель\Рабочий стол\год кино\музыка из фильмов\773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071546"/>
            <a:ext cx="4029085" cy="4684855"/>
          </a:xfrm>
          <a:prstGeom prst="rect">
            <a:avLst/>
          </a:prstGeom>
          <a:noFill/>
        </p:spPr>
      </p:pic>
      <p:pic>
        <p:nvPicPr>
          <p:cNvPr id="9" name="джентельмены удач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142976" y="4733932"/>
            <a:ext cx="642942" cy="642942"/>
          </a:xfrm>
          <a:prstGeom prst="rect">
            <a:avLst/>
          </a:prstGeom>
        </p:spPr>
      </p:pic>
      <p:pic>
        <p:nvPicPr>
          <p:cNvPr id="10" name="приключение буратино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429520" y="4786322"/>
            <a:ext cx="733428" cy="733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76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36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1142984"/>
            <a:ext cx="7960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 </a:t>
            </a:r>
          </a:p>
          <a:p>
            <a:pPr algn="ctr"/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учитель\Рабочий стол\год кино\музыка из фильмов\426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071546"/>
            <a:ext cx="3714776" cy="4762498"/>
          </a:xfrm>
          <a:prstGeom prst="rect">
            <a:avLst/>
          </a:prstGeom>
          <a:noFill/>
        </p:spPr>
      </p:pic>
      <p:pic>
        <p:nvPicPr>
          <p:cNvPr id="2051" name="Picture 3" descr="C:\Documents and Settings\учитель\Рабочий стол\год кино\музыка из фильмов\772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857232"/>
            <a:ext cx="4319594" cy="5048252"/>
          </a:xfrm>
          <a:prstGeom prst="rect">
            <a:avLst/>
          </a:prstGeom>
          <a:noFill/>
        </p:spPr>
      </p:pic>
      <p:pic>
        <p:nvPicPr>
          <p:cNvPr id="8" name="иван васильевич меняет профессию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00100" y="5000636"/>
            <a:ext cx="642942" cy="642942"/>
          </a:xfrm>
          <a:prstGeom prst="rect">
            <a:avLst/>
          </a:prstGeom>
        </p:spPr>
      </p:pic>
      <p:pic>
        <p:nvPicPr>
          <p:cNvPr id="11" name="электронник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786710" y="5286388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26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22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3203848" y="1214423"/>
            <a:ext cx="4896544" cy="1714512"/>
          </a:xfrm>
        </p:spPr>
        <p:txBody>
          <a:bodyPr>
            <a:noAutofit/>
          </a:bodyPr>
          <a:lstStyle/>
          <a:p>
            <a:r>
              <a:rPr lang="en-US" sz="9600" b="1" dirty="0" smtClean="0"/>
              <a:t>       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</a:rPr>
              <a:t>История </a:t>
            </a:r>
            <a:r>
              <a:rPr lang="en-US" sz="7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7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</a:rPr>
              <a:t>кино</a:t>
            </a:r>
            <a:endParaRPr lang="ru-RU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275856" y="3429000"/>
            <a:ext cx="4976936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1255607491-289x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628800"/>
            <a:ext cx="2202180" cy="3870176"/>
          </a:xfrm>
          <a:prstGeom prst="rect">
            <a:avLst/>
          </a:prstGeom>
        </p:spPr>
      </p:pic>
      <p:pic>
        <p:nvPicPr>
          <p:cNvPr id="6" name="Picture 44" descr="a84ca2f4c26597984ab7ee479293ab96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214686"/>
            <a:ext cx="2166946" cy="216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Documents and Settings\учитель\Рабочий стол\год кино\музыка из фильмов\467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857232"/>
            <a:ext cx="3929090" cy="5162154"/>
          </a:xfrm>
          <a:prstGeom prst="rect">
            <a:avLst/>
          </a:prstGeom>
          <a:noFill/>
        </p:spPr>
      </p:pic>
      <p:pic>
        <p:nvPicPr>
          <p:cNvPr id="3075" name="Picture 3" descr="C:\Documents and Settings\учитель\Рабочий стол\год кино\музыка из фильмов\773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857232"/>
            <a:ext cx="4214842" cy="5152903"/>
          </a:xfrm>
          <a:prstGeom prst="rect">
            <a:avLst/>
          </a:prstGeom>
          <a:noFill/>
        </p:spPr>
      </p:pic>
      <p:pic>
        <p:nvPicPr>
          <p:cNvPr id="8" name="москва слезам не вевит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5786" y="5091122"/>
            <a:ext cx="642942" cy="642942"/>
          </a:xfrm>
          <a:prstGeom prst="rect">
            <a:avLst/>
          </a:prstGeom>
        </p:spPr>
      </p:pic>
      <p:pic>
        <p:nvPicPr>
          <p:cNvPr id="9" name="красная шапочка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858148" y="5143512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4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93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C:\Documents and Settings\учитель\Рабочий стол\год кино\музыка из фильмов\773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071546"/>
            <a:ext cx="3827272" cy="4734256"/>
          </a:xfrm>
          <a:prstGeom prst="rect">
            <a:avLst/>
          </a:prstGeom>
          <a:noFill/>
        </p:spPr>
      </p:pic>
      <p:pic>
        <p:nvPicPr>
          <p:cNvPr id="4099" name="Picture 3" descr="C:\Documents and Settings\учитель\Рабочий стол\год кино\музыка из фильмов\427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043387"/>
            <a:ext cx="4006876" cy="4814536"/>
          </a:xfrm>
          <a:prstGeom prst="rect">
            <a:avLst/>
          </a:prstGeom>
          <a:noFill/>
        </p:spPr>
      </p:pic>
      <p:pic>
        <p:nvPicPr>
          <p:cNvPr id="5" name="ирония судьбы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28662" y="5162560"/>
            <a:ext cx="571504" cy="571504"/>
          </a:xfrm>
          <a:prstGeom prst="rect">
            <a:avLst/>
          </a:prstGeom>
        </p:spPr>
      </p:pic>
      <p:pic>
        <p:nvPicPr>
          <p:cNvPr id="6" name="операция ы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5786446" y="5143512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4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68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Documents and Settings\учитель\Рабочий стол\год кино\музыка из фильмов\460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000108"/>
            <a:ext cx="3929090" cy="4838701"/>
          </a:xfrm>
          <a:prstGeom prst="rect">
            <a:avLst/>
          </a:prstGeom>
          <a:noFill/>
        </p:spPr>
      </p:pic>
      <p:pic>
        <p:nvPicPr>
          <p:cNvPr id="5" name="берегись автомобил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14348" y="5072074"/>
            <a:ext cx="571504" cy="571504"/>
          </a:xfrm>
          <a:prstGeom prst="rect">
            <a:avLst/>
          </a:prstGeom>
        </p:spPr>
      </p:pic>
      <p:pic>
        <p:nvPicPr>
          <p:cNvPr id="5124" name="Picture 4" descr="C:\Documents and Settings\учитель\Рабочий стол\год кино\музыка из фильмов\447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928670"/>
            <a:ext cx="3901538" cy="4906196"/>
          </a:xfrm>
          <a:prstGeom prst="rect">
            <a:avLst/>
          </a:prstGeom>
          <a:noFill/>
        </p:spPr>
      </p:pic>
      <p:pic>
        <p:nvPicPr>
          <p:cNvPr id="9" name="кавказкая пленница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643834" y="5214950"/>
            <a:ext cx="447676" cy="44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7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83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 descr="F:\64404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857232"/>
            <a:ext cx="3619504" cy="5078617"/>
          </a:xfrm>
          <a:prstGeom prst="rect">
            <a:avLst/>
          </a:prstGeom>
          <a:noFill/>
        </p:spPr>
      </p:pic>
      <p:pic>
        <p:nvPicPr>
          <p:cNvPr id="7" name="брилиантовая ру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85852" y="4876808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0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review_pictu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6709" y="2780928"/>
            <a:ext cx="6557291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342628f8e27ec093e136bba2428ac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436500"/>
            <a:ext cx="3637402" cy="242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6162fbf-5920-6683-5920-66cacd563756.photo.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5992"/>
            <a:ext cx="4932040" cy="280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57875"/>
            <a:ext cx="3923928" cy="288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kinologo201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85784" y="0"/>
            <a:ext cx="5715039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Fil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9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1071547"/>
            <a:ext cx="807249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21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8596" y="857232"/>
            <a:ext cx="4286280" cy="164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21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467558" y="785794"/>
            <a:ext cx="4676442" cy="179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цв26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2357430"/>
            <a:ext cx="3429024" cy="333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цв26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63365" y="2857496"/>
            <a:ext cx="3080635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4m6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928926" y="3214686"/>
            <a:ext cx="3214710" cy="205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. Леонтьев. Урага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 cstate="print"/>
          <a:stretch>
            <a:fillRect/>
          </a:stretch>
        </p:blipFill>
        <p:spPr>
          <a:xfrm>
            <a:off x="714348" y="5214950"/>
            <a:ext cx="447676" cy="447676"/>
          </a:xfrm>
          <a:prstGeom prst="rect">
            <a:avLst/>
          </a:prstGeom>
        </p:spPr>
      </p:pic>
      <p:pic>
        <p:nvPicPr>
          <p:cNvPr id="13" name="2. В.Каменский ,Песня про коз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0" cstate="print"/>
          <a:stretch>
            <a:fillRect/>
          </a:stretch>
        </p:blipFill>
        <p:spPr>
          <a:xfrm>
            <a:off x="1285852" y="5143512"/>
            <a:ext cx="519114" cy="519114"/>
          </a:xfrm>
          <a:prstGeom prst="rect">
            <a:avLst/>
          </a:prstGeom>
        </p:spPr>
      </p:pic>
      <p:pic>
        <p:nvPicPr>
          <p:cNvPr id="14" name="3. Киркоров. Единственная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1" cstate="print"/>
          <a:stretch>
            <a:fillRect/>
          </a:stretch>
        </p:blipFill>
        <p:spPr>
          <a:xfrm>
            <a:off x="2357422" y="5214950"/>
            <a:ext cx="519114" cy="519114"/>
          </a:xfrm>
          <a:prstGeom prst="rect">
            <a:avLst/>
          </a:prstGeom>
        </p:spPr>
      </p:pic>
      <p:pic>
        <p:nvPicPr>
          <p:cNvPr id="15" name="Малинин. Если бы не ты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2" cstate="print"/>
          <a:stretch>
            <a:fillRect/>
          </a:stretch>
        </p:blipFill>
        <p:spPr>
          <a:xfrm>
            <a:off x="1785918" y="5143512"/>
            <a:ext cx="552456" cy="552456"/>
          </a:xfrm>
          <a:prstGeom prst="rect">
            <a:avLst/>
          </a:prstGeom>
        </p:spPr>
      </p:pic>
      <p:pic>
        <p:nvPicPr>
          <p:cNvPr id="16" name="4. Сюзанна на английском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23" cstate="print"/>
          <a:stretch>
            <a:fillRect/>
          </a:stretch>
        </p:blipFill>
        <p:spPr>
          <a:xfrm>
            <a:off x="2928926" y="5286388"/>
            <a:ext cx="500066" cy="500066"/>
          </a:xfrm>
          <a:prstGeom prst="rect">
            <a:avLst/>
          </a:prstGeom>
        </p:spPr>
      </p:pic>
      <p:pic>
        <p:nvPicPr>
          <p:cNvPr id="17" name="5. В стиле кантри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24" cstate="print"/>
          <a:stretch>
            <a:fillRect/>
          </a:stretch>
        </p:blipFill>
        <p:spPr>
          <a:xfrm>
            <a:off x="3571868" y="5214950"/>
            <a:ext cx="447676" cy="447676"/>
          </a:xfrm>
          <a:prstGeom prst="rect">
            <a:avLst/>
          </a:prstGeom>
        </p:spPr>
      </p:pic>
      <p:pic>
        <p:nvPicPr>
          <p:cNvPr id="18" name="6. Инструментал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25" cstate="print"/>
          <a:stretch>
            <a:fillRect/>
          </a:stretch>
        </p:blipFill>
        <p:spPr>
          <a:xfrm>
            <a:off x="4214810" y="5214950"/>
            <a:ext cx="447676" cy="447676"/>
          </a:xfrm>
          <a:prstGeom prst="rect">
            <a:avLst/>
          </a:prstGeom>
        </p:spPr>
      </p:pic>
      <p:pic>
        <p:nvPicPr>
          <p:cNvPr id="19" name="7. Дзыбов. За тебя калым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26" cstate="print"/>
          <a:stretch>
            <a:fillRect/>
          </a:stretch>
        </p:blipFill>
        <p:spPr>
          <a:xfrm>
            <a:off x="5000628" y="5214950"/>
            <a:ext cx="447676" cy="447676"/>
          </a:xfrm>
          <a:prstGeom prst="rect">
            <a:avLst/>
          </a:prstGeom>
        </p:spPr>
      </p:pic>
      <p:pic>
        <p:nvPicPr>
          <p:cNvPr id="20" name="9. Сюзи-сюзи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27" cstate="print"/>
          <a:stretch>
            <a:fillRect/>
          </a:stretch>
        </p:blipFill>
        <p:spPr>
          <a:xfrm>
            <a:off x="5572132" y="5214950"/>
            <a:ext cx="519114" cy="519114"/>
          </a:xfrm>
          <a:prstGeom prst="rect">
            <a:avLst/>
          </a:prstGeom>
        </p:spPr>
      </p:pic>
      <p:pic>
        <p:nvPicPr>
          <p:cNvPr id="21" name="10. Т. Кутуньо. Коза Сей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28" cstate="print"/>
          <a:stretch>
            <a:fillRect/>
          </a:stretch>
        </p:blipFill>
        <p:spPr>
          <a:xfrm>
            <a:off x="6286512" y="5214950"/>
            <a:ext cx="447676" cy="447676"/>
          </a:xfrm>
          <a:prstGeom prst="rect">
            <a:avLst/>
          </a:prstGeom>
        </p:spPr>
      </p:pic>
      <p:pic>
        <p:nvPicPr>
          <p:cNvPr id="22" name="12. Т. Кутуньо. Лошато...mp3">
            <a:hlinkClick r:id="" action="ppaction://media"/>
          </p:cNvPr>
          <p:cNvPicPr>
            <a:picLocks noRot="1" noChangeAspect="1"/>
          </p:cNvPicPr>
          <p:nvPr>
            <a:audioFile r:link="rId11"/>
          </p:nvPr>
        </p:nvPicPr>
        <p:blipFill>
          <a:blip r:embed="rId28" cstate="print"/>
          <a:stretch>
            <a:fillRect/>
          </a:stretch>
        </p:blipFill>
        <p:spPr>
          <a:xfrm>
            <a:off x="6929454" y="5072074"/>
            <a:ext cx="519114" cy="519114"/>
          </a:xfrm>
          <a:prstGeom prst="rect">
            <a:avLst/>
          </a:prstGeom>
        </p:spPr>
      </p:pic>
      <p:pic>
        <p:nvPicPr>
          <p:cNvPr id="24" name="13. чумаков сюзанна.wma">
            <a:hlinkClick r:id="" action="ppaction://media"/>
          </p:cNvPr>
          <p:cNvPicPr>
            <a:picLocks noRot="1" noChangeAspect="1"/>
          </p:cNvPicPr>
          <p:nvPr>
            <a:audioFile r:link="rId12"/>
          </p:nvPr>
        </p:nvPicPr>
        <p:blipFill>
          <a:blip r:embed="rId29" cstate="print"/>
          <a:stretch>
            <a:fillRect/>
          </a:stretch>
        </p:blipFill>
        <p:spPr>
          <a:xfrm>
            <a:off x="7500958" y="5143512"/>
            <a:ext cx="519114" cy="519114"/>
          </a:xfrm>
          <a:prstGeom prst="rect">
            <a:avLst/>
          </a:prstGeom>
        </p:spPr>
      </p:pic>
      <p:pic>
        <p:nvPicPr>
          <p:cNvPr id="25" name="14. Браво. Королева красоты.mp3">
            <a:hlinkClick r:id="" action="ppaction://media"/>
          </p:cNvPr>
          <p:cNvPicPr>
            <a:picLocks noRot="1" noChangeAspect="1"/>
          </p:cNvPicPr>
          <p:nvPr>
            <a:audioFile r:link="rId13"/>
          </p:nvPr>
        </p:nvPicPr>
        <p:blipFill>
          <a:blip r:embed="rId30" cstate="print"/>
          <a:stretch>
            <a:fillRect/>
          </a:stretch>
        </p:blipFill>
        <p:spPr>
          <a:xfrm>
            <a:off x="8072462" y="5091122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5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03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69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6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58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20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403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832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930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049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694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3731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71472" y="1209057"/>
            <a:ext cx="8143932" cy="40318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кино родной страны,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Такие фильмы нам даны!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Пускай шедевры создаются,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Артистам роли раздаются.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Кино в России процветает,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учит нас, и наставляет.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Пускай не гаснет никогда,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Новинкой радует всегда!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4" descr="2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322642"/>
            <a:ext cx="1493841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7" descr="39d9fc251bfb6691f195990a903c79d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425" y="1077308"/>
            <a:ext cx="1878997" cy="135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2" descr="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929198"/>
            <a:ext cx="521497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1340768"/>
            <a:ext cx="68893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Спасибо </a:t>
            </a: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 внимание!</a:t>
            </a: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article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077771"/>
            <a:ext cx="2736304" cy="3133173"/>
          </a:xfrm>
          <a:prstGeom prst="rect">
            <a:avLst/>
          </a:prstGeom>
        </p:spPr>
      </p:pic>
      <p:pic>
        <p:nvPicPr>
          <p:cNvPr id="5" name="Picture 3" descr="4m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09" y="3535004"/>
            <a:ext cx="4320941" cy="213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66997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5400" b="1" dirty="0" smtClean="0"/>
              <a:t> Кинематограф </a:t>
            </a:r>
          </a:p>
          <a:p>
            <a:pPr>
              <a:buNone/>
            </a:pPr>
            <a:r>
              <a:rPr lang="ru-RU" dirty="0" smtClean="0"/>
              <a:t>  произошло от греческого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движение и писать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изображать </a:t>
            </a:r>
            <a:r>
              <a:rPr lang="ru-RU" dirty="0" smtClean="0"/>
              <a:t> -отрасль  человеческой деятельности, заключающаяся в создании движущихся изображений.</a:t>
            </a:r>
            <a:endParaRPr lang="ru-RU" dirty="0"/>
          </a:p>
        </p:txBody>
      </p:sp>
      <p:pic>
        <p:nvPicPr>
          <p:cNvPr id="6" name="Picture 3" descr="4m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290" y="3714752"/>
            <a:ext cx="3214710" cy="205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Братья Огюст и Луи     Люмьер</a:t>
            </a:r>
          </a:p>
          <a:p>
            <a:pPr algn="just">
              <a:buNone/>
            </a:pPr>
            <a:endParaRPr lang="ru-RU" sz="2800" dirty="0"/>
          </a:p>
        </p:txBody>
      </p:sp>
      <p:pic>
        <p:nvPicPr>
          <p:cNvPr id="6" name="Рисунок 5" descr="братья люмьер Огюст слева, луи справа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988840"/>
            <a:ext cx="2773642" cy="3744416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779912" y="2780928"/>
            <a:ext cx="4680520" cy="295232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Первый фильм, снятый братьями:</a:t>
            </a:r>
            <a:br>
              <a:rPr lang="ru-RU" sz="2800" dirty="0" smtClean="0"/>
            </a:br>
            <a:r>
              <a:rPr lang="ru-RU" sz="2800" dirty="0" smtClean="0"/>
              <a:t>         «Прибытие поезда» </a:t>
            </a:r>
            <a:br>
              <a:rPr lang="ru-RU" sz="2800" dirty="0" smtClean="0"/>
            </a:br>
            <a:r>
              <a:rPr lang="ru-RU" sz="2800" dirty="0" smtClean="0"/>
              <a:t>их первый киносеанс прошел в декабре 1895 года в Париже, на бульваре Капуцинок.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1196752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Цветное кино   в России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857224" y="1047263"/>
            <a:ext cx="53285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Первой в России вручную раскрашенной в цвет чёрно-белой картиной была короткометражная лента </a:t>
            </a: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«Ухарь-купец» (1909)</a:t>
            </a: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Василия Гончарова</a:t>
            </a: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1925 году в полнометражном фильме  </a:t>
            </a:r>
          </a:p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solidFill>
                  <a:schemeClr val="accent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Бр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оненосец «Потемкин» был раскрашен флаг.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гончар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2143116"/>
            <a:ext cx="2270523" cy="3024336"/>
          </a:xfrm>
          <a:prstGeom prst="rect">
            <a:avLst/>
          </a:prstGeom>
        </p:spPr>
      </p:pic>
      <p:pic>
        <p:nvPicPr>
          <p:cNvPr id="8" name="Picture 38" descr="6fdcd09f13cb176bde1748eb3cf320f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143512"/>
            <a:ext cx="1428760" cy="96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1000108"/>
            <a:ext cx="7960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/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429132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Bookman Old Style" pitchFamily="18" charset="0"/>
              </a:rPr>
              <a:t>В соответствии с Указом Президента Российской Федерации от 7 октября 2015 г. № 503 в Российской Федерации 2016 год объявлен Годом Российского кино. </a:t>
            </a: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6" name="Picture 2" descr="C:\Users\1\Desktop\2BBB35EE-3ACC-47D1-995D-A467B96F4FC8_mw1024_s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4755948" cy="3566961"/>
          </a:xfrm>
          <a:prstGeom prst="rect">
            <a:avLst/>
          </a:prstGeom>
          <a:noFill/>
        </p:spPr>
      </p:pic>
      <p:pic>
        <p:nvPicPr>
          <p:cNvPr id="8" name="Picture 2" descr="C:\Users\1\Desktop\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980728"/>
            <a:ext cx="79208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 Москве 10 июня 1936г. создана мультипликационная студия</a:t>
            </a:r>
            <a:endParaRPr lang="ru-RU" sz="3200" b="1" dirty="0"/>
          </a:p>
        </p:txBody>
      </p:sp>
      <p:pic>
        <p:nvPicPr>
          <p:cNvPr id="8" name="Рисунок 7" descr="1354721977_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204864"/>
            <a:ext cx="7272808" cy="2520280"/>
          </a:xfrm>
          <a:prstGeom prst="rect">
            <a:avLst/>
          </a:prstGeom>
        </p:spPr>
      </p:pic>
      <p:pic>
        <p:nvPicPr>
          <p:cNvPr id="9" name="Рисунок 8" descr="2609fb39939a03941469cb970af_pre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789040"/>
            <a:ext cx="2913457" cy="1891278"/>
          </a:xfrm>
          <a:prstGeom prst="rect">
            <a:avLst/>
          </a:prstGeom>
        </p:spPr>
      </p:pic>
      <p:pic>
        <p:nvPicPr>
          <p:cNvPr id="10" name="Рисунок 9" descr="imgpreview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2060848"/>
            <a:ext cx="1851660" cy="1249680"/>
          </a:xfrm>
          <a:prstGeom prst="rect">
            <a:avLst/>
          </a:prstGeom>
        </p:spPr>
      </p:pic>
      <p:pic>
        <p:nvPicPr>
          <p:cNvPr id="11" name="Рисунок 10" descr="imgpreview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1988840"/>
            <a:ext cx="1805940" cy="1287780"/>
          </a:xfrm>
          <a:prstGeom prst="rect">
            <a:avLst/>
          </a:prstGeom>
        </p:spPr>
      </p:pic>
      <p:pic>
        <p:nvPicPr>
          <p:cNvPr id="13" name="Рисунок 12" descr="imgpreview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40" y="1988840"/>
            <a:ext cx="1722120" cy="1348740"/>
          </a:xfrm>
          <a:prstGeom prst="rect">
            <a:avLst/>
          </a:prstGeom>
        </p:spPr>
      </p:pic>
      <p:pic>
        <p:nvPicPr>
          <p:cNvPr id="14" name="Рисунок 13" descr="neizvestnyi-nauke-cheburashka-810785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3879050"/>
            <a:ext cx="2304256" cy="1728192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07904" y="4198875"/>
            <a:ext cx="2376264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студии снято более</a:t>
            </a:r>
            <a:r>
              <a:rPr kumimoji="0" lang="ru-RU" sz="2000" b="0" i="0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1500 мультфильмов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</a:t>
            </a:r>
            <a:endParaRPr kumimoji="0" lang="ru-RU" sz="2000" b="0" i="0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1" y="1340768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article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980728"/>
            <a:ext cx="2007684" cy="2298875"/>
          </a:xfrm>
          <a:prstGeom prst="rect">
            <a:avLst/>
          </a:prstGeom>
        </p:spPr>
      </p:pic>
      <p:pic>
        <p:nvPicPr>
          <p:cNvPr id="5" name="Рисунок 4" descr="victorina.pn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48978">
            <a:off x="1523890" y="2489560"/>
            <a:ext cx="5968829" cy="800100"/>
          </a:xfrm>
          <a:prstGeom prst="rect">
            <a:avLst/>
          </a:prstGeom>
        </p:spPr>
      </p:pic>
      <p:pic>
        <p:nvPicPr>
          <p:cNvPr id="11" name="Picture 7" descr="2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000504"/>
            <a:ext cx="2516587" cy="19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143248"/>
            <a:ext cx="4071966" cy="268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cc00dc04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836712"/>
            <a:ext cx="5400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Герои из какого мультфильма поют песню об острове "Чунга-Чанга"?</a:t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("Катерок")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7" descr="d6b791fab28f98d14ef27906f4206b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142984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500042"/>
            <a:ext cx="80010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7030A0"/>
                </a:solidFill>
              </a:rPr>
              <a:t>«Восток — дело тонкое...»</a:t>
            </a:r>
          </a:p>
          <a:p>
            <a:pPr marL="342900" indent="-342900"/>
            <a:r>
              <a:rPr lang="ru-RU" dirty="0" smtClean="0"/>
              <a:t>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«Белое солнце пустыни»</a:t>
            </a:r>
          </a:p>
          <a:p>
            <a:pPr marL="342900" indent="-342900"/>
            <a:r>
              <a:rPr lang="ru-RU" dirty="0" smtClean="0">
                <a:solidFill>
                  <a:srgbClr val="7030A0"/>
                </a:solidFill>
              </a:rPr>
              <a:t>2. «В моем доме попрошу не выражаться!» </a:t>
            </a:r>
          </a:p>
          <a:p>
            <a:pPr marL="342900" indent="-342900"/>
            <a:r>
              <a:rPr lang="ru-RU" dirty="0" smtClean="0"/>
              <a:t>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«Кавказская пленница»</a:t>
            </a:r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>
                <a:solidFill>
                  <a:srgbClr val="7030A0"/>
                </a:solidFill>
              </a:rPr>
              <a:t>3. «А вдоль дороги мертвые с косами стоят, и тишина...» 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                  «Неуловимые мстители»</a:t>
            </a:r>
          </a:p>
          <a:p>
            <a:pPr marL="342900" indent="-34290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4. «Какая гадость,  эта ваша заливная рыба!»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«Ирония судьбы, или С легким паром!»</a:t>
            </a:r>
          </a:p>
          <a:p>
            <a:pPr marL="342900" indent="-34290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5. «Я не трус, но я боюсь».</a:t>
            </a:r>
          </a:p>
          <a:p>
            <a:pPr marL="342900" indent="-342900"/>
            <a:r>
              <a:rPr lang="ru-RU" dirty="0" smtClean="0"/>
              <a:t>    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«Полосатый рейс»</a:t>
            </a:r>
          </a:p>
          <a:p>
            <a:pPr marL="342900" indent="-34290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6. «Да пустяки, дело-то житейское!» 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                       «Малыш и </a:t>
            </a:r>
            <a:r>
              <a:rPr lang="ru-RU" dirty="0" err="1" smtClean="0">
                <a:solidFill>
                  <a:srgbClr val="FF0000"/>
                </a:solidFill>
              </a:rPr>
              <a:t>Карлсон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1851</TotalTime>
  <Words>393</Words>
  <Application>Microsoft Office PowerPoint</Application>
  <PresentationFormat>Экран (4:3)</PresentationFormat>
  <Paragraphs>139</Paragraphs>
  <Slides>27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       История  кино</vt:lpstr>
      <vt:lpstr>Слайд 3</vt:lpstr>
      <vt:lpstr> Первый фильм, снятый братьями:          «Прибытие поезда»  их первый киносеанс прошел в декабре 1895 года в Париже, на бульваре Капуцинок.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кино</dc:title>
  <dc:creator>Марина Викторовна</dc:creator>
  <cp:lastModifiedBy>Марина Викторовна</cp:lastModifiedBy>
  <cp:revision>219</cp:revision>
  <dcterms:modified xsi:type="dcterms:W3CDTF">2016-04-18T06:18:49Z</dcterms:modified>
</cp:coreProperties>
</file>