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2" r:id="rId4"/>
    <p:sldId id="263" r:id="rId5"/>
    <p:sldId id="264" r:id="rId6"/>
    <p:sldId id="258" r:id="rId7"/>
    <p:sldId id="259" r:id="rId8"/>
    <p:sldId id="265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24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95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33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0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175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030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798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0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45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1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61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DF118-F29A-41BF-95E0-8F400CDA8BE8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580E8-EC49-4F74-BC05-F6CC7247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18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2.wdp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microsoft.com/office/2007/relationships/hdphoto" Target="../media/hdphoto7.wdp"/><Relationship Id="rId2" Type="http://schemas.openxmlformats.org/officeDocument/2006/relationships/image" Target="../media/image13.jpeg"/><Relationship Id="rId16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2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7.png"/><Relationship Id="rId1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0.jpeg"/><Relationship Id="rId3" Type="http://schemas.microsoft.com/office/2007/relationships/hdphoto" Target="../media/hdphoto10.wdp"/><Relationship Id="rId7" Type="http://schemas.openxmlformats.org/officeDocument/2006/relationships/image" Target="../media/image25.jpeg"/><Relationship Id="rId12" Type="http://schemas.openxmlformats.org/officeDocument/2006/relationships/image" Target="../media/image29.jpeg"/><Relationship Id="rId17" Type="http://schemas.openxmlformats.org/officeDocument/2006/relationships/image" Target="../media/image33.jpeg"/><Relationship Id="rId2" Type="http://schemas.openxmlformats.org/officeDocument/2006/relationships/image" Target="../media/image21.png"/><Relationship Id="rId16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8.jpeg"/><Relationship Id="rId5" Type="http://schemas.openxmlformats.org/officeDocument/2006/relationships/image" Target="../media/image23.jpeg"/><Relationship Id="rId15" Type="http://schemas.openxmlformats.org/officeDocument/2006/relationships/image" Target="../media/image32.png"/><Relationship Id="rId10" Type="http://schemas.microsoft.com/office/2007/relationships/hdphoto" Target="../media/hdphoto11.wdp"/><Relationship Id="rId4" Type="http://schemas.openxmlformats.org/officeDocument/2006/relationships/image" Target="../media/image22.jpeg"/><Relationship Id="rId9" Type="http://schemas.openxmlformats.org/officeDocument/2006/relationships/image" Target="../media/image27.png"/><Relationship Id="rId1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12" Type="http://schemas.openxmlformats.org/officeDocument/2006/relationships/image" Target="../media/image3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microsoft.com/office/2007/relationships/hdphoto" Target="../media/hdphoto12.wdp"/><Relationship Id="rId5" Type="http://schemas.microsoft.com/office/2007/relationships/hdphoto" Target="../media/hdphoto11.wdp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2.jpeg"/><Relationship Id="rId4" Type="http://schemas.microsoft.com/office/2007/relationships/hdphoto" Target="../media/hdphoto13.wdp"/><Relationship Id="rId9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https://www.smartbrief.com/images/stories/m/84/a5/84a5y0r/pay-937884_150jpg_w85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05"/>
            <a:ext cx="9144000" cy="608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5175" y="4581128"/>
            <a:ext cx="76952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«Число, положение и комбинация </a:t>
            </a:r>
            <a:r>
              <a:rPr lang="ru-RU" b="1" i="1" dirty="0" smtClean="0">
                <a:solidFill>
                  <a:srgbClr val="C00000"/>
                </a:solidFill>
              </a:rPr>
              <a:t>- три </a:t>
            </a:r>
            <a:r>
              <a:rPr lang="ru-RU" b="1" i="1" dirty="0">
                <a:solidFill>
                  <a:srgbClr val="C00000"/>
                </a:solidFill>
              </a:rPr>
              <a:t>взаимно пересекающиеся,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но различные сферы мысли</a:t>
            </a:r>
            <a:r>
              <a:rPr lang="ru-RU" b="1" i="1" dirty="0" smtClean="0">
                <a:solidFill>
                  <a:srgbClr val="C00000"/>
                </a:solidFill>
              </a:rPr>
              <a:t>, к </a:t>
            </a:r>
            <a:r>
              <a:rPr lang="ru-RU" b="1" i="1" dirty="0">
                <a:solidFill>
                  <a:srgbClr val="C00000"/>
                </a:solidFill>
              </a:rPr>
              <a:t>которым можно отнести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все математические идеи</a:t>
            </a:r>
            <a:r>
              <a:rPr lang="ru-RU" b="1" i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201795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Джеймс Джозеф </a:t>
            </a:r>
            <a:r>
              <a:rPr lang="ru-RU" b="1" dirty="0" smtClean="0">
                <a:solidFill>
                  <a:srgbClr val="C00000"/>
                </a:solidFill>
              </a:rPr>
              <a:t>Сильвестр - известный </a:t>
            </a:r>
            <a:r>
              <a:rPr lang="ru-RU" b="1" dirty="0">
                <a:solidFill>
                  <a:srgbClr val="C00000"/>
                </a:solidFill>
              </a:rPr>
              <a:t>английский математик. Известен своими работами в теории матриц, теории чисел и </a:t>
            </a:r>
            <a:r>
              <a:rPr lang="ru-RU" b="1" dirty="0" smtClean="0">
                <a:solidFill>
                  <a:srgbClr val="C00000"/>
                </a:solidFill>
              </a:rPr>
              <a:t>комбинаторике. </a:t>
            </a:r>
            <a:r>
              <a:rPr lang="ru-RU" b="1" dirty="0">
                <a:solidFill>
                  <a:srgbClr val="C00000"/>
                </a:solidFill>
              </a:rPr>
              <a:t>Основатель Американского математического журнала.</a:t>
            </a:r>
          </a:p>
        </p:txBody>
      </p:sp>
      <p:sp>
        <p:nvSpPr>
          <p:cNvPr id="4" name="AutoShape 2" descr="https://www.americanscientist.org/sites/americanscientist.org/files/201105-6-silver-8-fig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0" t="11089" r="46289" b="22136"/>
          <a:stretch/>
        </p:blipFill>
        <p:spPr bwMode="auto">
          <a:xfrm>
            <a:off x="155574" y="288563"/>
            <a:ext cx="2894317" cy="3572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5" descr="https://works.doklad.ru/images/JJbaV1unDnk/m4668caa8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7" descr="https://works.doklad.ru/images/JJbaV1unDnk/m4668caa8.gi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https://works.doklad.ru/images/JJbaV1unDnk/m4668caa8.gif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http://cat.convdocs.org/pars_docs/refs/117/116777/116777_html_m5c746817.gif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5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 descr="https://w7.pngwing.com/pngs/564/205/png-transparent-question-mark-questions-photography-presentation-desktop-wallpap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2" b="99237" l="10000" r="90000">
                        <a14:backgroundMark x1="23370" y1="57125" x2="23370" y2="57125"/>
                        <a14:backgroundMark x1="51196" y1="29644" x2="51196" y2="29644"/>
                        <a14:backgroundMark x1="52717" y1="76463" x2="52717" y2="76463"/>
                        <a14:backgroundMark x1="44239" y1="97455" x2="44239" y2="97455"/>
                        <a14:backgroundMark x1="79130" y1="92748" x2="79130" y2="92748"/>
                        <a14:backgroundMark x1="72174" y1="57506" x2="73261" y2="57125"/>
                        <a14:backgroundMark x1="84239" y1="14504" x2="84239" y2="14504"/>
                        <a14:backgroundMark x1="21087" y1="11069" x2="21087" y2="11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60" y="2352310"/>
            <a:ext cx="2463250" cy="205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main-cdn.goods.ru/big1/hlr-system/17473011127/100025452990b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893" y="2224685"/>
            <a:ext cx="1512167" cy="218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Руки, Дружба, Вместе, Человеческого, Континентах, Ми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2" t="19487" r="32491" b="11952"/>
          <a:stretch/>
        </p:blipFill>
        <p:spPr bwMode="auto">
          <a:xfrm>
            <a:off x="307975" y="326191"/>
            <a:ext cx="2525624" cy="168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5" descr="https://fsd.multiurok.ru/html/2017/04/25/s_58ff180114fa0/img1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7" descr="https://fsd.multiurok.ru/html/2017/04/25/s_58ff180114fa0/img19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 descr="https://fsd.multiurok.ru/html/2017/04/25/s_58ff180114fa0/img19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drasler.ru/wp-content/uploads/2019/06/%D0%A4%D0%BB%D0%B0%D0%B3-%D1%81-%D0%B3%D0%B5%D1%80%D0%B1%D0%BE%D0%BC-%D0%A0%D0%BE%D1%81%D1%81%D0%B8%D0%B8-%D0%BE%D0%B1%D0%BE%D0%B80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81128"/>
            <a:ext cx="2650370" cy="174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ratatum.com/wp-content/uploads/2018/01/1599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12" y="299283"/>
            <a:ext cx="2525624" cy="170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8" t="32225" r="43300" b="17334"/>
          <a:stretch/>
        </p:blipFill>
        <p:spPr bwMode="auto">
          <a:xfrm>
            <a:off x="307975" y="4581128"/>
            <a:ext cx="2545096" cy="174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 descr="https://mega-talant.com/uploads/files/468114/89755/94985_html/images/89755.012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8212" y="2366585"/>
            <a:ext cx="2544218" cy="167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 descr="https://avatars.mds.yandex.net/get-zen_doc/1550999/pub_5d708846118d7f00af75bf9c_5d708c0a1ee34f00ad096f9d/scale_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284"/>
            <a:ext cx="2650370" cy="170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s://rusinfo.info/wp-content/uploads/9/c/0/9c0296ae5de034e209fd48dc7a7aba5f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12" y="4581128"/>
            <a:ext cx="2544218" cy="174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/>
          <p:cNvSpPr/>
          <p:nvPr/>
        </p:nvSpPr>
        <p:spPr>
          <a:xfrm rot="2700000">
            <a:off x="3122985" y="2308641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4464733" y="2040756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8100000">
            <a:off x="5902630" y="2376583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5844686" y="3291998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3800000">
            <a:off x="5786741" y="4208028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-2700000">
            <a:off x="3209016" y="4185800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6200000">
            <a:off x="4440641" y="4439583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2964499" y="3258944"/>
            <a:ext cx="244488" cy="11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7" name="Picture 23" descr="https://spot127.org/sites/default/files/06_section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41" y="2313044"/>
            <a:ext cx="2530457" cy="18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98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ain-cdn.goods.ru/hlr-system/163005994/100023906352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5" y="1549714"/>
            <a:ext cx="475685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thumbs.dreamstime.com/b/%D0%B3%D1%80%D1%83%D1%88%D0%B0-414497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21294" y1="31000" x2="21294" y2="31000"/>
                        <a14:backgroundMark x1="85984" y1="26444" x2="85984" y2="26444"/>
                        <a14:backgroundMark x1="77089" y1="83444" x2="77089" y2="83444"/>
                        <a14:backgroundMark x1="19137" y1="84333" x2="19137" y2="8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670" y="1254075"/>
            <a:ext cx="1415155" cy="17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1369qc12zu18n21df3oy2dus-wpengine.netdna-ssl.com/wp-content/uploads/Apple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865" l="0" r="97987">
                        <a14:backgroundMark x1="17897" y1="19821" x2="17897" y2="19821"/>
                        <a14:backgroundMark x1="40380" y1="9071" x2="40380" y2="9071"/>
                        <a14:backgroundMark x1="87248" y1="18925" x2="87248" y2="18925"/>
                        <a14:backgroundMark x1="91051" y1="81411" x2="91051" y2="81411"/>
                        <a14:backgroundMark x1="10067" y1="85330" x2="10067" y2="85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00219"/>
            <a:ext cx="1615098" cy="161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t2.depositphotos.com/1744187/7599/i/950/depositphotos_75992469-stock-photo-yellow-apple-isolated-on-whi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971" r="100000">
                        <a14:backgroundMark x1="25024" y1="11300" x2="25024" y2="11300"/>
                        <a14:backgroundMark x1="91202" y1="19000" x2="91202" y2="19000"/>
                        <a14:backgroundMark x1="89052" y1="86800" x2="89052" y2="86800"/>
                        <a14:backgroundMark x1="23949" y1="92300" x2="23949" y2="92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655" y="1416992"/>
            <a:ext cx="1452304" cy="141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recipesupermart.com/wp-content/uploads/2013/08/Red_Appl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25" b="100000" l="2038" r="91847">
                        <a14:backgroundMark x1="15388" y1="18190" x2="15388" y2="18190"/>
                        <a14:backgroundMark x1="75300" y1="17135" x2="75300" y2="17135"/>
                        <a14:backgroundMark x1="82894" y1="86116" x2="82894" y2="86116"/>
                        <a14:backgroundMark x1="65787" y1="94464" x2="65787" y2="94464"/>
                        <a14:backgroundMark x1="13509" y1="87170" x2="13509" y2="87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857" y="1730599"/>
            <a:ext cx="1658082" cy="15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domoidostavim.ru/images/static/products/b75ef258-607c-4b77-9478-fba211db11dc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backgroundMark x1="15086" y1="19200" x2="15086" y2="19200"/>
                        <a14:backgroundMark x1="81897" y1="15000" x2="81897" y2="15000"/>
                        <a14:backgroundMark x1="92098" y1="92500" x2="92098" y2="92500"/>
                        <a14:backgroundMark x1="28305" y1="10800" x2="28305" y2="10800"/>
                        <a14:backgroundMark x1="43534" y1="8700" x2="43534" y2="8700"/>
                        <a14:backgroundMark x1="59626" y1="10100" x2="59626" y2="10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616" y="1549713"/>
            <a:ext cx="1228012" cy="176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4" descr="https://a.d-cd.net/nIAAAgAhjOA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8" descr="https://www.humphreysfarm.com/productcart/pc/catalog/5402E-l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20" descr="https://www.humphreysfarm.com/productcart/pc/catalog/5402E-l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2" descr="https://www.humphreysfarm.com/productcart/pc/catalog/5402E-lg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6" name="Picture 24" descr="https://ae01.alicdn.com/kf/H5d9163e1a37941059abb5470626294c5d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400" b="97400" l="10000" r="90000">
                        <a14:backgroundMark x1="18800" y1="25500" x2="18800" y2="25500"/>
                        <a14:backgroundMark x1="71700" y1="13100" x2="71700" y2="13100"/>
                        <a14:backgroundMark x1="84900" y1="56900" x2="84900" y2="56900"/>
                        <a14:backgroundMark x1="77500" y1="84100" x2="77500" y2="84100"/>
                        <a14:backgroundMark x1="35400" y1="94100" x2="35400" y2="94100"/>
                        <a14:backgroundMark x1="21300" y1="86600" x2="21300" y2="8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770" y="1659875"/>
            <a:ext cx="1909387" cy="190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unforkids.ru/pictures/apples1/applepic027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backgroundMark x1="90448" y1="10937" x2="90448" y2="10937"/>
                        <a14:backgroundMark x1="14750" y1="5196" x2="14750" y2="5196"/>
                        <a14:backgroundMark x1="7342" y1="87130" x2="7342" y2="87130"/>
                        <a14:backgroundMark x1="92917" y1="88278" x2="92917" y2="88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108" y="2001770"/>
            <a:ext cx="1270514" cy="136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2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6 -0.01088 C 0.04861 -0.00232 0.09011 0.00625 0.10452 0.00625 C 0.19584 0.00625 0.28976 -0.12639 0.28976 -0.25903 C 0.28976 -0.19237 0.33681 -0.12639 0.38125 -0.12639 C 0.4283 -0.12639 0.47257 -0.19352 0.47257 -0.25903 C 0.47257 -0.22639 0.49618 -0.19237 0.51962 -0.19237 C 0.54323 -0.19237 0.56667 -0.22547 0.56667 -0.25903 C 0.56667 -0.24237 0.57847 -0.22639 0.59028 -0.22639 C 0.60191 -0.22639 0.61372 -0.24329 0.61372 -0.25903 C 0.61372 -0.2507 0.61979 -0.24237 0.62552 -0.24237 C 0.62847 -0.24237 0.63733 -0.25093 0.63733 -0.25903 C 0.63733 -0.2551 0.64028 -0.2507 0.64341 -0.2507 C 0.64341 -0.25163 0.64948 -0.25463 0.64948 -0.25903 C 0.64948 -0.25695 0.64948 -0.2551 0.65243 -0.2551 C 0.65243 -0.25602 0.65556 -0.25718 0.65556 -0.25903 C 0.65556 -0.25811 0.65556 -0.25695 0.65556 -0.25602 C 0.65851 -0.25602 0.65851 -0.25695 0.65851 -0.25811 C 0.66163 -0.25811 0.66163 -0.25718 0.66163 -0.25602 C 0.66493 -0.25602 0.66493 -0.25695 0.66493 -0.25811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9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324 C 0.01389 0.0044 0.06372 0.00556 0.08091 0.00556 C 0.1908 0.00556 0.30435 -0.01088 0.30435 -0.02708 C 0.30435 -0.01898 0.36077 -0.01088 0.41424 -0.01088 C 0.47119 -0.01088 0.52466 -0.01921 0.52466 -0.02708 C 0.52466 -0.02315 0.55261 -0.01898 0.58108 -0.01898 C 0.60938 -0.01898 0.63768 -0.02315 0.63768 -0.02708 C 0.63768 -0.02523 0.65174 -0.02315 0.66598 -0.02315 C 0.68021 -0.02315 0.69428 -0.02523 0.69428 -0.02708 C 0.69428 -0.02615 0.70157 -0.02523 0.70851 -0.02523 C 0.71216 -0.02523 0.72257 -0.02615 0.72257 -0.02708 C 0.72257 -0.02685 0.72639 -0.02615 0.73004 -0.02615 C 0.73004 -0.02639 0.73733 -0.02662 0.73733 -0.02708 C 0.73733 -0.02685 0.73733 -0.02685 0.74115 -0.02685 C 0.74115 -0.02685 0.7448 -0.02708 0.7448 -0.02708 C 0.7448 -0.02708 0.7448 -0.02685 0.7448 -0.02685 C 0.74844 -0.02685 0.74844 -0.02685 0.74844 -0.02708 C 0.75209 -0.02708 0.75209 -0.02708 0.75209 -0.02685 C 0.75608 -0.02685 0.75608 -0.02685 0.75608 -0.02708 " pathEditMode="relative" rAng="0" ptsTypes="fffffffffffffffffff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95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4421 C 0.01129 0.03819 0.04618 0.0324 0.05799 0.0324 C 0.1349 0.0324 0.21389 0.12685 0.21389 0.22152 C 0.21389 0.17361 0.25347 0.12685 0.2908 0.12685 C 0.33021 0.12685 0.36754 0.1743 0.36754 0.22152 C 0.36754 0.19791 0.38733 0.17361 0.40712 0.17361 C 0.42691 0.17361 0.44653 0.19722 0.44653 0.22152 C 0.44653 0.20925 0.45643 0.19791 0.46632 0.19791 C 0.47622 0.19791 0.48611 0.20995 0.48611 0.22152 C 0.48611 0.21527 0.49132 0.20925 0.49584 0.20925 C 0.49861 0.20925 0.50591 0.21527 0.50591 0.22152 C 0.50591 0.21828 0.50834 0.21527 0.51094 0.21527 C 0.51094 0.21597 0.51615 0.21828 0.51615 0.22152 C 0.51615 0.21967 0.51615 0.21828 0.51858 0.21828 C 0.51858 0.21898 0.52136 0.2199 0.52136 0.22152 C 0.52136 0.2206 0.52136 0.21967 0.52136 0.21898 C 0.52379 0.21898 0.52379 0.21967 0.52379 0.2206 C 0.52639 0.2206 0.52639 0.2199 0.52639 0.21898 C 0.52917 0.21898 0.52917 0.21967 0.52917 0.2206 " pathEditMode="relative" rAng="0" ptsTypes="fffffffffffffffffff">
                                      <p:cBhvr>
                                        <p:cTn id="14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72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4259 C 0.01302 0.03217 0.04445 0.02222 0.05521 0.02222 C 0.12466 0.02222 0.19601 0.1831 0.19601 0.34398 C 0.19601 0.26273 0.23177 0.1831 0.26545 0.1831 C 0.30122 0.1831 0.3349 0.26389 0.3349 0.34398 C 0.3349 0.30393 0.35278 0.26273 0.37066 0.26273 C 0.38854 0.26273 0.40643 0.30254 0.40643 0.34398 C 0.40643 0.32315 0.41528 0.30393 0.42413 0.30393 C 0.43316 0.30393 0.44202 0.32454 0.44202 0.34398 C 0.44202 0.3331 0.4467 0.32315 0.45087 0.32315 C 0.4533 0.32315 0.4599 0.33356 0.4599 0.34398 C 0.4599 0.33842 0.46216 0.3331 0.46459 0.3331 C 0.46459 0.33449 0.4691 0.33819 0.4691 0.34398 C 0.4691 0.34097 0.4691 0.33842 0.47153 0.33842 C 0.47153 0.33981 0.47379 0.34143 0.47379 0.34398 C 0.47379 0.34259 0.47379 0.34097 0.47379 0.33981 C 0.47622 0.33981 0.47622 0.34097 0.47622 0.34259 C 0.47848 0.34259 0.47848 0.34143 0.47848 0.33981 C 0.48091 0.33981 0.48091 0.34097 0.48091 0.34259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37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C 0.00487 -0.01875 0.02344 -0.03704 0.03004 -0.03704 C 0.07153 -0.03704 0.11389 0.25648 0.11389 0.55092 C 0.11389 0.40231 0.13507 0.25648 0.15521 0.25648 C 0.17639 0.25648 0.19619 0.40463 0.19619 0.55092 C 0.19619 0.47754 0.20678 0.40231 0.21754 0.40231 C 0.22796 0.40231 0.23872 0.47546 0.23872 0.55092 C 0.23872 0.51319 0.2441 0.47754 0.24914 0.47754 C 0.25469 0.47754 0.2599 0.51481 0.2599 0.55092 C 0.2599 0.53148 0.26285 0.51319 0.26546 0.51319 C 0.26702 0.51319 0.27049 0.53194 0.27049 0.55092 C 0.27049 0.5412 0.27188 0.53148 0.27327 0.53148 C 0.27327 0.53379 0.27622 0.54051 0.27622 0.55092 C 0.27622 0.54537 0.27622 0.5412 0.27744 0.5412 C 0.27744 0.54352 0.27882 0.54606 0.27882 0.55092 C 0.27882 0.54838 0.27882 0.54537 0.27882 0.54352 C 0.28021 0.54352 0.28021 0.54537 0.28021 0.54838 C 0.28178 0.54838 0.28178 0.54606 0.28178 0.54352 C 0.28351 0.54352 0.28351 0.54537 0.28351 0.54838 " pathEditMode="relative" rAng="0" ptsTypes="fffffffffffffffffff">
                                      <p:cBhvr>
                                        <p:cTn id="22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2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486 C 0.00694 -0.02014 0.03212 -0.03472 0.0408 -0.03472 C 0.09635 -0.03472 0.15347 0.19977 0.15347 0.43449 C 0.15347 0.3162 0.18194 0.19977 0.20903 0.19977 C 0.2375 0.19977 0.26458 0.31782 0.26458 0.43449 C 0.26458 0.37593 0.27882 0.3162 0.29305 0.3162 C 0.30729 0.3162 0.3217 0.37431 0.3217 0.43449 C 0.3217 0.40417 0.32882 0.37593 0.33594 0.37593 C 0.34305 0.37593 0.35017 0.40602 0.35017 0.43449 C 0.35017 0.41898 0.35399 0.40417 0.35729 0.40417 C 0.3592 0.40417 0.36441 0.41944 0.36441 0.43449 C 0.36441 0.42685 0.36632 0.41898 0.36823 0.41898 C 0.36823 0.42083 0.37187 0.42639 0.37187 0.43449 C 0.37187 0.43032 0.37187 0.42685 0.37378 0.42685 C 0.37378 0.4287 0.37552 0.43079 0.37552 0.43449 C 0.37552 0.43264 0.37552 0.43032 0.37552 0.4287 C 0.37743 0.4287 0.37743 0.43032 0.37743 0.43264 C 0.37934 0.43264 0.37934 0.43079 0.37934 0.4287 C 0.38142 0.4287 0.38142 0.43032 0.38142 0.43264 " pathEditMode="relative" rAng="0" ptsTypes="fffffffffffffffffff">
                                      <p:cBhvr>
                                        <p:cTn id="26" dur="2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2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2083 C 0.00625 -0.02824 0.02847 -0.03495 0.03611 -0.03495 C 0.08541 -0.03495 0.13593 0.07593 0.13593 0.18727 C 0.13593 0.13102 0.16111 0.07593 0.18524 0.07593 C 0.21041 0.07593 0.23437 0.13194 0.23437 0.18727 C 0.23437 0.15949 0.24705 0.13102 0.25972 0.13102 C 0.27222 0.13102 0.28489 0.1588 0.28489 0.18727 C 0.28489 0.17292 0.29132 0.15949 0.29757 0.15949 C 0.30399 0.15949 0.31024 0.17384 0.31024 0.18727 C 0.31024 0.17986 0.31354 0.17292 0.31649 0.17292 C 0.31823 0.17292 0.32291 0.18009 0.32291 0.18727 C 0.32291 0.18356 0.32448 0.17986 0.32621 0.17986 C 0.32621 0.18079 0.32951 0.18333 0.32951 0.18727 C 0.32951 0.18518 0.32951 0.18356 0.33107 0.18356 C 0.33107 0.18449 0.33281 0.18542 0.33281 0.18727 C 0.33281 0.18634 0.33281 0.18518 0.33281 0.18449 C 0.33437 0.18449 0.33437 0.18518 0.33437 0.18634 C 0.33611 0.18634 0.33611 0.18542 0.33611 0.18449 C 0.33784 0.18449 0.33784 0.18518 0.33784 0.18634 " pathEditMode="relative" rAng="0" ptsTypes="fffffffffffffffffff">
                                      <p:cBhvr>
                                        <p:cTn id="3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92" y="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englishme.su/images/teacher/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06" b="99574" l="10000" r="90000">
                        <a14:backgroundMark x1="16500" y1="35745" x2="16500" y2="35745"/>
                        <a14:backgroundMark x1="19167" y1="14894" x2="19167" y2="14894"/>
                        <a14:backgroundMark x1="61667" y1="14326" x2="61667" y2="14326"/>
                        <a14:backgroundMark x1="62500" y1="40000" x2="62500" y2="40000"/>
                        <a14:backgroundMark x1="75833" y1="42979" x2="75833" y2="42979"/>
                        <a14:backgroundMark x1="78667" y1="27376" x2="78667" y2="27376"/>
                        <a14:backgroundMark x1="85333" y1="61702" x2="85333" y2="61702"/>
                        <a14:backgroundMark x1="74000" y1="74326" x2="74000" y2="74326"/>
                        <a14:backgroundMark x1="85000" y1="92340" x2="85000" y2="92340"/>
                        <a14:backgroundMark x1="66000" y1="95603" x2="66000" y2="95603"/>
                        <a14:backgroundMark x1="22000" y1="94468" x2="22000" y2="94468"/>
                        <a14:backgroundMark x1="22833" y1="81560" x2="22833" y2="80851"/>
                        <a14:backgroundMark x1="20000" y1="59291" x2="20000" y2="592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243408"/>
            <a:ext cx="5002905" cy="58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0-tub-ru.yandex.net/i?id=9251581240cc4dbc7ec4118e7c26daf3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12" y="135867"/>
            <a:ext cx="1265351" cy="177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s://asko-russia.ru/upload/iblock/8bb/shel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https://asko-russia.ru/upload/iblock/8bb/shelk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8" name="Picture 12" descr="https://cdn1.ozone.ru/multimedia/10174219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902" y="205538"/>
            <a:ext cx="1219906" cy="165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gloimg.drlcdn.com/L/pdm-product-pic/Clothing/2019/06/28/source-img/20190628152552_524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3008"/>
            <a:ext cx="1269492" cy="168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image01.bonprix.ru/assets/1400x1960/1561550556/15000162-1ysawXp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08028"/>
            <a:ext cx="1285236" cy="179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a.lmcdn.ru/product/C/H/CH632EWKS200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90" y="2301280"/>
            <a:ext cx="1064007" cy="153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s://m.media-amazon.com/images/I/61LIdIXrcJL._SR500,500_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23200" y1="27200" x2="25600" y2="27200"/>
                        <a14:backgroundMark x1="81400" y1="28800" x2="81400" y2="28800"/>
                        <a14:backgroundMark x1="82200" y1="83000" x2="82200" y2="83000"/>
                        <a14:backgroundMark x1="26400" y1="83000" x2="26400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873" y="2081399"/>
            <a:ext cx="1975729" cy="197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http://images.wildberries.kz/big/new/3120000/3123164-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902" y="2301280"/>
            <a:ext cx="1098426" cy="146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https://a.lmcdn.ru/product/L/O/LO790EWGEE06_1_v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255" y="2081399"/>
            <a:ext cx="1552598" cy="224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s://i.pinimg.com/736x/00/c2/dd/00c2dd9fc27568b69e008a329ab5832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208" y="4013283"/>
            <a:ext cx="177136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8" descr="https://www.liniamody.ru/pictures/shop/16/shop_foto___3____122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30" descr="https://www.liniamody.ru/pictures/shop/16/shop_foto___3____1225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8" name="Picture 32" descr="http://cdn.cichic.com/media/catalog/product/cache/1/image/5e06319eda06f020e43594a9c230972d/1/4/14107478042-1/red-round-toe-stiletto-bow-fashion-high-heeled-shoes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503" y="3934788"/>
            <a:ext cx="1813174" cy="181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Picture 34" descr="https://i.pinimg.com/originals/9e/c9/cc/9ec9cc13454cd3b2b0621c002b29f70e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backgroundMark x1="29000" y1="26833" x2="29000" y2="26833"/>
                        <a14:backgroundMark x1="69333" y1="18833" x2="69333" y2="18833"/>
                        <a14:backgroundMark x1="71500" y1="79667" x2="71500" y2="79667"/>
                        <a14:backgroundMark x1="26167" y1="79667" x2="26167" y2="7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902" y="3867921"/>
            <a:ext cx="2149015" cy="214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2" name="Picture 36" descr="https://avatars.mds.yandex.net/get-zen_doc/27036/pub_5a5f5fb179885ebf2dc84072_5a6996d91aa80c976bd2be84/scale_12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218" y="5684630"/>
            <a:ext cx="153617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11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0-tub-ru.yandex.net/i?id=9251581240cc4dbc7ec4118e7c26daf3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496" y="121241"/>
            <a:ext cx="1265351" cy="177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8" descr="https://a.lmcdn.ru/product/C/H/CH632EWKS200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12033"/>
            <a:ext cx="1064007" cy="153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0" descr="https://m.media-amazon.com/images/I/61LIdIXrcJL._SR500,500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23200" y1="27200" x2="25600" y2="27200"/>
                        <a14:backgroundMark x1="81400" y1="28800" x2="81400" y2="28800"/>
                        <a14:backgroundMark x1="82200" y1="83000" x2="82200" y2="83000"/>
                        <a14:backgroundMark x1="26400" y1="83000" x2="26400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958" y="2045699"/>
            <a:ext cx="1975729" cy="197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2" descr="http://images.wildberries.kz/big/new/3120000/3123164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21" y="2301279"/>
            <a:ext cx="1098426" cy="146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4" descr="https://a.lmcdn.ru/product/L/O/LO790EWGEE06_1_v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81399"/>
            <a:ext cx="1552598" cy="224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6" descr="https://i.pinimg.com/736x/00/c2/dd/00c2dd9fc27568b69e008a329ab5832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01279"/>
            <a:ext cx="177136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2" descr="http://cdn.cichic.com/media/catalog/product/cache/1/image/5e06319eda06f020e43594a9c230972d/1/4/14107478042-1/red-round-toe-stiletto-bow-fashion-high-heeled-sho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7" y="4886195"/>
            <a:ext cx="1813174" cy="181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4" descr="https://i.pinimg.com/originals/9e/c9/cc/9ec9cc13454cd3b2b0621c002b29f70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29000" y1="26833" x2="29000" y2="26833"/>
                        <a14:backgroundMark x1="69333" y1="18833" x2="69333" y2="18833"/>
                        <a14:backgroundMark x1="71500" y1="79667" x2="71500" y2="79667"/>
                        <a14:backgroundMark x1="26167" y1="79667" x2="26167" y2="7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524" y="4708985"/>
            <a:ext cx="2149015" cy="214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6" descr="https://avatars.mds.yandex.net/get-zen_doc/27036/pub_5a5f5fb179885ebf2dc84072_5a6996d91aa80c976bd2be84/scale_12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731" y="5360734"/>
            <a:ext cx="153617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 flipH="1">
            <a:off x="4430171" y="1892732"/>
            <a:ext cx="1" cy="40854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915817" y="1892732"/>
            <a:ext cx="881679" cy="3929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043608" y="1484784"/>
            <a:ext cx="2579079" cy="82724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062847" y="1841425"/>
            <a:ext cx="949314" cy="40854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20072" y="1484784"/>
            <a:ext cx="2747625" cy="7651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855530" y="3977932"/>
            <a:ext cx="2" cy="12402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259632" y="3957463"/>
            <a:ext cx="1301058" cy="12607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547664" y="3765847"/>
            <a:ext cx="3312368" cy="14523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44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4350" y="5047215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22247" y="4687175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365104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635390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3358242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998202"/>
            <a:ext cx="19442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07454" y="4687175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22247" y="5047215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085184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2995430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2635390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636912"/>
            <a:ext cx="1944216" cy="36004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00666" y="4330147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26543" y="4336740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4725144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3358242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03848" y="2998202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3358242"/>
            <a:ext cx="1944216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12" descr="https://drasler.ru/wp-content/uploads/2019/06/%D0%A4%D0%BB%D0%B0%D0%B3-%D1%81-%D0%B3%D0%B5%D1%80%D0%B1%D0%BE%D0%BC-%D0%A0%D0%BE%D1%81%D1%81%D0%B8%D0%B8-%D0%BE%D0%B1%D0%BE%D0%B8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2656"/>
            <a:ext cx="3024336" cy="198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54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88640"/>
            <a:ext cx="41222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Факториал</a:t>
            </a:r>
            <a:r>
              <a:rPr lang="ru-RU" sz="4000" dirty="0"/>
              <a:t> </a:t>
            </a:r>
            <a:r>
              <a:rPr lang="ru-RU" sz="4000" b="1" dirty="0"/>
              <a:t>числа</a:t>
            </a:r>
            <a:r>
              <a:rPr lang="ru-RU" sz="4000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89652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n! = 1 · 2 · 3 · 4 · … · (n-2) · (n-1) · n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11492"/>
            <a:ext cx="64087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0! = 1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1! = 1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2! = 1 · 2 = 2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3! = 1 · 2 · 3 = 6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4! = 1 · 2 · 3 · 4 = 24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5! = 1 · 2 · 3 · 4 · 5 = 120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6! = 1 · 2 · 3 · 4 · 5 · 6 = 720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7! = 1 · 2 · 3 · 4 · 5 · 6 · 7 = 5040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8! = 1 · 2 · 3 · 4 · 5 · 6 · 7 · 8 = 40320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9! = 1 · 2 · 3 · 4 · 5 · 6 · 7 · 8 · 9 = 362880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10! = 1 · 2 · 3 · 4 · 5 · 6 · 7 · 8 · 9 · 10 =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3628800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…..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736727"/>
              </p:ext>
            </p:extLst>
          </p:nvPr>
        </p:nvGraphicFramePr>
        <p:xfrm>
          <a:off x="6345336" y="1819856"/>
          <a:ext cx="2031474" cy="2037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1474"/>
              </a:tblGrid>
              <a:tr h="632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Перестановки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470" marR="77470" marT="31750" marB="39370"/>
                </a:tc>
              </a:tr>
              <a:tr h="751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n элементов 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n клеток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470" marR="77470" marT="39370" marB="39370"/>
                </a:tc>
              </a:tr>
              <a:tr h="653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Порядок имеет значение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470" marR="77470" marT="39370" marB="39370"/>
                </a:tc>
              </a:tr>
            </a:tbl>
          </a:graphicData>
        </a:graphic>
      </p:graphicFrame>
      <p:pic>
        <p:nvPicPr>
          <p:cNvPr id="6" name="Рисунок 13" descr="Описание: https://mega-talant.com/uploads/files/468114/89755/94985_html/images/89755.0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149080"/>
            <a:ext cx="1133475" cy="54292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17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9615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/>
              <a:t>Комбинаторика повсюду.</a:t>
            </a:r>
            <a:r>
              <a:rPr lang="ru-RU" sz="2400" b="1" dirty="0"/>
              <a:t> </a:t>
            </a:r>
          </a:p>
          <a:p>
            <a:r>
              <a:rPr lang="ru-RU" sz="2400" b="1" i="1" dirty="0"/>
              <a:t>Комбинаторика везде.</a:t>
            </a:r>
            <a:r>
              <a:rPr lang="ru-RU" sz="2400" b="1" dirty="0"/>
              <a:t> </a:t>
            </a:r>
          </a:p>
          <a:p>
            <a:r>
              <a:rPr lang="ru-RU" sz="2400" b="1" i="1" dirty="0"/>
              <a:t>Комбинаторика вокруг  нас.</a:t>
            </a:r>
            <a:r>
              <a:rPr lang="ru-RU" sz="2400" b="1" dirty="0"/>
              <a:t> </a:t>
            </a:r>
          </a:p>
        </p:txBody>
      </p:sp>
      <p:pic>
        <p:nvPicPr>
          <p:cNvPr id="1026" name="Picture 2" descr="https://static.tildacdn.com/tild3632-3762-4636-b163-333732303633/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785" y="4707426"/>
            <a:ext cx="2828065" cy="18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2.bp.blogspot.com/-w3Op2jIg0jY/ULk4DFY65DI/AAAAAAAAAiM/JkIehZizlKI/s1600/glass+chess+set+3d+model+3dsmax+vra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9500">
                        <a14:backgroundMark x1="19438" y1="22634" x2="19438" y2="22634"/>
                        <a14:backgroundMark x1="16375" y1="70077" x2="16375" y2="70077"/>
                        <a14:backgroundMark x1="30125" y1="94118" x2="30125" y2="94118"/>
                        <a14:backgroundMark x1="67375" y1="94118" x2="67375" y2="94118"/>
                        <a14:backgroundMark x1="83688" y1="78772" x2="85188" y2="75959"/>
                        <a14:backgroundMark x1="92375" y1="32864" x2="92375" y2="32864"/>
                        <a14:backgroundMark x1="80625" y1="17519" x2="80625" y2="17519"/>
                        <a14:backgroundMark x1="40313" y1="11637" x2="40313" y2="11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309081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loud.prezentacii.org/19/03/130346/images/screen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" t="10797" r="12906" b="35129"/>
          <a:stretch/>
        </p:blipFill>
        <p:spPr bwMode="auto">
          <a:xfrm>
            <a:off x="355681" y="4707425"/>
            <a:ext cx="4067868" cy="195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relrus.ru/uploads/posts/2020-06/1592201630_kak-vybrat-brokera-2048x13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60240"/>
            <a:ext cx="2825717" cy="18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get-zen_doc/3937202/pub_5f96eafcbc35081b522f8984_5f96ebf824d0d15a66353413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21" y="2140708"/>
            <a:ext cx="2903587" cy="204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m0-tub-ru.yandex.net/i?id=2bc5eb5611329b933b592c1f608e86c4-l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59" b="93499" l="10000" r="90000">
                        <a14:backgroundMark x1="17368" y1="18811" x2="17368" y2="18811"/>
                        <a14:backgroundMark x1="18421" y1="63624" x2="18421" y2="63624"/>
                        <a14:backgroundMark x1="83895" y1="80636" x2="83895" y2="80636"/>
                        <a14:backgroundMark x1="82842" y1="33057" x2="82842" y2="33057"/>
                        <a14:backgroundMark x1="64421" y1="86169" x2="64421" y2="86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87817"/>
            <a:ext cx="3069267" cy="233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.fishki.net/upload/post/201503/24/1476057/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415" y="3079690"/>
            <a:ext cx="2584836" cy="172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7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118653" y="260648"/>
            <a:ext cx="3312368" cy="2808312"/>
          </a:xfrm>
          <a:prstGeom prst="cloudCallout">
            <a:avLst>
              <a:gd name="adj1" fmla="val -32732"/>
              <a:gd name="adj2" fmla="val 877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Мне было очень трудно и непонятно!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2555776" y="3212976"/>
            <a:ext cx="3528392" cy="3024336"/>
          </a:xfrm>
          <a:prstGeom prst="cloudCallout">
            <a:avLst>
              <a:gd name="adj1" fmla="val 56272"/>
              <a:gd name="adj2" fmla="val 68676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Мне не всё удавалось, в чём-то надо разобраться, но мне понравилось!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436096" y="620506"/>
            <a:ext cx="3312368" cy="2808312"/>
          </a:xfrm>
          <a:prstGeom prst="cloudCallout">
            <a:avLst>
              <a:gd name="adj1" fmla="val -54626"/>
              <a:gd name="adj2" fmla="val -615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 всё понял(а), у меня всё получилось!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0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123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33</cp:revision>
  <dcterms:created xsi:type="dcterms:W3CDTF">2021-03-08T12:32:04Z</dcterms:created>
  <dcterms:modified xsi:type="dcterms:W3CDTF">2021-04-24T00:57:09Z</dcterms:modified>
</cp:coreProperties>
</file>