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3"/>
  </p:notesMasterIdLst>
  <p:sldIdLst>
    <p:sldId id="258" r:id="rId2"/>
    <p:sldId id="256" r:id="rId3"/>
    <p:sldId id="264" r:id="rId4"/>
    <p:sldId id="265" r:id="rId5"/>
    <p:sldId id="260" r:id="rId6"/>
    <p:sldId id="266" r:id="rId7"/>
    <p:sldId id="257" r:id="rId8"/>
    <p:sldId id="261" r:id="rId9"/>
    <p:sldId id="262" r:id="rId10"/>
    <p:sldId id="282" r:id="rId11"/>
    <p:sldId id="283" r:id="rId12"/>
    <p:sldId id="284" r:id="rId13"/>
    <p:sldId id="285" r:id="rId14"/>
    <p:sldId id="286" r:id="rId15"/>
    <p:sldId id="287" r:id="rId16"/>
    <p:sldId id="263" r:id="rId17"/>
    <p:sldId id="267" r:id="rId18"/>
    <p:sldId id="268" r:id="rId19"/>
    <p:sldId id="269" r:id="rId20"/>
    <p:sldId id="270" r:id="rId21"/>
    <p:sldId id="271" r:id="rId22"/>
    <p:sldId id="272" r:id="rId23"/>
    <p:sldId id="273" r:id="rId24"/>
    <p:sldId id="274" r:id="rId25"/>
    <p:sldId id="275" r:id="rId26"/>
    <p:sldId id="276" r:id="rId27"/>
    <p:sldId id="280" r:id="rId28"/>
    <p:sldId id="277" r:id="rId29"/>
    <p:sldId id="278" r:id="rId30"/>
    <p:sldId id="279" r:id="rId31"/>
    <p:sldId id="281" r:id="rId3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19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19262A5-D85D-48CD-8604-C24F99043B83}" type="datetimeFigureOut">
              <a:rPr lang="ru-RU" smtClean="0"/>
              <a:t>13.12.2018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DFBAD2-CD58-4F69-9089-8AAFFB8191D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3305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Rectangle 1"/>
          <p:cNvSpPr txBox="1">
            <a:spLocks noChangeArrowheads="1"/>
          </p:cNvSpPr>
          <p:nvPr>
            <p:ph type="sldImg"/>
          </p:nvPr>
        </p:nvSpPr>
        <p:spPr bwMode="auto">
          <a:xfrm>
            <a:off x="1143000" y="695325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20482" name="Rectangle 2"/>
          <p:cNvSpPr txBox="1">
            <a:spLocks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1"/>
          <p:cNvSpPr txBox="1">
            <a:spLocks noChangeArrowheads="1"/>
          </p:cNvSpPr>
          <p:nvPr>
            <p:ph type="sldImg"/>
          </p:nvPr>
        </p:nvSpPr>
        <p:spPr bwMode="auto">
          <a:xfrm>
            <a:off x="1143000" y="695325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21506" name="Rectangle 2"/>
          <p:cNvSpPr txBox="1">
            <a:spLocks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1"/>
          <p:cNvSpPr txBox="1">
            <a:spLocks noChangeArrowheads="1"/>
          </p:cNvSpPr>
          <p:nvPr>
            <p:ph type="sldImg"/>
          </p:nvPr>
        </p:nvSpPr>
        <p:spPr bwMode="auto">
          <a:xfrm>
            <a:off x="1143000" y="695325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22530" name="Rectangle 2"/>
          <p:cNvSpPr txBox="1">
            <a:spLocks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Rectangle 1"/>
          <p:cNvSpPr txBox="1">
            <a:spLocks noChangeArrowheads="1"/>
          </p:cNvSpPr>
          <p:nvPr>
            <p:ph type="sldImg"/>
          </p:nvPr>
        </p:nvSpPr>
        <p:spPr bwMode="auto">
          <a:xfrm>
            <a:off x="1143000" y="695325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23554" name="Rectangle 2"/>
          <p:cNvSpPr txBox="1">
            <a:spLocks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Rectangle 1"/>
          <p:cNvSpPr txBox="1">
            <a:spLocks noChangeArrowheads="1"/>
          </p:cNvSpPr>
          <p:nvPr>
            <p:ph type="sldImg"/>
          </p:nvPr>
        </p:nvSpPr>
        <p:spPr bwMode="auto">
          <a:xfrm>
            <a:off x="1143000" y="695325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24578" name="Rectangle 2"/>
          <p:cNvSpPr txBox="1">
            <a:spLocks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Rectangle 1"/>
          <p:cNvSpPr txBox="1">
            <a:spLocks noChangeArrowheads="1"/>
          </p:cNvSpPr>
          <p:nvPr>
            <p:ph type="sldImg"/>
          </p:nvPr>
        </p:nvSpPr>
        <p:spPr bwMode="auto">
          <a:xfrm>
            <a:off x="1143000" y="695325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25602" name="Rectangle 2"/>
          <p:cNvSpPr txBox="1">
            <a:spLocks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48BAE0-29D5-4CC8-993F-948639B8717B}" type="datetimeFigureOut">
              <a:rPr lang="ru-RU" smtClean="0"/>
              <a:pPr/>
              <a:t>13.12.2018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D4C684-D7FB-4EA6-85BA-257B9F720D5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48BAE0-29D5-4CC8-993F-948639B8717B}" type="datetimeFigureOut">
              <a:rPr lang="ru-RU" smtClean="0"/>
              <a:pPr/>
              <a:t>13.12.2018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D4C684-D7FB-4EA6-85BA-257B9F720D5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48BAE0-29D5-4CC8-993F-948639B8717B}" type="datetimeFigureOut">
              <a:rPr lang="ru-RU" smtClean="0"/>
              <a:pPr/>
              <a:t>13.12.2018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D4C684-D7FB-4EA6-85BA-257B9F720D5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6425" cy="11398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idx="10"/>
          </p:nvPr>
        </p:nvSpPr>
        <p:spPr>
          <a:xfrm>
            <a:off x="6553200" y="6245225"/>
            <a:ext cx="2130425" cy="473075"/>
          </a:xfrm>
        </p:spPr>
        <p:txBody>
          <a:bodyPr/>
          <a:lstStyle>
            <a:lvl1pPr>
              <a:defRPr/>
            </a:lvl1pPr>
          </a:lstStyle>
          <a:p>
            <a:fld id="{9C22639D-DFB0-4281-A2E8-257CD842EE48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0479676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48BAE0-29D5-4CC8-993F-948639B8717B}" type="datetimeFigureOut">
              <a:rPr lang="ru-RU" smtClean="0"/>
              <a:pPr/>
              <a:t>13.12.2018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D4C684-D7FB-4EA6-85BA-257B9F720D5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48BAE0-29D5-4CC8-993F-948639B8717B}" type="datetimeFigureOut">
              <a:rPr lang="ru-RU" smtClean="0"/>
              <a:pPr/>
              <a:t>13.12.2018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D4C684-D7FB-4EA6-85BA-257B9F720D5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48BAE0-29D5-4CC8-993F-948639B8717B}" type="datetimeFigureOut">
              <a:rPr lang="ru-RU" smtClean="0"/>
              <a:pPr/>
              <a:t>13.12.2018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D4C684-D7FB-4EA6-85BA-257B9F720D5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48BAE0-29D5-4CC8-993F-948639B8717B}" type="datetimeFigureOut">
              <a:rPr lang="ru-RU" smtClean="0"/>
              <a:pPr/>
              <a:t>13.12.2018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D4C684-D7FB-4EA6-85BA-257B9F720D5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48BAE0-29D5-4CC8-993F-948639B8717B}" type="datetimeFigureOut">
              <a:rPr lang="ru-RU" smtClean="0"/>
              <a:pPr/>
              <a:t>13.12.2018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D4C684-D7FB-4EA6-85BA-257B9F720D5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48BAE0-29D5-4CC8-993F-948639B8717B}" type="datetimeFigureOut">
              <a:rPr lang="ru-RU" smtClean="0"/>
              <a:pPr/>
              <a:t>13.12.2018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D4C684-D7FB-4EA6-85BA-257B9F720D5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48BAE0-29D5-4CC8-993F-948639B8717B}" type="datetimeFigureOut">
              <a:rPr lang="ru-RU" smtClean="0"/>
              <a:pPr/>
              <a:t>13.12.2018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D4C684-D7FB-4EA6-85BA-257B9F720D5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48BAE0-29D5-4CC8-993F-948639B8717B}" type="datetimeFigureOut">
              <a:rPr lang="ru-RU" smtClean="0"/>
              <a:pPr/>
              <a:t>13.12.2018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D4C684-D7FB-4EA6-85BA-257B9F720D5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48BAE0-29D5-4CC8-993F-948639B8717B}" type="datetimeFigureOut">
              <a:rPr lang="ru-RU" smtClean="0"/>
              <a:pPr/>
              <a:t>13.12.2018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D4C684-D7FB-4EA6-85BA-257B9F720D5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jpeg"/><Relationship Id="rId3" Type="http://schemas.openxmlformats.org/officeDocument/2006/relationships/image" Target="../media/image27.png"/><Relationship Id="rId7" Type="http://schemas.openxmlformats.org/officeDocument/2006/relationships/image" Target="../media/image31.jpe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0.jpeg"/><Relationship Id="rId5" Type="http://schemas.openxmlformats.org/officeDocument/2006/relationships/image" Target="../media/image29.jpeg"/><Relationship Id="rId10" Type="http://schemas.openxmlformats.org/officeDocument/2006/relationships/image" Target="../media/image34.jpeg"/><Relationship Id="rId4" Type="http://schemas.openxmlformats.org/officeDocument/2006/relationships/image" Target="../media/image28.jpeg"/><Relationship Id="rId9" Type="http://schemas.openxmlformats.org/officeDocument/2006/relationships/image" Target="../media/image33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8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46.jpeg"/><Relationship Id="rId5" Type="http://schemas.openxmlformats.org/officeDocument/2006/relationships/image" Target="../media/image45.jpeg"/><Relationship Id="rId4" Type="http://schemas.openxmlformats.org/officeDocument/2006/relationships/image" Target="../media/image44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50.jpeg"/><Relationship Id="rId5" Type="http://schemas.openxmlformats.org/officeDocument/2006/relationships/image" Target="../media/image49.jpeg"/><Relationship Id="rId4" Type="http://schemas.openxmlformats.org/officeDocument/2006/relationships/image" Target="../media/image48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54.jpeg"/><Relationship Id="rId5" Type="http://schemas.openxmlformats.org/officeDocument/2006/relationships/image" Target="../media/image53.jpeg"/><Relationship Id="rId4" Type="http://schemas.openxmlformats.org/officeDocument/2006/relationships/image" Target="../media/image52.jpe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8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7" Type="http://schemas.openxmlformats.org/officeDocument/2006/relationships/image" Target="../media/image1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7.png"/><Relationship Id="rId4" Type="http://schemas.openxmlformats.org/officeDocument/2006/relationships/image" Target="../media/image1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4.png"/><Relationship Id="rId4" Type="http://schemas.openxmlformats.org/officeDocument/2006/relationships/image" Target="../media/image1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User\Desktop\альбом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861" y="476672"/>
            <a:ext cx="8828858" cy="57166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Словесные и живописные образы крестьян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21" name="Подзаголовок 20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b="1" i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(по рассказу И.С.Тургенева</a:t>
            </a:r>
            <a:br>
              <a:rPr lang="ru-RU" b="1" i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r>
              <a:rPr lang="ru-RU" b="1" i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«</a:t>
            </a:r>
            <a:r>
              <a:rPr lang="ru-RU" b="1" i="1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Бежин</a:t>
            </a:r>
            <a:r>
              <a:rPr lang="ru-RU" b="1" i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луг»)</a:t>
            </a:r>
            <a:endParaRPr lang="ru-RU" b="1" i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Rectangle 1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ln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altLang="ru-RU"/>
              <a:t>Счастье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0" y="1196975"/>
            <a:ext cx="8135938" cy="5562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83284113"/>
      </p:ext>
    </p:extLst>
  </p:cSld>
  <p:clrMapOvr>
    <a:masterClrMapping/>
  </p:clrMapOvr>
  <p:transition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8013" cy="1141412"/>
          </a:xfrm>
          <a:ln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altLang="ru-RU"/>
              <a:t>Насмешка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subTitle" idx="4294967295"/>
          </p:nvPr>
        </p:nvSpPr>
        <p:spPr bwMode="auto">
          <a:xfrm>
            <a:off x="457200" y="1600200"/>
            <a:ext cx="8228013" cy="4524375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endParaRPr lang="ru-RU"/>
          </a:p>
        </p:txBody>
      </p:sp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338" y="1295400"/>
            <a:ext cx="8397875" cy="5248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91363742"/>
      </p:ext>
    </p:extLst>
  </p:cSld>
  <p:clrMapOvr>
    <a:masterClrMapping/>
  </p:clrMapOvr>
  <p:transition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Rectangle 1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8013" cy="1141412"/>
          </a:xfrm>
          <a:ln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altLang="ru-RU"/>
              <a:t>Злость </a:t>
            </a:r>
          </a:p>
        </p:txBody>
      </p:sp>
      <p:sp>
        <p:nvSpPr>
          <p:cNvPr id="6146" name="Rectangle 2"/>
          <p:cNvSpPr>
            <a:spLocks noGrp="1" noChangeArrowheads="1"/>
          </p:cNvSpPr>
          <p:nvPr>
            <p:ph type="subTitle" idx="4294967295"/>
          </p:nvPr>
        </p:nvSpPr>
        <p:spPr bwMode="auto">
          <a:xfrm>
            <a:off x="457200" y="1600200"/>
            <a:ext cx="8228013" cy="4524375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endParaRPr lang="ru-RU"/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0363" y="1416050"/>
            <a:ext cx="8324850" cy="5064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72782366"/>
      </p:ext>
    </p:extLst>
  </p:cSld>
  <p:clrMapOvr>
    <a:masterClrMapping/>
  </p:clrMapOvr>
  <p:transition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Rectangle 1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8013" cy="1141412"/>
          </a:xfrm>
          <a:ln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altLang="ru-RU"/>
              <a:t>Удивление</a:t>
            </a:r>
          </a:p>
        </p:txBody>
      </p:sp>
      <p:sp>
        <p:nvSpPr>
          <p:cNvPr id="7170" name="Rectangle 2"/>
          <p:cNvSpPr>
            <a:spLocks noGrp="1" noChangeArrowheads="1"/>
          </p:cNvSpPr>
          <p:nvPr>
            <p:ph type="subTitle" idx="4294967295"/>
          </p:nvPr>
        </p:nvSpPr>
        <p:spPr bwMode="auto">
          <a:xfrm>
            <a:off x="457200" y="1600200"/>
            <a:ext cx="8228013" cy="4524375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endParaRPr lang="ru-RU"/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340768"/>
            <a:ext cx="8399463" cy="55172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48132603"/>
      </p:ext>
    </p:extLst>
  </p:cSld>
  <p:clrMapOvr>
    <a:masterClrMapping/>
  </p:clrMapOvr>
  <p:transition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Rectangle 1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8013" cy="1141412"/>
          </a:xfrm>
          <a:ln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altLang="ru-RU"/>
              <a:t>Грусть</a:t>
            </a:r>
          </a:p>
        </p:txBody>
      </p:sp>
      <p:sp>
        <p:nvSpPr>
          <p:cNvPr id="8194" name="Rectangle 2"/>
          <p:cNvSpPr>
            <a:spLocks noGrp="1" noChangeArrowheads="1"/>
          </p:cNvSpPr>
          <p:nvPr>
            <p:ph type="subTitle" idx="4294967295"/>
          </p:nvPr>
        </p:nvSpPr>
        <p:spPr bwMode="auto">
          <a:xfrm>
            <a:off x="457200" y="1600200"/>
            <a:ext cx="8228013" cy="4524375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endParaRPr lang="ru-RU"/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463" y="1124744"/>
            <a:ext cx="8712200" cy="57237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14588544"/>
      </p:ext>
    </p:extLst>
  </p:cSld>
  <p:clrMapOvr>
    <a:masterClrMapping/>
  </p:clrMapOvr>
  <p:transition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Rectangle 1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8013" cy="850106"/>
          </a:xfrm>
          <a:ln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altLang="ru-RU" dirty="0"/>
              <a:t>Беспокойство</a:t>
            </a:r>
          </a:p>
        </p:txBody>
      </p:sp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6290" y="1124744"/>
            <a:ext cx="7884045" cy="53614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37847220"/>
      </p:ext>
    </p:extLst>
  </p:cSld>
  <p:clrMapOvr>
    <a:masterClrMapping/>
  </p:clrMapOvr>
  <p:transition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05351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5" name="Рисунок 4" descr="http://festival.1september.ru/articles/565414/img7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388" y="260350"/>
            <a:ext cx="5072062" cy="4643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411413" y="5643563"/>
            <a:ext cx="6481762" cy="954087"/>
          </a:xfrm>
        </p:spPr>
        <p:txBody>
          <a:bodyPr rtlCol="0">
            <a:normAutofit fontScale="77500" lnSpcReduction="2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Найдите соответствие схемы лица и графического портрета в проявлении чувств</a:t>
            </a:r>
            <a:endParaRPr lang="ru-RU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18437" name="Рисунок 5" descr="msoEBD47"/>
          <p:cNvPicPr>
            <a:picLocks noChangeAspect="1" noChangeArrowheads="1"/>
          </p:cNvPicPr>
          <p:nvPr/>
        </p:nvPicPr>
        <p:blipFill>
          <a:blip r:embed="rId4" cstate="print">
            <a:lum bright="-8000" contrast="18000"/>
            <a:grayscl/>
          </a:blip>
          <a:srcRect l="4918" t="12013" r="54100" b="51486"/>
          <a:stretch>
            <a:fillRect/>
          </a:stretch>
        </p:blipFill>
        <p:spPr bwMode="auto">
          <a:xfrm>
            <a:off x="5286375" y="285750"/>
            <a:ext cx="1571625" cy="171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8" name="Рисунок 7" descr="msoBC15"/>
          <p:cNvPicPr>
            <a:picLocks noChangeAspect="1" noChangeArrowheads="1"/>
          </p:cNvPicPr>
          <p:nvPr/>
        </p:nvPicPr>
        <p:blipFill>
          <a:blip r:embed="rId5" cstate="print">
            <a:lum bright="-8000" contrast="18000"/>
            <a:grayscl/>
          </a:blip>
          <a:srcRect l="19020" t="48897" r="42793" b="13489"/>
          <a:stretch>
            <a:fillRect/>
          </a:stretch>
        </p:blipFill>
        <p:spPr bwMode="auto">
          <a:xfrm>
            <a:off x="7164388" y="260350"/>
            <a:ext cx="1500187" cy="1785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9" name="Рисунок 8" descr="msoEBD47"/>
          <p:cNvPicPr>
            <a:picLocks noChangeAspect="1" noChangeArrowheads="1"/>
          </p:cNvPicPr>
          <p:nvPr/>
        </p:nvPicPr>
        <p:blipFill>
          <a:blip r:embed="rId6" cstate="print">
            <a:lum bright="-8000" contrast="18000"/>
            <a:grayscl/>
          </a:blip>
          <a:srcRect l="46722" t="51486" r="14755" b="10297"/>
          <a:stretch>
            <a:fillRect/>
          </a:stretch>
        </p:blipFill>
        <p:spPr bwMode="auto">
          <a:xfrm>
            <a:off x="5286375" y="2071688"/>
            <a:ext cx="1643063" cy="1785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40" name="Рисунок 9" descr="msoEBD47"/>
          <p:cNvPicPr>
            <a:picLocks noChangeAspect="1" noChangeArrowheads="1"/>
          </p:cNvPicPr>
          <p:nvPr/>
        </p:nvPicPr>
        <p:blipFill>
          <a:blip r:embed="rId7" cstate="print">
            <a:lum bright="-8000" contrast="18000"/>
          </a:blip>
          <a:srcRect l="49182" t="12013" r="14755" b="51486"/>
          <a:stretch>
            <a:fillRect/>
          </a:stretch>
        </p:blipFill>
        <p:spPr bwMode="auto">
          <a:xfrm>
            <a:off x="7308850" y="2111375"/>
            <a:ext cx="1500188" cy="1704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41" name="Рисунок 10" descr="mso818B3"/>
          <p:cNvPicPr>
            <a:picLocks noChangeAspect="1" noChangeArrowheads="1"/>
          </p:cNvPicPr>
          <p:nvPr/>
        </p:nvPicPr>
        <p:blipFill>
          <a:blip r:embed="rId8" cstate="print">
            <a:lum bright="-8000" contrast="18000"/>
            <a:grayscl/>
          </a:blip>
          <a:srcRect l="14264" t="43839" r="47548" b="15175"/>
          <a:stretch>
            <a:fillRect/>
          </a:stretch>
        </p:blipFill>
        <p:spPr bwMode="auto">
          <a:xfrm>
            <a:off x="5286375" y="3929063"/>
            <a:ext cx="1428750" cy="1643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42" name="Рисунок 11" descr="msoCFAA1"/>
          <p:cNvPicPr>
            <a:picLocks noChangeAspect="1" noChangeArrowheads="1"/>
          </p:cNvPicPr>
          <p:nvPr/>
        </p:nvPicPr>
        <p:blipFill>
          <a:blip r:embed="rId9" cstate="print">
            <a:lum bright="-8000" contrast="18000"/>
            <a:grayscl/>
          </a:blip>
          <a:srcRect l="30907" t="42152" r="28529" b="13489"/>
          <a:stretch>
            <a:fillRect/>
          </a:stretch>
        </p:blipFill>
        <p:spPr bwMode="auto">
          <a:xfrm>
            <a:off x="7164388" y="4003675"/>
            <a:ext cx="1428750" cy="167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43" name="Рисунок 12" descr="msoCFAA1"/>
          <p:cNvPicPr>
            <a:picLocks noChangeAspect="1" noChangeArrowheads="1"/>
          </p:cNvPicPr>
          <p:nvPr/>
        </p:nvPicPr>
        <p:blipFill>
          <a:blip r:embed="rId10" cstate="print">
            <a:lum bright="-8000" contrast="20000"/>
            <a:grayscl/>
          </a:blip>
          <a:srcRect l="25201" t="3372" r="33284" b="57327"/>
          <a:stretch>
            <a:fillRect/>
          </a:stretch>
        </p:blipFill>
        <p:spPr bwMode="auto">
          <a:xfrm>
            <a:off x="468313" y="4941888"/>
            <a:ext cx="1571625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44" name="TextBox 1"/>
          <p:cNvSpPr txBox="1">
            <a:spLocks noChangeArrowheads="1"/>
          </p:cNvSpPr>
          <p:nvPr/>
        </p:nvSpPr>
        <p:spPr bwMode="auto">
          <a:xfrm>
            <a:off x="5356225" y="1617663"/>
            <a:ext cx="360363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>
                <a:solidFill>
                  <a:srgbClr val="FF0000"/>
                </a:solidFill>
                <a:latin typeface="Calibri" pitchFamily="34" charset="0"/>
              </a:rPr>
              <a:t>А</a:t>
            </a:r>
          </a:p>
        </p:txBody>
      </p:sp>
      <p:sp>
        <p:nvSpPr>
          <p:cNvPr id="18445" name="TextBox 3"/>
          <p:cNvSpPr txBox="1">
            <a:spLocks noChangeArrowheads="1"/>
          </p:cNvSpPr>
          <p:nvPr/>
        </p:nvSpPr>
        <p:spPr bwMode="auto">
          <a:xfrm>
            <a:off x="7308850" y="1765300"/>
            <a:ext cx="327025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>
                <a:solidFill>
                  <a:srgbClr val="FF0000"/>
                </a:solidFill>
                <a:latin typeface="Calibri" pitchFamily="34" charset="0"/>
              </a:rPr>
              <a:t>Б</a:t>
            </a:r>
          </a:p>
        </p:txBody>
      </p:sp>
      <p:sp>
        <p:nvSpPr>
          <p:cNvPr id="18446" name="TextBox 6"/>
          <p:cNvSpPr txBox="1">
            <a:spLocks noChangeArrowheads="1"/>
          </p:cNvSpPr>
          <p:nvPr/>
        </p:nvSpPr>
        <p:spPr bwMode="auto">
          <a:xfrm>
            <a:off x="5356225" y="3573463"/>
            <a:ext cx="360363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>
                <a:solidFill>
                  <a:srgbClr val="FF0000"/>
                </a:solidFill>
                <a:latin typeface="Calibri" pitchFamily="34" charset="0"/>
              </a:rPr>
              <a:t>В</a:t>
            </a:r>
          </a:p>
        </p:txBody>
      </p:sp>
      <p:sp>
        <p:nvSpPr>
          <p:cNvPr id="18447" name="TextBox 13"/>
          <p:cNvSpPr txBox="1">
            <a:spLocks noChangeArrowheads="1"/>
          </p:cNvSpPr>
          <p:nvPr/>
        </p:nvSpPr>
        <p:spPr bwMode="auto">
          <a:xfrm>
            <a:off x="7154863" y="3570288"/>
            <a:ext cx="3175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>
                <a:solidFill>
                  <a:srgbClr val="FF0000"/>
                </a:solidFill>
                <a:latin typeface="Calibri" pitchFamily="34" charset="0"/>
              </a:rPr>
              <a:t>Г</a:t>
            </a:r>
          </a:p>
        </p:txBody>
      </p:sp>
      <p:sp>
        <p:nvSpPr>
          <p:cNvPr id="18448" name="TextBox 14"/>
          <p:cNvSpPr txBox="1">
            <a:spLocks noChangeArrowheads="1"/>
          </p:cNvSpPr>
          <p:nvPr/>
        </p:nvSpPr>
        <p:spPr bwMode="auto">
          <a:xfrm>
            <a:off x="5432425" y="5364163"/>
            <a:ext cx="284163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>
                <a:solidFill>
                  <a:srgbClr val="FF0000"/>
                </a:solidFill>
                <a:latin typeface="Calibri" pitchFamily="34" charset="0"/>
              </a:rPr>
              <a:t>Д</a:t>
            </a:r>
          </a:p>
        </p:txBody>
      </p:sp>
      <p:sp>
        <p:nvSpPr>
          <p:cNvPr id="18449" name="TextBox 15"/>
          <p:cNvSpPr txBox="1">
            <a:spLocks noChangeArrowheads="1"/>
          </p:cNvSpPr>
          <p:nvPr/>
        </p:nvSpPr>
        <p:spPr bwMode="auto">
          <a:xfrm>
            <a:off x="7164388" y="5364163"/>
            <a:ext cx="30797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>
                <a:solidFill>
                  <a:srgbClr val="FF0000"/>
                </a:solidFill>
                <a:latin typeface="Calibri" pitchFamily="34" charset="0"/>
              </a:rPr>
              <a:t>Е</a:t>
            </a:r>
          </a:p>
        </p:txBody>
      </p:sp>
      <p:sp>
        <p:nvSpPr>
          <p:cNvPr id="18450" name="TextBox 16"/>
          <p:cNvSpPr txBox="1">
            <a:spLocks noChangeArrowheads="1"/>
          </p:cNvSpPr>
          <p:nvPr/>
        </p:nvSpPr>
        <p:spPr bwMode="auto">
          <a:xfrm>
            <a:off x="250825" y="6381750"/>
            <a:ext cx="360363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>
                <a:solidFill>
                  <a:srgbClr val="FF0000"/>
                </a:solidFill>
                <a:latin typeface="Calibri" pitchFamily="34" charset="0"/>
              </a:rPr>
              <a:t>Ж</a:t>
            </a:r>
          </a:p>
        </p:txBody>
      </p:sp>
      <p:sp>
        <p:nvSpPr>
          <p:cNvPr id="18451" name="TextBox 18"/>
          <p:cNvSpPr txBox="1">
            <a:spLocks noChangeArrowheads="1"/>
          </p:cNvSpPr>
          <p:nvPr/>
        </p:nvSpPr>
        <p:spPr bwMode="auto">
          <a:xfrm>
            <a:off x="323850" y="1412875"/>
            <a:ext cx="360363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>
                <a:solidFill>
                  <a:srgbClr val="FF0000"/>
                </a:solidFill>
                <a:latin typeface="Calibri" pitchFamily="34" charset="0"/>
              </a:rPr>
              <a:t>1</a:t>
            </a:r>
          </a:p>
        </p:txBody>
      </p:sp>
      <p:sp>
        <p:nvSpPr>
          <p:cNvPr id="18452" name="TextBox 19"/>
          <p:cNvSpPr txBox="1">
            <a:spLocks noChangeArrowheads="1"/>
          </p:cNvSpPr>
          <p:nvPr/>
        </p:nvSpPr>
        <p:spPr bwMode="auto">
          <a:xfrm>
            <a:off x="2124075" y="1341438"/>
            <a:ext cx="360363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>
                <a:solidFill>
                  <a:srgbClr val="FF0000"/>
                </a:solidFill>
                <a:latin typeface="Calibri" pitchFamily="34" charset="0"/>
              </a:rPr>
              <a:t>2</a:t>
            </a:r>
          </a:p>
        </p:txBody>
      </p:sp>
      <p:sp>
        <p:nvSpPr>
          <p:cNvPr id="18453" name="TextBox 20"/>
          <p:cNvSpPr txBox="1">
            <a:spLocks noChangeArrowheads="1"/>
          </p:cNvSpPr>
          <p:nvPr/>
        </p:nvSpPr>
        <p:spPr bwMode="auto">
          <a:xfrm>
            <a:off x="3924300" y="1341438"/>
            <a:ext cx="360363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>
                <a:solidFill>
                  <a:srgbClr val="FF0000"/>
                </a:solidFill>
                <a:latin typeface="Calibri" pitchFamily="34" charset="0"/>
              </a:rPr>
              <a:t>3</a:t>
            </a:r>
          </a:p>
        </p:txBody>
      </p:sp>
      <p:sp>
        <p:nvSpPr>
          <p:cNvPr id="18454" name="TextBox 21"/>
          <p:cNvSpPr txBox="1">
            <a:spLocks noChangeArrowheads="1"/>
          </p:cNvSpPr>
          <p:nvPr/>
        </p:nvSpPr>
        <p:spPr bwMode="auto">
          <a:xfrm>
            <a:off x="323850" y="2924175"/>
            <a:ext cx="360363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>
                <a:solidFill>
                  <a:srgbClr val="FF0000"/>
                </a:solidFill>
                <a:latin typeface="Calibri" pitchFamily="34" charset="0"/>
              </a:rPr>
              <a:t>4</a:t>
            </a:r>
          </a:p>
        </p:txBody>
      </p:sp>
      <p:sp>
        <p:nvSpPr>
          <p:cNvPr id="18455" name="TextBox 22"/>
          <p:cNvSpPr txBox="1">
            <a:spLocks noChangeArrowheads="1"/>
          </p:cNvSpPr>
          <p:nvPr/>
        </p:nvSpPr>
        <p:spPr bwMode="auto">
          <a:xfrm>
            <a:off x="2195513" y="2924175"/>
            <a:ext cx="360362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>
                <a:solidFill>
                  <a:srgbClr val="FF0000"/>
                </a:solidFill>
                <a:latin typeface="Calibri" pitchFamily="34" charset="0"/>
              </a:rPr>
              <a:t>5</a:t>
            </a:r>
          </a:p>
        </p:txBody>
      </p:sp>
      <p:sp>
        <p:nvSpPr>
          <p:cNvPr id="18456" name="TextBox 23"/>
          <p:cNvSpPr txBox="1">
            <a:spLocks noChangeArrowheads="1"/>
          </p:cNvSpPr>
          <p:nvPr/>
        </p:nvSpPr>
        <p:spPr bwMode="auto">
          <a:xfrm>
            <a:off x="3995738" y="2852738"/>
            <a:ext cx="360362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>
                <a:solidFill>
                  <a:srgbClr val="FF0000"/>
                </a:solidFill>
                <a:latin typeface="Calibri" pitchFamily="34" charset="0"/>
              </a:rPr>
              <a:t>6</a:t>
            </a:r>
          </a:p>
        </p:txBody>
      </p:sp>
      <p:sp>
        <p:nvSpPr>
          <p:cNvPr id="18457" name="TextBox 24"/>
          <p:cNvSpPr txBox="1">
            <a:spLocks noChangeArrowheads="1"/>
          </p:cNvSpPr>
          <p:nvPr/>
        </p:nvSpPr>
        <p:spPr bwMode="auto">
          <a:xfrm>
            <a:off x="395288" y="4508500"/>
            <a:ext cx="360362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>
                <a:solidFill>
                  <a:srgbClr val="FF0000"/>
                </a:solidFill>
                <a:latin typeface="Calibri" pitchFamily="34" charset="0"/>
              </a:rPr>
              <a:t>7</a:t>
            </a:r>
          </a:p>
        </p:txBody>
      </p:sp>
      <p:sp>
        <p:nvSpPr>
          <p:cNvPr id="18458" name="TextBox 25"/>
          <p:cNvSpPr txBox="1">
            <a:spLocks noChangeArrowheads="1"/>
          </p:cNvSpPr>
          <p:nvPr/>
        </p:nvSpPr>
        <p:spPr bwMode="auto">
          <a:xfrm>
            <a:off x="2195513" y="4508500"/>
            <a:ext cx="360362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>
                <a:solidFill>
                  <a:srgbClr val="FF0000"/>
                </a:solidFill>
                <a:latin typeface="Calibri" pitchFamily="34" charset="0"/>
              </a:rPr>
              <a:t>8</a:t>
            </a:r>
          </a:p>
        </p:txBody>
      </p:sp>
      <p:sp>
        <p:nvSpPr>
          <p:cNvPr id="18459" name="TextBox 26"/>
          <p:cNvSpPr txBox="1">
            <a:spLocks noChangeArrowheads="1"/>
          </p:cNvSpPr>
          <p:nvPr/>
        </p:nvSpPr>
        <p:spPr bwMode="auto">
          <a:xfrm>
            <a:off x="4067175" y="4437063"/>
            <a:ext cx="360363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>
                <a:solidFill>
                  <a:srgbClr val="FF0000"/>
                </a:solidFill>
                <a:latin typeface="Calibri" pitchFamily="34" charset="0"/>
              </a:rPr>
              <a:t>9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C:\Users\User\Desktop\альбом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929" y="404664"/>
            <a:ext cx="9040992" cy="58540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Алексей Фёдорович </a:t>
            </a:r>
            <a:r>
              <a:rPr lang="ru-RU" b="1" dirty="0" err="1" smtClean="0"/>
              <a:t>Пахо́мов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5536" y="5445224"/>
            <a:ext cx="4040188" cy="432048"/>
          </a:xfrm>
        </p:spPr>
        <p:txBody>
          <a:bodyPr>
            <a:normAutofit lnSpcReduction="10000"/>
          </a:bodyPr>
          <a:lstStyle/>
          <a:p>
            <a:pPr algn="ctr"/>
            <a:r>
              <a:rPr lang="ru-RU" dirty="0" smtClean="0"/>
              <a:t>1900-1973</a:t>
            </a:r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541425" y="1628800"/>
            <a:ext cx="4041775" cy="3951288"/>
          </a:xfrm>
        </p:spPr>
        <p:txBody>
          <a:bodyPr>
            <a:normAutofit fontScale="92500"/>
          </a:bodyPr>
          <a:lstStyle/>
          <a:p>
            <a:r>
              <a:rPr lang="ru-RU" dirty="0" smtClean="0"/>
              <a:t> (19 сентября (2 октября) 1900,  — советский график и живописец. Народный художник СССР (1971). Действительный член Академии художеств (1964). Лауреат Государственной премии СССР    (1973— </a:t>
            </a:r>
            <a:r>
              <a:rPr lang="ru-RU" i="1" dirty="0" smtClean="0"/>
              <a:t>посмертно</a:t>
            </a:r>
            <a:r>
              <a:rPr lang="ru-RU" dirty="0" smtClean="0"/>
              <a:t>) и Сталинской премии второй степени (1946).</a:t>
            </a:r>
            <a:endParaRPr lang="ru-RU" dirty="0"/>
          </a:p>
        </p:txBody>
      </p:sp>
      <p:pic>
        <p:nvPicPr>
          <p:cNvPr id="2050" name="Picture 2" descr="C:\Documents and Settings\Admin\Рабочий стол\интегрированный урок\Алексей_Пахомов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1600" y="1340768"/>
            <a:ext cx="3158972" cy="412245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C:\Users\User\Desktop\альбом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897" y="620688"/>
            <a:ext cx="8613576" cy="5778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91051" y="1112827"/>
            <a:ext cx="8229600" cy="876013"/>
          </a:xfrm>
        </p:spPr>
        <p:txBody>
          <a:bodyPr/>
          <a:lstStyle/>
          <a:p>
            <a:r>
              <a:rPr lang="ru-RU" dirty="0" smtClean="0"/>
              <a:t>«</a:t>
            </a:r>
            <a:r>
              <a:rPr lang="ru-RU" dirty="0" err="1" smtClean="0"/>
              <a:t>Бежин</a:t>
            </a:r>
            <a:r>
              <a:rPr lang="ru-RU" dirty="0" smtClean="0"/>
              <a:t> луг» И. Тургенева</a:t>
            </a:r>
            <a:endParaRPr lang="ru-RU" dirty="0"/>
          </a:p>
        </p:txBody>
      </p:sp>
      <p:pic>
        <p:nvPicPr>
          <p:cNvPr id="3074" name="Picture 2" descr="C:\Documents and Settings\Admin\Рабочий стол\интегрированный урок\обложка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95919" y="1988840"/>
            <a:ext cx="6840760" cy="359787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C:\Users\User\Desktop\альбом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36712"/>
            <a:ext cx="9037973" cy="5852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Павлуша </a:t>
            </a:r>
            <a:endParaRPr lang="ru-RU" dirty="0"/>
          </a:p>
        </p:txBody>
      </p:sp>
      <p:pic>
        <p:nvPicPr>
          <p:cNvPr id="4098" name="Picture 2" descr="C:\Documents and Settings\Admin\Рабочий стол\интегрированный урок\pavlusha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15616" y="2132856"/>
            <a:ext cx="3244562" cy="3993307"/>
          </a:xfrm>
          <a:prstGeom prst="rect">
            <a:avLst/>
          </a:prstGeom>
          <a:noFill/>
        </p:spPr>
      </p:pic>
      <p:pic>
        <p:nvPicPr>
          <p:cNvPr id="4099" name="Picture 3" descr="C:\Documents and Settings\Admin\Рабочий стол\интегрированный урок\pavlusha1.jpg"/>
          <p:cNvPicPr>
            <a:picLocks noGrp="1" noChangeAspect="1" noChangeArrowheads="1"/>
          </p:cNvPicPr>
          <p:nvPr>
            <p:ph sz="half" idx="2"/>
          </p:nvPr>
        </p:nvPicPr>
        <p:blipFill rotWithShape="1">
          <a:blip r:embed="rId4" cstate="print"/>
          <a:srcRect b="7863"/>
          <a:stretch/>
        </p:blipFill>
        <p:spPr bwMode="auto">
          <a:xfrm>
            <a:off x="5004048" y="2348880"/>
            <a:ext cx="3031181" cy="351159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User\Desktop\альбом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185" y="160338"/>
            <a:ext cx="8846143" cy="65090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6" name="Picture 2" descr="Фердинанд фон Пилотти Фрагмент портрета короля Людвига II Баварского в коро...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lum bright="20000"/>
          </a:blip>
          <a:srcRect/>
          <a:stretch>
            <a:fillRect/>
          </a:stretch>
        </p:blipFill>
        <p:spPr bwMode="auto">
          <a:xfrm>
            <a:off x="240719" y="260648"/>
            <a:ext cx="2387065" cy="280831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11268" name="AutoShape 4" descr="http://www.classicartpaintings.com/d/82493-1/The_Lineman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1271" name="Picture 7" descr="C:\Documents and Settings\Admin\Рабочий стол\интегрированный урок\верхолаз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699792" y="764704"/>
            <a:ext cx="1969295" cy="295066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11272" name="Picture 8" descr="C:\Documents and Settings\Admin\Рабочий стол\интегрированный урок\лётчик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860032" y="332656"/>
            <a:ext cx="2276531" cy="287888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11273" name="Picture 9" descr="C:\Documents and Settings\Admin\Рабочий стол\интегрированный урок\балерина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804247" y="2624692"/>
            <a:ext cx="2183081" cy="3078485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11275" name="AutoShape 11" descr="https://ii1.photocentra.ru/images/main64/648294_main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1277" name="AutoShape 13" descr="https://ii1.photocentra.ru/images/main64/648294_main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1278" name="Picture 14" descr="C:\Documents and Settings\Admin\Рабочий стол\интегрированный урок\колька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99592" y="3789040"/>
            <a:ext cx="3597201" cy="271774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C:\Users\User\Desktop\альбом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764704"/>
            <a:ext cx="8811344" cy="57053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15636" y="2325111"/>
            <a:ext cx="4402832" cy="1143000"/>
          </a:xfrm>
        </p:spPr>
        <p:txBody>
          <a:bodyPr/>
          <a:lstStyle/>
          <a:p>
            <a:r>
              <a:rPr lang="ru-RU" dirty="0" smtClean="0"/>
              <a:t>Федя</a:t>
            </a:r>
            <a:endParaRPr lang="ru-RU" dirty="0"/>
          </a:p>
        </p:txBody>
      </p:sp>
      <p:pic>
        <p:nvPicPr>
          <p:cNvPr id="5122" name="Picture 2" descr="C:\Documents and Settings\Admin\Рабочий стол\интегрированный урок\edya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32263" y="1844824"/>
            <a:ext cx="3218204" cy="416091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C:\Users\User\Desktop\альбом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0648" y="836712"/>
            <a:ext cx="8549724" cy="55359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32040" y="3033185"/>
            <a:ext cx="3178696" cy="1143000"/>
          </a:xfrm>
        </p:spPr>
        <p:txBody>
          <a:bodyPr/>
          <a:lstStyle/>
          <a:p>
            <a:r>
              <a:rPr lang="ru-RU" dirty="0" err="1" smtClean="0"/>
              <a:t>Ильюша</a:t>
            </a:r>
            <a:endParaRPr lang="ru-RU" dirty="0"/>
          </a:p>
        </p:txBody>
      </p:sp>
      <p:pic>
        <p:nvPicPr>
          <p:cNvPr id="6146" name="Picture 2" descr="C:\Documents and Settings\Admin\Рабочий стол\интегрированный урок\ilyusha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78121" y="2060848"/>
            <a:ext cx="3243713" cy="403102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C:\Users\User\Desktop\альбом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323" y="404664"/>
            <a:ext cx="8606439" cy="63367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38219" y="2204864"/>
            <a:ext cx="2952328" cy="922114"/>
          </a:xfrm>
        </p:spPr>
        <p:txBody>
          <a:bodyPr/>
          <a:lstStyle/>
          <a:p>
            <a:r>
              <a:rPr lang="ru-RU" dirty="0" smtClean="0"/>
              <a:t>Костя </a:t>
            </a:r>
            <a:endParaRPr lang="ru-RU" dirty="0"/>
          </a:p>
        </p:txBody>
      </p:sp>
      <p:pic>
        <p:nvPicPr>
          <p:cNvPr id="7170" name="Picture 2" descr="C:\Documents and Settings\Admin\Рабочий стол\интегрированный урок\kosty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32040" y="1844824"/>
            <a:ext cx="3374455" cy="420165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C:\Users\User\Desktop\альбом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60648"/>
            <a:ext cx="8640960" cy="6192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4048" y="2785492"/>
            <a:ext cx="2952328" cy="1143000"/>
          </a:xfrm>
        </p:spPr>
        <p:txBody>
          <a:bodyPr/>
          <a:lstStyle/>
          <a:p>
            <a:r>
              <a:rPr lang="ru-RU" dirty="0" smtClean="0"/>
              <a:t>Ваня </a:t>
            </a:r>
            <a:endParaRPr lang="ru-RU" dirty="0"/>
          </a:p>
        </p:txBody>
      </p:sp>
      <p:pic>
        <p:nvPicPr>
          <p:cNvPr id="8194" name="Picture 2" descr="C:\Documents and Settings\Admin\Рабочий стол\интегрированный урок\vany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53596" y="1700808"/>
            <a:ext cx="3296700" cy="420296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C:\Users\User\Desktop\альбом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9" y="260648"/>
            <a:ext cx="8717650" cy="64367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Андрей Пахомов</a:t>
            </a:r>
            <a:endParaRPr lang="ru-RU" dirty="0"/>
          </a:p>
        </p:txBody>
      </p:sp>
      <p:pic>
        <p:nvPicPr>
          <p:cNvPr id="9218" name="Picture 2" descr="C:\Documents and Settings\Admin\Рабочий стол\интегрированный урок\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1814" y="1340768"/>
            <a:ext cx="2000487" cy="2596948"/>
          </a:xfrm>
          <a:prstGeom prst="rect">
            <a:avLst/>
          </a:prstGeom>
          <a:noFill/>
        </p:spPr>
      </p:pic>
      <p:pic>
        <p:nvPicPr>
          <p:cNvPr id="9219" name="Picture 3" descr="C:\Documents and Settings\Admin\Рабочий стол\интегрированный урок\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699792" y="1340768"/>
            <a:ext cx="2016224" cy="2617376"/>
          </a:xfrm>
          <a:prstGeom prst="rect">
            <a:avLst/>
          </a:prstGeom>
          <a:noFill/>
        </p:spPr>
      </p:pic>
      <p:pic>
        <p:nvPicPr>
          <p:cNvPr id="9220" name="Picture 4" descr="C:\Documents and Settings\Admin\Рабочий стол\интегрированный урок\3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419872" y="3933056"/>
            <a:ext cx="2016224" cy="2617376"/>
          </a:xfrm>
          <a:prstGeom prst="rect">
            <a:avLst/>
          </a:prstGeom>
          <a:noFill/>
        </p:spPr>
      </p:pic>
      <p:pic>
        <p:nvPicPr>
          <p:cNvPr id="9221" name="Picture 5" descr="C:\Documents and Settings\Admin\Рабочий стол\интегрированный урок\4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436096" y="3958144"/>
            <a:ext cx="2016224" cy="261737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C:\Users\User\Desktop\альбом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-9306"/>
            <a:ext cx="8640960" cy="68673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2" name="Picture 2" descr="C:\Documents and Settings\Admin\Рабочий стол\интегрированный урок\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260648"/>
            <a:ext cx="2454927" cy="3186882"/>
          </a:xfrm>
          <a:prstGeom prst="rect">
            <a:avLst/>
          </a:prstGeom>
          <a:noFill/>
        </p:spPr>
      </p:pic>
      <p:pic>
        <p:nvPicPr>
          <p:cNvPr id="10243" name="Picture 3" descr="C:\Documents and Settings\Admin\Рабочий стол\интегрированный урок\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915816" y="260648"/>
            <a:ext cx="2454927" cy="3186882"/>
          </a:xfrm>
          <a:prstGeom prst="rect">
            <a:avLst/>
          </a:prstGeom>
          <a:noFill/>
        </p:spPr>
      </p:pic>
      <p:pic>
        <p:nvPicPr>
          <p:cNvPr id="10244" name="Picture 4" descr="C:\Documents and Settings\Admin\Рабочий стол\интегрированный урок\7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195736" y="3573016"/>
            <a:ext cx="2385183" cy="3096344"/>
          </a:xfrm>
          <a:prstGeom prst="rect">
            <a:avLst/>
          </a:prstGeom>
          <a:noFill/>
        </p:spPr>
      </p:pic>
      <p:pic>
        <p:nvPicPr>
          <p:cNvPr id="10245" name="Picture 5" descr="C:\Documents and Settings\Admin\Рабочий стол\интегрированный урок\8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572000" y="3573016"/>
            <a:ext cx="2376264" cy="308476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C:\Users\User\Desktop\альбом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695" y="116632"/>
            <a:ext cx="9077183" cy="66247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6" name="Picture 2" descr="C:\Documents and Settings\Admin\Рабочий стол\интегрированный урок\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260648"/>
            <a:ext cx="2771203" cy="3597459"/>
          </a:xfrm>
          <a:prstGeom prst="rect">
            <a:avLst/>
          </a:prstGeom>
          <a:noFill/>
        </p:spPr>
      </p:pic>
      <p:pic>
        <p:nvPicPr>
          <p:cNvPr id="11267" name="Picture 3" descr="C:\Documents and Settings\Admin\Рабочий стол\интегрированный урок\10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131840" y="260648"/>
            <a:ext cx="2773469" cy="3600400"/>
          </a:xfrm>
          <a:prstGeom prst="rect">
            <a:avLst/>
          </a:prstGeom>
          <a:noFill/>
        </p:spPr>
      </p:pic>
      <p:pic>
        <p:nvPicPr>
          <p:cNvPr id="11268" name="Picture 4" descr="C:\Documents and Settings\Admin\Рабочий стол\интегрированный урок\11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137595" y="3356992"/>
            <a:ext cx="2440653" cy="3168352"/>
          </a:xfrm>
          <a:prstGeom prst="rect">
            <a:avLst/>
          </a:prstGeom>
          <a:noFill/>
        </p:spPr>
      </p:pic>
      <p:pic>
        <p:nvPicPr>
          <p:cNvPr id="11269" name="Picture 5" descr="C:\Documents and Settings\Admin\Рабочий стол\интегрированный урок\12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516216" y="3366958"/>
            <a:ext cx="2448272" cy="317824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User\Desktop\альбом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332656"/>
            <a:ext cx="8279928" cy="57618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79712" y="1988840"/>
            <a:ext cx="5770984" cy="638944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Характеристика героя:</a:t>
            </a:r>
            <a:endParaRPr lang="ru-RU" dirty="0"/>
          </a:p>
        </p:txBody>
      </p:sp>
      <p:sp>
        <p:nvSpPr>
          <p:cNvPr id="7" name="Содержимое 6"/>
          <p:cNvSpPr>
            <a:spLocks noGrp="1"/>
          </p:cNvSpPr>
          <p:nvPr>
            <p:ph idx="1"/>
          </p:nvPr>
        </p:nvSpPr>
        <p:spPr>
          <a:xfrm>
            <a:off x="1979712" y="2708920"/>
            <a:ext cx="5770984" cy="3052936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1. </a:t>
            </a:r>
          </a:p>
          <a:p>
            <a:pPr>
              <a:buNone/>
            </a:pPr>
            <a:r>
              <a:rPr lang="ru-RU" dirty="0" smtClean="0"/>
              <a:t>2. </a:t>
            </a:r>
          </a:p>
          <a:p>
            <a:pPr>
              <a:buNone/>
            </a:pPr>
            <a:r>
              <a:rPr lang="ru-RU" dirty="0" smtClean="0"/>
              <a:t>3.</a:t>
            </a:r>
          </a:p>
          <a:p>
            <a:pPr>
              <a:buNone/>
            </a:pPr>
            <a:r>
              <a:rPr lang="ru-RU" dirty="0" smtClean="0"/>
              <a:t>4.</a:t>
            </a:r>
            <a:endParaRPr lang="ru-RU" dirty="0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User\Desktop\альбом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036496" cy="67997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5616" y="1484784"/>
            <a:ext cx="3008313" cy="720080"/>
          </a:xfrm>
        </p:spPr>
        <p:txBody>
          <a:bodyPr>
            <a:normAutofit/>
          </a:bodyPr>
          <a:lstStyle/>
          <a:p>
            <a:r>
              <a:rPr lang="ru-RU" sz="3200" dirty="0" smtClean="0"/>
              <a:t>В. Г. Белинский</a:t>
            </a:r>
            <a:endParaRPr lang="ru-RU" sz="3200" dirty="0"/>
          </a:p>
        </p:txBody>
      </p:sp>
      <p:sp>
        <p:nvSpPr>
          <p:cNvPr id="8" name="Текст 7"/>
          <p:cNvSpPr>
            <a:spLocks noGrp="1"/>
          </p:cNvSpPr>
          <p:nvPr>
            <p:ph type="body" sz="half" idx="2"/>
          </p:nvPr>
        </p:nvSpPr>
        <p:spPr>
          <a:xfrm>
            <a:off x="1187624" y="2185270"/>
            <a:ext cx="3096344" cy="3434060"/>
          </a:xfrm>
        </p:spPr>
        <p:txBody>
          <a:bodyPr/>
          <a:lstStyle/>
          <a:p>
            <a:r>
              <a:rPr lang="ru-RU" sz="2400" dirty="0" smtClean="0"/>
              <a:t>«Народ – дитя, но это дитя растет и обещает сделаться мужем, полным силы и разума... Он еще слаб, но он один хранит в себе огонь национальной жизни</a:t>
            </a:r>
            <a:r>
              <a:rPr lang="ru-RU" sz="2400" dirty="0" smtClean="0"/>
              <a:t>».</a:t>
            </a:r>
            <a:endParaRPr lang="ru-RU" dirty="0"/>
          </a:p>
        </p:txBody>
      </p:sp>
      <p:pic>
        <p:nvPicPr>
          <p:cNvPr id="12290" name="Picture 2" descr="C:\Documents and Settings\Admin\Рабочий стол\интегрированный урок\все.jpg"/>
          <p:cNvPicPr>
            <a:picLocks noChangeAspect="1" noChangeArrowheads="1"/>
          </p:cNvPicPr>
          <p:nvPr/>
        </p:nvPicPr>
        <p:blipFill rotWithShape="1">
          <a:blip r:embed="rId3" cstate="print"/>
          <a:srcRect t="2635"/>
          <a:stretch/>
        </p:blipFill>
        <p:spPr bwMode="auto">
          <a:xfrm>
            <a:off x="4920352" y="1642299"/>
            <a:ext cx="3036023" cy="423497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User\Desktop\альбом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332656"/>
            <a:ext cx="8856984" cy="62207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Домашнее задание:</a:t>
            </a:r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1043608" y="1844824"/>
            <a:ext cx="7355160" cy="4137323"/>
          </a:xfrm>
        </p:spPr>
        <p:txBody>
          <a:bodyPr>
            <a:normAutofit fontScale="92500" lnSpcReduction="10000"/>
          </a:bodyPr>
          <a:lstStyle/>
          <a:p>
            <a:r>
              <a:rPr lang="ru-RU" b="1" u="sng" dirty="0" smtClean="0"/>
              <a:t>По литературе</a:t>
            </a:r>
            <a:r>
              <a:rPr lang="ru-RU" dirty="0" smtClean="0"/>
              <a:t>: подобрать словесный портрет литературного героя (сильным уч-ся – самим составить), по содержанию которого можно было бы понять, о ком идет речь.</a:t>
            </a:r>
          </a:p>
          <a:p>
            <a:r>
              <a:rPr lang="ru-RU" b="1" u="sng" dirty="0" smtClean="0"/>
              <a:t>По ИЗО</a:t>
            </a:r>
            <a:r>
              <a:rPr lang="ru-RU" dirty="0" smtClean="0"/>
              <a:t>: изобразить героя в соответствии с описанием, которое вы подобрали (составили).</a:t>
            </a:r>
          </a:p>
          <a:p>
            <a:pPr marL="0" indent="0">
              <a:buNone/>
            </a:pPr>
            <a:r>
              <a:rPr lang="ru-RU" dirty="0" smtClean="0"/>
              <a:t> </a:t>
            </a:r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User\Desktop\альбом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88642"/>
            <a:ext cx="9144000" cy="59207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Портрет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2276873"/>
            <a:ext cx="4038600" cy="1008112"/>
          </a:xfrm>
        </p:spPr>
        <p:txBody>
          <a:bodyPr/>
          <a:lstStyle/>
          <a:p>
            <a:pPr algn="ctr">
              <a:buNone/>
            </a:pPr>
            <a:r>
              <a:rPr lang="ru-RU" dirty="0" smtClean="0"/>
              <a:t>В литературе- 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2348879"/>
            <a:ext cx="4038600" cy="720081"/>
          </a:xfrm>
        </p:spPr>
        <p:txBody>
          <a:bodyPr/>
          <a:lstStyle/>
          <a:p>
            <a:pPr algn="ctr">
              <a:buNone/>
            </a:pPr>
            <a:r>
              <a:rPr lang="ru-RU" dirty="0" smtClean="0"/>
              <a:t>В живописи </a:t>
            </a:r>
            <a:endParaRPr lang="ru-RU" dirty="0"/>
          </a:p>
        </p:txBody>
      </p:sp>
      <p:cxnSp>
        <p:nvCxnSpPr>
          <p:cNvPr id="6" name="Прямая со стрелкой 5"/>
          <p:cNvCxnSpPr>
            <a:endCxn id="3" idx="0"/>
          </p:cNvCxnSpPr>
          <p:nvPr/>
        </p:nvCxnSpPr>
        <p:spPr>
          <a:xfrm flipH="1">
            <a:off x="2476500" y="1124744"/>
            <a:ext cx="1951484" cy="1152129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 стрелкой 7"/>
          <p:cNvCxnSpPr>
            <a:endCxn id="4" idx="0"/>
          </p:cNvCxnSpPr>
          <p:nvPr/>
        </p:nvCxnSpPr>
        <p:spPr>
          <a:xfrm>
            <a:off x="4716016" y="1124744"/>
            <a:ext cx="1951484" cy="122413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User\Desktop\альбом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905" y="476672"/>
            <a:ext cx="8724559" cy="59327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Продолжи предложение: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899592" y="1600201"/>
            <a:ext cx="3596208" cy="3989040"/>
          </a:xfrm>
        </p:spPr>
        <p:txBody>
          <a:bodyPr>
            <a:normAutofit fontScale="77500" lnSpcReduction="20000"/>
          </a:bodyPr>
          <a:lstStyle/>
          <a:p>
            <a:pPr>
              <a:buNone/>
            </a:pPr>
            <a:endParaRPr lang="ru-RU" dirty="0" smtClean="0"/>
          </a:p>
          <a:p>
            <a:r>
              <a:rPr lang="ru-RU" dirty="0" smtClean="0"/>
              <a:t> </a:t>
            </a:r>
            <a:r>
              <a:rPr lang="ru-RU" sz="3400" dirty="0" smtClean="0"/>
              <a:t>сегодня я узнал… </a:t>
            </a:r>
          </a:p>
          <a:p>
            <a:r>
              <a:rPr lang="ru-RU" sz="3400" dirty="0" smtClean="0"/>
              <a:t> было интересно… </a:t>
            </a:r>
          </a:p>
          <a:p>
            <a:r>
              <a:rPr lang="ru-RU" sz="3400" dirty="0" smtClean="0"/>
              <a:t> было трудно… </a:t>
            </a:r>
          </a:p>
          <a:p>
            <a:r>
              <a:rPr lang="ru-RU" sz="3400" dirty="0" smtClean="0"/>
              <a:t> я выполнял задания… </a:t>
            </a:r>
          </a:p>
          <a:p>
            <a:r>
              <a:rPr lang="ru-RU" sz="3400" dirty="0" smtClean="0"/>
              <a:t> я понял, что… </a:t>
            </a:r>
          </a:p>
          <a:p>
            <a:r>
              <a:rPr lang="ru-RU" sz="3400" dirty="0" smtClean="0"/>
              <a:t> теперь я могу… </a:t>
            </a:r>
          </a:p>
          <a:p>
            <a:r>
              <a:rPr lang="ru-RU" sz="3400" dirty="0" smtClean="0"/>
              <a:t> я почувствовал, что… </a:t>
            </a:r>
          </a:p>
          <a:p>
            <a:r>
              <a:rPr lang="ru-RU" sz="3400" dirty="0" smtClean="0"/>
              <a:t> я приобрел… </a:t>
            </a:r>
          </a:p>
          <a:p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709864" y="2060848"/>
            <a:ext cx="4038600" cy="4177010"/>
          </a:xfrm>
        </p:spPr>
        <p:txBody>
          <a:bodyPr>
            <a:normAutofit fontScale="77500" lnSpcReduction="20000"/>
          </a:bodyPr>
          <a:lstStyle/>
          <a:p>
            <a:r>
              <a:rPr lang="ru-RU" sz="3300" dirty="0"/>
              <a:t>я научился… </a:t>
            </a:r>
          </a:p>
          <a:p>
            <a:r>
              <a:rPr lang="ru-RU" sz="3300" dirty="0"/>
              <a:t> у меня получилось … </a:t>
            </a:r>
          </a:p>
          <a:p>
            <a:r>
              <a:rPr lang="ru-RU" sz="3300" dirty="0"/>
              <a:t> я смог… </a:t>
            </a:r>
          </a:p>
          <a:p>
            <a:r>
              <a:rPr lang="ru-RU" sz="3300" dirty="0"/>
              <a:t> я попробую… </a:t>
            </a:r>
          </a:p>
          <a:p>
            <a:r>
              <a:rPr lang="ru-RU" sz="3300" dirty="0"/>
              <a:t> меня удивило… </a:t>
            </a:r>
          </a:p>
          <a:p>
            <a:r>
              <a:rPr lang="ru-RU" sz="3300" dirty="0"/>
              <a:t> урок дал мне для жизни… </a:t>
            </a:r>
          </a:p>
          <a:p>
            <a:r>
              <a:rPr lang="ru-RU" sz="3300" dirty="0"/>
              <a:t> мне захотелось… </a:t>
            </a:r>
            <a:endParaRPr lang="ru-RU" dirty="0"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esktop\альбом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9" y="689039"/>
            <a:ext cx="8568952" cy="54042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3205" y="2564904"/>
            <a:ext cx="8229600" cy="1143000"/>
          </a:xfrm>
        </p:spPr>
        <p:txBody>
          <a:bodyPr/>
          <a:lstStyle/>
          <a:p>
            <a:r>
              <a:rPr lang="ru-RU" dirty="0" smtClean="0"/>
              <a:t>Спасибо за работу!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1096394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Documents and Settings\Admin\Рабочий стол\интегрированный урок\альбом.jpg"/>
          <p:cNvPicPr>
            <a:picLocks noChangeAspect="1" noChangeArrowheads="1"/>
          </p:cNvPicPr>
          <p:nvPr/>
        </p:nvPicPr>
        <p:blipFill>
          <a:blip r:embed="rId2" cstate="print">
            <a:lum bright="20000"/>
          </a:blip>
          <a:srcRect/>
          <a:stretch>
            <a:fillRect/>
          </a:stretch>
        </p:blipFill>
        <p:spPr bwMode="auto">
          <a:xfrm>
            <a:off x="179512" y="260649"/>
            <a:ext cx="8640960" cy="636070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707678"/>
          </a:xfrm>
        </p:spPr>
        <p:txBody>
          <a:bodyPr>
            <a:normAutofit/>
          </a:bodyPr>
          <a:lstStyle/>
          <a:p>
            <a:r>
              <a:rPr lang="ru-RU" sz="3600" dirty="0" smtClean="0">
                <a:solidFill>
                  <a:schemeClr val="bg1"/>
                </a:solidFill>
              </a:rPr>
              <a:t>Цель:</a:t>
            </a:r>
            <a:endParaRPr lang="ru-RU" sz="3600" dirty="0">
              <a:solidFill>
                <a:schemeClr val="bg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980728"/>
            <a:ext cx="8208912" cy="144016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>
                <a:solidFill>
                  <a:schemeClr val="bg1"/>
                </a:solidFill>
              </a:rPr>
              <a:t>создание электронного альбома «Словесные и живописные портреты русских крестьян»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User\Desktop\альбом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485" y="91831"/>
            <a:ext cx="8982973" cy="65775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4617" y="1196752"/>
            <a:ext cx="8229600" cy="1143000"/>
          </a:xfrm>
        </p:spPr>
        <p:txBody>
          <a:bodyPr>
            <a:normAutofit/>
          </a:bodyPr>
          <a:lstStyle/>
          <a:p>
            <a:pPr algn="just"/>
            <a:r>
              <a:rPr lang="ru-RU" sz="3200" dirty="0" smtClean="0">
                <a:solidFill>
                  <a:srgbClr val="00B050"/>
                </a:solidFill>
              </a:rPr>
              <a:t>      Тургенев </a:t>
            </a:r>
            <a:r>
              <a:rPr lang="ru-RU" sz="3200" dirty="0" smtClean="0">
                <a:solidFill>
                  <a:srgbClr val="00B050"/>
                </a:solidFill>
              </a:rPr>
              <a:t>И. С.          </a:t>
            </a:r>
            <a:r>
              <a:rPr lang="ru-RU" sz="3200" dirty="0" smtClean="0">
                <a:solidFill>
                  <a:srgbClr val="00B050"/>
                </a:solidFill>
              </a:rPr>
              <a:t> </a:t>
            </a:r>
            <a:r>
              <a:rPr lang="ru-RU" sz="3200" dirty="0" smtClean="0">
                <a:solidFill>
                  <a:srgbClr val="00B050"/>
                </a:solidFill>
              </a:rPr>
              <a:t>Венецианов А. Г.</a:t>
            </a:r>
            <a:endParaRPr lang="ru-RU" sz="3200" dirty="0">
              <a:solidFill>
                <a:srgbClr val="00B050"/>
              </a:solidFill>
            </a:endParaRPr>
          </a:p>
        </p:txBody>
      </p:sp>
      <p:sp>
        <p:nvSpPr>
          <p:cNvPr id="10" name="Текст 9"/>
          <p:cNvSpPr>
            <a:spLocks noGrp="1"/>
          </p:cNvSpPr>
          <p:nvPr>
            <p:ph type="body" idx="1"/>
          </p:nvPr>
        </p:nvSpPr>
        <p:spPr>
          <a:xfrm>
            <a:off x="971600" y="5269435"/>
            <a:ext cx="2520280" cy="415477"/>
          </a:xfrm>
        </p:spPr>
        <p:txBody>
          <a:bodyPr>
            <a:normAutofit fontScale="92500" lnSpcReduction="10000"/>
          </a:bodyPr>
          <a:lstStyle/>
          <a:p>
            <a:pPr algn="ctr"/>
            <a:r>
              <a:rPr lang="ru-RU" dirty="0" smtClean="0"/>
              <a:t>1818 - 1883 </a:t>
            </a:r>
            <a:endParaRPr lang="ru-RU" dirty="0"/>
          </a:p>
        </p:txBody>
      </p:sp>
      <p:pic>
        <p:nvPicPr>
          <p:cNvPr id="1026" name="Picture 2" descr="C:\Documents and Settings\Admin\Рабочий стол\интегрированный урок\ВЕНЕЦИАНОВ.jpg"/>
          <p:cNvPicPr>
            <a:picLocks noGrp="1" noChangeAspect="1" noChangeArrowheads="1"/>
          </p:cNvPicPr>
          <p:nvPr>
            <p:ph sz="half" idx="2"/>
          </p:nvPr>
        </p:nvPicPr>
        <p:blipFill rotWithShape="1">
          <a:blip r:embed="rId3" cstate="print"/>
          <a:srcRect l="19730" r="16850"/>
          <a:stretch/>
        </p:blipFill>
        <p:spPr bwMode="auto">
          <a:xfrm>
            <a:off x="4716016" y="2060848"/>
            <a:ext cx="2695903" cy="2376264"/>
          </a:xfrm>
          <a:prstGeom prst="rect">
            <a:avLst/>
          </a:prstGeom>
          <a:noFill/>
        </p:spPr>
      </p:pic>
      <p:sp>
        <p:nvSpPr>
          <p:cNvPr id="11" name="Текст 10"/>
          <p:cNvSpPr>
            <a:spLocks noGrp="1"/>
          </p:cNvSpPr>
          <p:nvPr>
            <p:ph type="body" sz="quarter" idx="3"/>
          </p:nvPr>
        </p:nvSpPr>
        <p:spPr>
          <a:xfrm>
            <a:off x="4499993" y="4365104"/>
            <a:ext cx="3096344" cy="639762"/>
          </a:xfrm>
        </p:spPr>
        <p:txBody>
          <a:bodyPr/>
          <a:lstStyle/>
          <a:p>
            <a:pPr algn="ctr"/>
            <a:r>
              <a:rPr lang="ru-RU" dirty="0" smtClean="0"/>
              <a:t>1780-1847</a:t>
            </a:r>
            <a:endParaRPr lang="ru-RU" dirty="0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2060848"/>
            <a:ext cx="1944216" cy="3208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Users\User\Desktop\альбом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782" y="548680"/>
            <a:ext cx="9040992" cy="58540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6478" y="1628800"/>
            <a:ext cx="8229600" cy="1143000"/>
          </a:xfrm>
        </p:spPr>
        <p:txBody>
          <a:bodyPr/>
          <a:lstStyle/>
          <a:p>
            <a:r>
              <a:rPr lang="ru-RU" dirty="0" smtClean="0"/>
              <a:t>Историческая справка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43608" y="3068960"/>
            <a:ext cx="7571184" cy="2232248"/>
          </a:xfrm>
        </p:spPr>
        <p:txBody>
          <a:bodyPr/>
          <a:lstStyle/>
          <a:p>
            <a:r>
              <a:rPr lang="ru-RU" dirty="0" smtClean="0"/>
              <a:t>Россия первой половины 19 века - ….</a:t>
            </a:r>
          </a:p>
          <a:p>
            <a:r>
              <a:rPr lang="ru-RU" dirty="0" smtClean="0"/>
              <a:t>Крепостные крестьяне - ….</a:t>
            </a:r>
            <a:endParaRPr lang="ru-RU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C:\Users\User\Desktop\альбом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976" y="692696"/>
            <a:ext cx="8919668" cy="57754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188640"/>
            <a:ext cx="5194920" cy="490066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Венецианов А. Г.</a:t>
            </a:r>
            <a:endParaRPr lang="ru-RU" dirty="0"/>
          </a:p>
        </p:txBody>
      </p:sp>
      <p:pic>
        <p:nvPicPr>
          <p:cNvPr id="14340" name="Picture 4" descr="C:\Documents and Settings\Admin\Рабочий стол\интегрированный урок\ВЕНЕЦИАНОВ КРЕСТ.МАЛЬЧИК НАДЕВАЮЩИЙ ЛАПТИ.jpg"/>
          <p:cNvPicPr>
            <a:picLocks noChangeAspect="1" noChangeArrowheads="1"/>
          </p:cNvPicPr>
          <p:nvPr/>
        </p:nvPicPr>
        <p:blipFill>
          <a:blip r:embed="rId3" cstate="print">
            <a:lum bright="10000"/>
          </a:blip>
          <a:srcRect/>
          <a:stretch>
            <a:fillRect/>
          </a:stretch>
        </p:blipFill>
        <p:spPr bwMode="auto">
          <a:xfrm>
            <a:off x="1403648" y="3068960"/>
            <a:ext cx="2664296" cy="368725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4344" name="Picture 8" descr="C:\Documents and Settings\Admin\Рабочий стол\интегрированный урок\ВЕНЕЦИАНОВ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51920" y="756988"/>
            <a:ext cx="2416113" cy="324036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4338" name="Picture 2" descr="C:\Documents and Settings\Admin\Рабочий стол\интегрированный урок\жница.jpg"/>
          <p:cNvPicPr>
            <a:picLocks noChangeAspect="1" noChangeArrowheads="1"/>
          </p:cNvPicPr>
          <p:nvPr/>
        </p:nvPicPr>
        <p:blipFill>
          <a:blip r:embed="rId5" cstate="print"/>
          <a:srcRect l="28252" t="8343" r="28252" b="9886"/>
          <a:stretch>
            <a:fillRect/>
          </a:stretch>
        </p:blipFill>
        <p:spPr bwMode="auto">
          <a:xfrm>
            <a:off x="323528" y="692696"/>
            <a:ext cx="2669731" cy="336894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4339" name="Picture 3" descr="C:\Documents and Settings\Admin\Рабочий стол\интегрированный урок\с косой и граблями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6" cstate="print"/>
          <a:srcRect b="8121"/>
          <a:stretch>
            <a:fillRect/>
          </a:stretch>
        </p:blipFill>
        <p:spPr bwMode="auto">
          <a:xfrm>
            <a:off x="4716016" y="3833127"/>
            <a:ext cx="2592288" cy="298562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142"/>
          <a:stretch/>
        </p:blipFill>
        <p:spPr bwMode="auto">
          <a:xfrm>
            <a:off x="6914665" y="804589"/>
            <a:ext cx="2116979" cy="314515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C:\Users\User\Desktop\альбом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565" y="260648"/>
            <a:ext cx="8868916" cy="57426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/>
          <a:lstStyle/>
          <a:p>
            <a:r>
              <a:rPr lang="ru-RU" dirty="0" smtClean="0"/>
              <a:t>Маковский </a:t>
            </a:r>
            <a:r>
              <a:rPr lang="ru-RU" dirty="0" smtClean="0"/>
              <a:t>Владимир Егорович 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2414" y="1052736"/>
            <a:ext cx="3744416" cy="504056"/>
          </a:xfrm>
        </p:spPr>
        <p:txBody>
          <a:bodyPr>
            <a:normAutofit/>
          </a:bodyPr>
          <a:lstStyle/>
          <a:p>
            <a:pPr algn="ctr"/>
            <a:r>
              <a:rPr lang="ru-RU" dirty="0" smtClean="0"/>
              <a:t>«Крестьянские мальчики»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804367" y="1275045"/>
            <a:ext cx="2951311" cy="425763"/>
          </a:xfrm>
        </p:spPr>
        <p:txBody>
          <a:bodyPr>
            <a:normAutofit lnSpcReduction="10000"/>
          </a:bodyPr>
          <a:lstStyle/>
          <a:p>
            <a:pPr algn="ctr"/>
            <a:r>
              <a:rPr lang="ru-RU" dirty="0" smtClean="0"/>
              <a:t>«Пастушки»</a:t>
            </a:r>
            <a:endParaRPr lang="ru-RU" dirty="0"/>
          </a:p>
        </p:txBody>
      </p:sp>
      <p:pic>
        <p:nvPicPr>
          <p:cNvPr id="2050" name="Picture 2" descr="C:\Documents and Settings\Admin\Рабочий стол\интегрированный урок\рабочий материал\КР.МАЛЬЧИКИ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61298" y="1594926"/>
            <a:ext cx="2946648" cy="4321379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2051" name="Picture 3" descr="C:\Documents and Settings\Admin\Рабочий стол\интегрированный урок\рабочий материал\ПАСТУШКИ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60032" y="1844824"/>
            <a:ext cx="3910975" cy="2952328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81019" y="4437112"/>
            <a:ext cx="3699004" cy="2276535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9" name="Текст 4"/>
          <p:cNvSpPr txBox="1">
            <a:spLocks/>
          </p:cNvSpPr>
          <p:nvPr/>
        </p:nvSpPr>
        <p:spPr>
          <a:xfrm>
            <a:off x="5941170" y="6165304"/>
            <a:ext cx="2951311" cy="425763"/>
          </a:xfrm>
          <a:prstGeom prst="rect">
            <a:avLst/>
          </a:prstGeom>
        </p:spPr>
        <p:txBody>
          <a:bodyPr vert="horz" lIns="91440" tIns="45720" rIns="91440" bIns="45720" rtlCol="0" anchor="b">
            <a:normAutofit lnSpcReduction="10000"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dirty="0" smtClean="0"/>
              <a:t>«Рыбачки»</a:t>
            </a:r>
            <a:endParaRPr lang="ru-RU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C:\Users\User\Desktop\альбом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27" y="548680"/>
            <a:ext cx="8784977" cy="59301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Текст 4"/>
          <p:cNvSpPr>
            <a:spLocks noGrp="1"/>
          </p:cNvSpPr>
          <p:nvPr>
            <p:ph type="body" idx="1"/>
          </p:nvPr>
        </p:nvSpPr>
        <p:spPr>
          <a:xfrm>
            <a:off x="179512" y="3252060"/>
            <a:ext cx="2664296" cy="639762"/>
          </a:xfrm>
        </p:spPr>
        <p:txBody>
          <a:bodyPr/>
          <a:lstStyle/>
          <a:p>
            <a:pPr algn="ctr"/>
            <a:r>
              <a:rPr lang="ru-RU" dirty="0" smtClean="0"/>
              <a:t>«Игра в бабки»</a:t>
            </a:r>
            <a:endParaRPr lang="ru-RU" dirty="0"/>
          </a:p>
        </p:txBody>
      </p:sp>
      <p:sp>
        <p:nvSpPr>
          <p:cNvPr id="7" name="Текст 6"/>
          <p:cNvSpPr>
            <a:spLocks noGrp="1"/>
          </p:cNvSpPr>
          <p:nvPr>
            <p:ph type="body" sz="quarter" idx="3"/>
          </p:nvPr>
        </p:nvSpPr>
        <p:spPr>
          <a:xfrm>
            <a:off x="755576" y="6194994"/>
            <a:ext cx="8136904" cy="546374"/>
          </a:xfrm>
        </p:spPr>
        <p:txBody>
          <a:bodyPr>
            <a:normAutofit/>
          </a:bodyPr>
          <a:lstStyle/>
          <a:p>
            <a:pPr algn="ctr"/>
            <a:r>
              <a:rPr lang="ru-RU" dirty="0" smtClean="0"/>
              <a:t>«Крестьянские мальчики в ночном стерегут лошадей» </a:t>
            </a:r>
            <a:endParaRPr lang="ru-RU" dirty="0"/>
          </a:p>
        </p:txBody>
      </p:sp>
      <p:pic>
        <p:nvPicPr>
          <p:cNvPr id="3074" name="Picture 2" descr="C:\Documents and Settings\Admin\Рабочий стол\интегрированный урок\рабочий материал\ИГРА В БАБКИ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188640"/>
            <a:ext cx="4062237" cy="2981682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3075" name="Picture 3" descr="C:\Documents and Settings\Admin\Рабочий стол\интегрированный урок\рабочий материал\КРЕСТЬЯНСКИЕ МАЛЬЧИКИ СТЕРЕГУТ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4" cstate="print">
            <a:lum bright="10000"/>
          </a:blip>
          <a:srcRect/>
          <a:stretch>
            <a:fillRect/>
          </a:stretch>
        </p:blipFill>
        <p:spPr bwMode="auto">
          <a:xfrm>
            <a:off x="2843808" y="2852936"/>
            <a:ext cx="4746965" cy="324036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142"/>
          <a:stretch/>
        </p:blipFill>
        <p:spPr bwMode="auto">
          <a:xfrm>
            <a:off x="6336496" y="188640"/>
            <a:ext cx="2116979" cy="3145158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9" name="Текст 4"/>
          <p:cNvSpPr txBox="1">
            <a:spLocks/>
          </p:cNvSpPr>
          <p:nvPr/>
        </p:nvSpPr>
        <p:spPr>
          <a:xfrm>
            <a:off x="4572000" y="2132856"/>
            <a:ext cx="1763543" cy="720080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2500" lnSpcReduction="10000"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dirty="0" smtClean="0"/>
              <a:t>«Девочка с гусями»</a:t>
            </a:r>
            <a:endParaRPr lang="ru-RU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520</TotalTime>
  <Words>315</Words>
  <Application>Microsoft Office PowerPoint</Application>
  <PresentationFormat>Экран (4:3)</PresentationFormat>
  <Paragraphs>83</Paragraphs>
  <Slides>31</Slides>
  <Notes>6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31</vt:i4>
      </vt:variant>
    </vt:vector>
  </HeadingPairs>
  <TitlesOfParts>
    <vt:vector size="32" baseType="lpstr">
      <vt:lpstr>Тема Office</vt:lpstr>
      <vt:lpstr>Словесные и живописные образы крестьян </vt:lpstr>
      <vt:lpstr>Презентация PowerPoint</vt:lpstr>
      <vt:lpstr>Портрет </vt:lpstr>
      <vt:lpstr>Цель:</vt:lpstr>
      <vt:lpstr>      Тургенев И. С.           Венецианов А. Г.</vt:lpstr>
      <vt:lpstr>Историческая справка</vt:lpstr>
      <vt:lpstr>Венецианов А. Г.</vt:lpstr>
      <vt:lpstr>Маковский Владимир Егорович </vt:lpstr>
      <vt:lpstr>Презентация PowerPoint</vt:lpstr>
      <vt:lpstr>Счастье</vt:lpstr>
      <vt:lpstr>Насмешка</vt:lpstr>
      <vt:lpstr>Злость </vt:lpstr>
      <vt:lpstr>Удивление</vt:lpstr>
      <vt:lpstr>Грусть</vt:lpstr>
      <vt:lpstr>Беспокойство</vt:lpstr>
      <vt:lpstr>Презентация PowerPoint</vt:lpstr>
      <vt:lpstr>Алексей Фёдорович Пахо́мов</vt:lpstr>
      <vt:lpstr>«Бежин луг» И. Тургенева</vt:lpstr>
      <vt:lpstr>Павлуша </vt:lpstr>
      <vt:lpstr>Федя</vt:lpstr>
      <vt:lpstr>Ильюша</vt:lpstr>
      <vt:lpstr>Костя </vt:lpstr>
      <vt:lpstr>Ваня </vt:lpstr>
      <vt:lpstr>Андрей Пахомов</vt:lpstr>
      <vt:lpstr>Презентация PowerPoint</vt:lpstr>
      <vt:lpstr>Презентация PowerPoint</vt:lpstr>
      <vt:lpstr>Характеристика героя:</vt:lpstr>
      <vt:lpstr>В. Г. Белинский</vt:lpstr>
      <vt:lpstr>Домашнее задание:</vt:lpstr>
      <vt:lpstr>Продолжи предложение:</vt:lpstr>
      <vt:lpstr>Спасибо за работу!</vt:lpstr>
    </vt:vector>
  </TitlesOfParts>
  <Company>office 2007 rus ent: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User</cp:lastModifiedBy>
  <cp:revision>51</cp:revision>
  <dcterms:created xsi:type="dcterms:W3CDTF">2018-12-06T15:55:50Z</dcterms:created>
  <dcterms:modified xsi:type="dcterms:W3CDTF">2018-12-13T10:16:45Z</dcterms:modified>
</cp:coreProperties>
</file>