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64" r:id="rId3"/>
    <p:sldId id="256" r:id="rId4"/>
    <p:sldId id="263" r:id="rId5"/>
    <p:sldId id="261" r:id="rId6"/>
    <p:sldId id="270" r:id="rId7"/>
    <p:sldId id="260" r:id="rId8"/>
    <p:sldId id="271" r:id="rId9"/>
    <p:sldId id="267" r:id="rId10"/>
    <p:sldId id="273" r:id="rId11"/>
    <p:sldId id="290" r:id="rId12"/>
    <p:sldId id="291" r:id="rId13"/>
    <p:sldId id="289" r:id="rId14"/>
    <p:sldId id="274" r:id="rId15"/>
    <p:sldId id="278" r:id="rId16"/>
    <p:sldId id="280" r:id="rId17"/>
    <p:sldId id="282" r:id="rId18"/>
    <p:sldId id="293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00FF"/>
    <a:srgbClr val="009900"/>
    <a:srgbClr val="FF0000"/>
    <a:srgbClr val="CC0066"/>
    <a:srgbClr val="FF3300"/>
    <a:srgbClr val="FFFF00"/>
    <a:srgbClr val="8E0000"/>
    <a:srgbClr val="00FF00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5FE21-D884-4196-AC04-2EECEEE2F13E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D993F8-F78F-4B0F-BFE3-5FFB554D64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7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7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8ABC7B4-607C-4F02-90C6-2F4FA3C5873C}" type="slidenum">
              <a:rPr lang="ru-RU" altLang="ru-RU" smtClean="0">
                <a:solidFill>
                  <a:srgbClr val="000000"/>
                </a:solidFill>
              </a:rPr>
              <a:pPr/>
              <a:t>10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7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7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8ABC7B4-607C-4F02-90C6-2F4FA3C5873C}" type="slidenum">
              <a:rPr lang="ru-RU" altLang="ru-RU" smtClean="0">
                <a:solidFill>
                  <a:srgbClr val="000000"/>
                </a:solidFill>
              </a:rPr>
              <a:pPr/>
              <a:t>15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642910" y="1357298"/>
            <a:ext cx="78581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00FF"/>
                </a:solidFill>
                <a:latin typeface="Arial Black" pitchFamily="34" charset="0"/>
                <a:cs typeface="Arial" pitchFamily="34" charset="0"/>
              </a:rPr>
              <a:t>Районное методическое объединение руководителей дошкольных </a:t>
            </a:r>
            <a:br>
              <a:rPr lang="ru-RU" sz="2200" b="1" dirty="0" smtClean="0">
                <a:solidFill>
                  <a:srgbClr val="0000FF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rgbClr val="0000FF"/>
                </a:solidFill>
                <a:latin typeface="Arial Black" pitchFamily="34" charset="0"/>
                <a:cs typeface="Arial" pitchFamily="34" charset="0"/>
              </a:rPr>
              <a:t>образовательных организаций</a:t>
            </a:r>
            <a:br>
              <a:rPr lang="ru-RU" sz="2200" b="1" dirty="0" smtClean="0">
                <a:solidFill>
                  <a:srgbClr val="0000FF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rgbClr val="0000FF"/>
                </a:solidFill>
                <a:latin typeface="Arial Black" pitchFamily="34" charset="0"/>
                <a:cs typeface="Arial" pitchFamily="34" charset="0"/>
              </a:rPr>
              <a:t>г. Красноармейска и Красноармейского района</a:t>
            </a:r>
            <a:endParaRPr lang="ru-RU" sz="2200" b="1" dirty="0">
              <a:solidFill>
                <a:srgbClr val="0000FF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285728"/>
            <a:ext cx="79296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Муниципальное бюджетное дошкольное </a:t>
            </a:r>
          </a:p>
          <a:p>
            <a:pPr algn="ctr"/>
            <a:r>
              <a:rPr lang="ru-RU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образовательное учреждение </a:t>
            </a:r>
          </a:p>
          <a:p>
            <a:pPr algn="ctr"/>
            <a:r>
              <a:rPr lang="ru-RU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«Детский сад №15 г. Красноармейска Саратовской области»</a:t>
            </a:r>
            <a:endParaRPr lang="ru-RU" b="1" dirty="0">
              <a:solidFill>
                <a:srgbClr val="0099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IMG_3735.JPG"/>
          <p:cNvPicPr>
            <a:picLocks noChangeAspect="1"/>
          </p:cNvPicPr>
          <p:nvPr/>
        </p:nvPicPr>
        <p:blipFill>
          <a:blip r:embed="rId2" cstate="print"/>
          <a:srcRect l="5468" t="7291" r="14062"/>
          <a:stretch>
            <a:fillRect/>
          </a:stretch>
        </p:blipFill>
        <p:spPr>
          <a:xfrm>
            <a:off x="2214546" y="3071810"/>
            <a:ext cx="4714908" cy="34290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4286256"/>
            <a:ext cx="3214678" cy="284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3000372"/>
            <a:ext cx="272215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69688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1571604" y="571480"/>
            <a:ext cx="5991225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altLang="ru-RU" sz="4400" b="1" i="1" dirty="0">
                <a:solidFill>
                  <a:srgbClr val="009900"/>
                </a:solidFill>
                <a:latin typeface="Cambria" pitchFamily="18" charset="0"/>
                <a:cs typeface="Times New Roman" pitchFamily="18" charset="0"/>
              </a:rPr>
              <a:t>Музыкальный номер </a:t>
            </a:r>
            <a:endParaRPr lang="ru-RU" altLang="ru-RU" sz="4400" b="1" dirty="0">
              <a:solidFill>
                <a:srgbClr val="0099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571612"/>
            <a:ext cx="7805149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spc="300" dirty="0">
                <a:ln w="1143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8F0B73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Танец </a:t>
            </a:r>
            <a:r>
              <a:rPr lang="ru-RU" sz="4400" b="1" spc="300" dirty="0" smtClean="0">
                <a:ln w="1143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8F0B73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«Цветущая сакура»</a:t>
            </a:r>
            <a:endParaRPr lang="ru-RU" sz="4400" b="1" spc="300" dirty="0">
              <a:ln w="11430" cmpd="sng">
                <a:solidFill>
                  <a:srgbClr val="0000FF"/>
                </a:solidFill>
                <a:prstDash val="solid"/>
                <a:miter lim="800000"/>
              </a:ln>
              <a:solidFill>
                <a:srgbClr val="8F0B73"/>
              </a:soli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57818" y="4572008"/>
            <a:ext cx="3027360" cy="1915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latin typeface="Cambria" panose="02040503050406030204" pitchFamily="18" charset="0"/>
              </a:rPr>
              <a:t>Музыкальный руководитель</a:t>
            </a:r>
          </a:p>
          <a:p>
            <a:pPr>
              <a:defRPr/>
            </a:pPr>
            <a:endParaRPr lang="ru-RU" sz="1050" b="1" dirty="0">
              <a:solidFill>
                <a:srgbClr val="FF0000"/>
              </a:solidFill>
              <a:latin typeface="Cambria" panose="02040503050406030204" pitchFamily="18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Cambria" panose="02040503050406030204" pitchFamily="18" charset="0"/>
              </a:rPr>
              <a:t>ЛЕОНТЬЕВА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Cambria" panose="02040503050406030204" pitchFamily="18" charset="0"/>
              </a:rPr>
              <a:t>АЛИНА АНДРЕЕВНА</a:t>
            </a:r>
          </a:p>
        </p:txBody>
      </p:sp>
      <p:pic>
        <p:nvPicPr>
          <p:cNvPr id="6" name="Рисунок 5" descr="286239649.jpg"/>
          <p:cNvPicPr>
            <a:picLocks noChangeAspect="1"/>
          </p:cNvPicPr>
          <p:nvPr/>
        </p:nvPicPr>
        <p:blipFill>
          <a:blip r:embed="rId3"/>
          <a:srcRect t="15911"/>
          <a:stretch>
            <a:fillRect/>
          </a:stretch>
        </p:blipFill>
        <p:spPr>
          <a:xfrm>
            <a:off x="832693" y="2643182"/>
            <a:ext cx="4739439" cy="3929090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285852" y="285728"/>
            <a:ext cx="6696075" cy="865188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Проект «ДЕТСКИЕ МЕЧТЫ»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99" b="22223"/>
          <a:stretch/>
        </p:blipFill>
        <p:spPr>
          <a:xfrm>
            <a:off x="1000100" y="1428736"/>
            <a:ext cx="2741769" cy="26970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634" b="13356"/>
          <a:stretch/>
        </p:blipFill>
        <p:spPr>
          <a:xfrm>
            <a:off x="2123728" y="3933055"/>
            <a:ext cx="2571415" cy="27089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445" r="7334"/>
          <a:stretch/>
        </p:blipFill>
        <p:spPr>
          <a:xfrm>
            <a:off x="4786314" y="1428736"/>
            <a:ext cx="3880141" cy="51114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4870" name="Рисунок 9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80975" y="4033838"/>
            <a:ext cx="2595563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428604"/>
            <a:ext cx="77153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3300"/>
                </a:solidFill>
                <a:latin typeface="Arial Black" pitchFamily="34" charset="0"/>
              </a:rPr>
              <a:t>Симпозиум</a:t>
            </a:r>
          </a:p>
          <a:p>
            <a:pPr algn="ctr"/>
            <a:r>
              <a:rPr lang="ru-RU" sz="800" b="1" dirty="0" smtClean="0">
                <a:latin typeface="Arial Black" pitchFamily="34" charset="0"/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009900"/>
                </a:solidFill>
                <a:latin typeface="Arial Black" pitchFamily="34" charset="0"/>
              </a:rPr>
              <a:t>«Развивающая предметно-пространственная среда ДОО» </a:t>
            </a:r>
            <a:endParaRPr lang="ru-RU" sz="3200" dirty="0">
              <a:solidFill>
                <a:srgbClr val="009900"/>
              </a:solidFill>
              <a:latin typeface="Arial Black" pitchFamily="34" charset="0"/>
            </a:endParaRPr>
          </a:p>
        </p:txBody>
      </p:sp>
      <p:pic>
        <p:nvPicPr>
          <p:cNvPr id="8" name="Рисунок 1" descr="DSC_0702.JPG"/>
          <p:cNvPicPr>
            <a:picLocks noChangeAspect="1"/>
          </p:cNvPicPr>
          <p:nvPr/>
        </p:nvPicPr>
        <p:blipFill>
          <a:blip r:embed="rId3" cstate="print"/>
          <a:srcRect l="15393" t="5208" r="11369" b="7291"/>
          <a:stretch>
            <a:fillRect/>
          </a:stretch>
        </p:blipFill>
        <p:spPr bwMode="auto">
          <a:xfrm>
            <a:off x="6429388" y="2500306"/>
            <a:ext cx="2143140" cy="1730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DSC_00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8992" y="2643182"/>
            <a:ext cx="2517429" cy="37862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20161202_15585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4572008"/>
            <a:ext cx="2357455" cy="17680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SAM_178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472" y="2432381"/>
            <a:ext cx="2428892" cy="18216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3" descr="IMG_4159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28596" y="4572009"/>
            <a:ext cx="2602363" cy="19288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</p:spTree>
    <p:extLst>
      <p:ext uri="{BB962C8B-B14F-4D97-AF65-F5344CB8AC3E}">
        <p14:creationId xmlns="" xmlns:p14="http://schemas.microsoft.com/office/powerpoint/2010/main" val="4206973812"/>
      </p:ext>
    </p:ext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404813"/>
            <a:ext cx="463232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1011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91050" y="2720975"/>
            <a:ext cx="4173538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1012" name="Рисунок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4652963"/>
            <a:ext cx="37909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1014" name="Рисунок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" y="2700338"/>
            <a:ext cx="37909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1015" name="Рисунок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025" y="374650"/>
            <a:ext cx="37909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1017" name="Прямоугольник 6"/>
          <p:cNvSpPr>
            <a:spLocks noChangeArrowheads="1"/>
          </p:cNvSpPr>
          <p:nvPr/>
        </p:nvSpPr>
        <p:spPr bwMode="auto">
          <a:xfrm>
            <a:off x="571472" y="1571612"/>
            <a:ext cx="7858180" cy="1720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3600" b="1" dirty="0">
                <a:solidFill>
                  <a:srgbClr val="FF0066"/>
                </a:solidFill>
                <a:cs typeface="Calibri" pitchFamily="34" charset="0"/>
              </a:rPr>
              <a:t>Улыбка -</a:t>
            </a:r>
            <a:r>
              <a:rPr lang="ru-RU" sz="2800" b="1" dirty="0">
                <a:solidFill>
                  <a:srgbClr val="0033CC"/>
                </a:solidFill>
                <a:cs typeface="Calibri" pitchFamily="34" charset="0"/>
              </a:rPr>
              <a:t> солнечный лучик для опечаленных, противоядие созданное природой от неприятностей</a:t>
            </a:r>
            <a:endParaRPr lang="ru-RU" sz="2000" b="1" dirty="0">
              <a:solidFill>
                <a:srgbClr val="0033CC"/>
              </a:solidFill>
              <a:cs typeface="Calibri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714348" y="285728"/>
            <a:ext cx="7715304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Игра-дискуссия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solidFill>
                    <a:srgbClr val="CC0066"/>
                  </a:solidFill>
                </a:ln>
                <a:solidFill>
                  <a:srgbClr val="00FF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«Современный педагог»</a:t>
            </a:r>
            <a:endParaRPr kumimoji="0" lang="ru-RU" sz="4800" b="0" i="0" u="none" strike="noStrike" cap="none" normalizeH="0" baseline="0" dirty="0" smtClean="0">
              <a:ln>
                <a:solidFill>
                  <a:srgbClr val="CC0066"/>
                </a:solidFill>
              </a:ln>
              <a:solidFill>
                <a:srgbClr val="00FF00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11" name="Рисунок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3446"/>
            <a:ext cx="37909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Славные Богатыр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3286124"/>
            <a:ext cx="4286280" cy="32325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70462" y="4781550"/>
            <a:ext cx="4173538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428604"/>
            <a:ext cx="7632848" cy="778098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Современный педагог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5357826"/>
            <a:ext cx="7500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Times New Roman" pitchFamily="18" charset="0"/>
              </a:rPr>
              <a:t>Все эти характеристики деятельности успешного профессионала в полной мере относятся к педагогу.</a:t>
            </a:r>
            <a:endParaRPr lang="ru-RU" sz="24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  <a:cs typeface="Arial" pitchFamily="34" charset="0"/>
            </a:endParaRPr>
          </a:p>
        </p:txBody>
      </p:sp>
      <p:pic>
        <p:nvPicPr>
          <p:cNvPr id="6" name="Рисунок 5" descr="3ba265c14da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3429000"/>
            <a:ext cx="8143900" cy="1965848"/>
          </a:xfrm>
          <a:prstGeom prst="rect">
            <a:avLst/>
          </a:prstGeom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42910" y="1357298"/>
            <a:ext cx="814393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Calibri" pitchFamily="34" charset="0"/>
                <a:cs typeface="Times New Roman" pitchFamily="18" charset="0"/>
              </a:rPr>
              <a:t>- Готов к переменам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800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</a:rPr>
              <a:t> 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Calibri" pitchFamily="34" charset="0"/>
                <a:cs typeface="Times New Roman" pitchFamily="18" charset="0"/>
              </a:rPr>
              <a:t>обилен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ea typeface="Calibri" pitchFamily="34" charset="0"/>
                <a:cs typeface="Times New Roman" pitchFamily="18" charset="0"/>
              </a:rPr>
              <a:t> 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Calibri" pitchFamily="34" charset="0"/>
                <a:cs typeface="Times New Roman" pitchFamily="18" charset="0"/>
              </a:rPr>
              <a:t>пособен к нестандартным трудовым действиям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2800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</a:rPr>
              <a:t> 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Calibri" pitchFamily="34" charset="0"/>
                <a:cs typeface="Times New Roman" pitchFamily="18" charset="0"/>
              </a:rPr>
              <a:t>амостоятелен в принятии решений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</a:rPr>
              <a:t>- Г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ea typeface="Calibri" pitchFamily="34" charset="0"/>
                <a:cs typeface="Times New Roman" pitchFamily="18" charset="0"/>
              </a:rPr>
              <a:t>отов учить всех без исключения детей, вне зависимости от их склонностей, способностей, особенностей развития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6017633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1571604" y="571480"/>
            <a:ext cx="5991225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altLang="ru-RU" sz="4400" b="1" i="1" dirty="0">
                <a:solidFill>
                  <a:srgbClr val="009900"/>
                </a:solidFill>
                <a:latin typeface="Cambria" pitchFamily="18" charset="0"/>
                <a:cs typeface="Times New Roman" pitchFamily="18" charset="0"/>
              </a:rPr>
              <a:t>Музыкальный номер </a:t>
            </a:r>
            <a:endParaRPr lang="ru-RU" altLang="ru-RU" sz="4400" b="1" dirty="0">
              <a:solidFill>
                <a:srgbClr val="009900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28794" y="1500174"/>
            <a:ext cx="524804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spc="300" dirty="0">
                <a:ln w="1143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8F0B73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Танец </a:t>
            </a:r>
            <a:r>
              <a:rPr lang="ru-RU" sz="4800" b="1" spc="300" dirty="0" smtClean="0">
                <a:ln w="1143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8F0B73"/>
                </a:soli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</a:rPr>
              <a:t>«ВАЛЬС»</a:t>
            </a:r>
            <a:endParaRPr lang="ru-RU" sz="4800" b="1" spc="300" dirty="0">
              <a:ln w="11430" cmpd="sng">
                <a:solidFill>
                  <a:srgbClr val="0000FF"/>
                </a:solidFill>
                <a:prstDash val="solid"/>
                <a:miter lim="800000"/>
              </a:ln>
              <a:solidFill>
                <a:srgbClr val="8F0B73"/>
              </a:soli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4876" y="4572008"/>
            <a:ext cx="3670302" cy="1738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0000"/>
                </a:solidFill>
                <a:latin typeface="Cambria" panose="02040503050406030204" pitchFamily="18" charset="0"/>
              </a:rPr>
              <a:t>Музыкальный руководитель</a:t>
            </a:r>
          </a:p>
          <a:p>
            <a:pPr>
              <a:defRPr/>
            </a:pPr>
            <a:endParaRPr lang="ru-RU" sz="1100" b="1" dirty="0">
              <a:solidFill>
                <a:srgbClr val="FF0000"/>
              </a:solidFill>
              <a:latin typeface="Cambria" panose="02040503050406030204" pitchFamily="18" charset="0"/>
            </a:endParaRPr>
          </a:p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  <a:latin typeface="Cambria" panose="02040503050406030204" pitchFamily="18" charset="0"/>
              </a:rPr>
              <a:t>ЛЕОНТЬЕВА 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  <a:latin typeface="Cambria" panose="02040503050406030204" pitchFamily="18" charset="0"/>
              </a:rPr>
              <a:t>АЛИНА АНДРЕЕВНА</a:t>
            </a:r>
          </a:p>
        </p:txBody>
      </p:sp>
      <p:pic>
        <p:nvPicPr>
          <p:cNvPr id="6" name="Рисунок 5" descr="20180508_093227.jpg"/>
          <p:cNvPicPr>
            <a:picLocks noChangeAspect="1"/>
          </p:cNvPicPr>
          <p:nvPr/>
        </p:nvPicPr>
        <p:blipFill>
          <a:blip r:embed="rId3" cstate="print"/>
          <a:srcRect l="15278" t="26041" r="25000" b="14583"/>
          <a:stretch>
            <a:fillRect/>
          </a:stretch>
        </p:blipFill>
        <p:spPr>
          <a:xfrm>
            <a:off x="921292" y="2500306"/>
            <a:ext cx="3650708" cy="38576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002-002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4" y="4500570"/>
            <a:ext cx="2643206" cy="2091243"/>
          </a:xfrm>
          <a:prstGeom prst="rect">
            <a:avLst/>
          </a:prstGeom>
        </p:spPr>
      </p:pic>
      <p:pic>
        <p:nvPicPr>
          <p:cNvPr id="9" name="Рисунок 8" descr="0e2a2bd04d6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572017"/>
            <a:ext cx="2285984" cy="2285984"/>
          </a:xfrm>
          <a:prstGeom prst="rect">
            <a:avLst/>
          </a:prstGeom>
        </p:spPr>
      </p:pic>
      <p:pic>
        <p:nvPicPr>
          <p:cNvPr id="10" name="Рисунок 9" descr="z_k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488" y="4429132"/>
            <a:ext cx="2687448" cy="2278314"/>
          </a:xfrm>
          <a:prstGeom prst="rect">
            <a:avLst/>
          </a:prstGeom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571472" y="428604"/>
            <a:ext cx="7929618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sng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Качество дошкольного образования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3300"/>
              </a:solidFill>
              <a:effectLst/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э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то комплексная характеристика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образовательной деятельности и подготовке обучающегося (воспитанника), выражающая степень их соответствия в ФГОС</a:t>
            </a:r>
            <a:r>
              <a:rPr kumimoji="0" lang="ru-RU" sz="2400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ДО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 потребностям физического или юридического лица, в интересах которого осуществляется образовательная деятельность, в том числе степень достижения планируемых результатов образовательной программы.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6017633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1214414" y="357166"/>
            <a:ext cx="6786610" cy="714380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Batang" pitchFamily="18" charset="-127"/>
                <a:ea typeface="Batang" pitchFamily="18" charset="-127"/>
              </a:rPr>
              <a:t>Качество работы ДОО зависит от:</a:t>
            </a:r>
            <a:endParaRPr lang="ru-RU" sz="2800" b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428736"/>
            <a:ext cx="3571900" cy="8572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качества работы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педагогов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4876" y="1428736"/>
            <a:ext cx="3571900" cy="8572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сложившихся в педагогическом коллективе отношений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643182"/>
            <a:ext cx="3571900" cy="128588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условий, созданных руководителем для творческого поиска новых методов и форм работы с детьми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643182"/>
            <a:ext cx="3571900" cy="12858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объективной оценки результатов деятельности каждого сотрудника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7" name="Блок-схема: знак завершения 6"/>
          <p:cNvSpPr/>
          <p:nvPr/>
        </p:nvSpPr>
        <p:spPr>
          <a:xfrm>
            <a:off x="1142976" y="4429132"/>
            <a:ext cx="6858048" cy="2143140"/>
          </a:xfrm>
          <a:prstGeom prst="flowChartTerminato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u="sng" dirty="0" smtClean="0">
                <a:solidFill>
                  <a:srgbClr val="8E0000"/>
                </a:solidFill>
              </a:rPr>
              <a:t>Качество</a:t>
            </a:r>
            <a:r>
              <a:rPr lang="ru-RU" sz="2000" b="1" dirty="0" smtClean="0">
                <a:solidFill>
                  <a:srgbClr val="8E0000"/>
                </a:solidFill>
              </a:rPr>
              <a:t> - это результат деятельности всего педагогического коллектива. 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Каждый участник образовательного процесса должен уметь взаимодействовать с другими членами коллектива, что бы стать единомышленниками, что способствует </a:t>
            </a:r>
            <a:r>
              <a:rPr lang="ru-RU" b="1" dirty="0" smtClean="0">
                <a:solidFill>
                  <a:srgbClr val="8E0000"/>
                </a:solidFill>
              </a:rPr>
              <a:t>развитию современного детского сада</a:t>
            </a:r>
            <a:r>
              <a:rPr lang="ru-RU" b="1" dirty="0" smtClean="0">
                <a:solidFill>
                  <a:srgbClr val="0000FF"/>
                </a:solidFill>
              </a:rPr>
              <a:t>.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2500298" y="1142984"/>
            <a:ext cx="285752" cy="285752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6429388" y="1142984"/>
            <a:ext cx="285752" cy="285752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2500298" y="2357430"/>
            <a:ext cx="285752" cy="285752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6429388" y="2357430"/>
            <a:ext cx="285752" cy="285752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9575811">
            <a:off x="3262590" y="4084077"/>
            <a:ext cx="319412" cy="317620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2024189" flipH="1">
            <a:off x="5419122" y="4062457"/>
            <a:ext cx="319412" cy="317620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6017633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1000108"/>
            <a:ext cx="7980518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Собраться вместе – это начало,</a:t>
            </a:r>
          </a:p>
          <a:p>
            <a:pPr algn="ctr"/>
            <a:r>
              <a:rPr lang="ru-RU" sz="4000" b="1" cap="none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Держаться рядом – это прогресс,</a:t>
            </a:r>
          </a:p>
          <a:p>
            <a:pPr algn="ctr"/>
            <a:r>
              <a:rPr lang="ru-RU" sz="4000" b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Работать вместе – это успех.</a:t>
            </a:r>
          </a:p>
          <a:p>
            <a:pPr algn="ctr"/>
            <a:endParaRPr lang="ru-RU" sz="2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DSC_0091.JPG"/>
          <p:cNvPicPr>
            <a:picLocks noChangeAspect="1"/>
          </p:cNvPicPr>
          <p:nvPr/>
        </p:nvPicPr>
        <p:blipFill>
          <a:blip r:embed="rId2" cstate="print"/>
          <a:srcRect t="19450" b="10050"/>
          <a:stretch>
            <a:fillRect/>
          </a:stretch>
        </p:blipFill>
        <p:spPr>
          <a:xfrm>
            <a:off x="1285852" y="3214686"/>
            <a:ext cx="6715172" cy="3147759"/>
          </a:xfrm>
          <a:prstGeom prst="rect">
            <a:avLst/>
          </a:prstGeom>
        </p:spPr>
      </p:pic>
      <p:pic>
        <p:nvPicPr>
          <p:cNvPr id="7" name="Рисунок 6" descr="pic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73990"/>
            <a:ext cx="2714644" cy="826459"/>
          </a:xfrm>
          <a:prstGeom prst="rect">
            <a:avLst/>
          </a:prstGeom>
        </p:spPr>
      </p:pic>
      <p:pic>
        <p:nvPicPr>
          <p:cNvPr id="9" name="Рисунок 8" descr="pic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214290"/>
            <a:ext cx="2714644" cy="826459"/>
          </a:xfrm>
          <a:prstGeom prst="rect">
            <a:avLst/>
          </a:prstGeom>
        </p:spPr>
      </p:pic>
      <p:pic>
        <p:nvPicPr>
          <p:cNvPr id="10" name="Рисунок 9" descr="pic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322" y="285728"/>
            <a:ext cx="2714644" cy="8264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66017633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lowers-multicolored-24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3414518"/>
            <a:ext cx="8124490" cy="3443482"/>
          </a:xfrm>
          <a:prstGeom prst="rect">
            <a:avLst/>
          </a:prstGeom>
        </p:spPr>
      </p:pic>
      <p:pic>
        <p:nvPicPr>
          <p:cNvPr id="6" name="Рисунок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1071546"/>
            <a:ext cx="5502275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000100" y="2928934"/>
            <a:ext cx="7428637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600" b="1" spc="50" dirty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ВНИМАНИЕ!!!</a:t>
            </a:r>
          </a:p>
        </p:txBody>
      </p:sp>
    </p:spTree>
    <p:extLst>
      <p:ext uri="{BB962C8B-B14F-4D97-AF65-F5344CB8AC3E}">
        <p14:creationId xmlns="" xmlns:p14="http://schemas.microsoft.com/office/powerpoint/2010/main" val="116601763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357686" y="500042"/>
            <a:ext cx="4143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dirty="0" smtClean="0">
                <a:solidFill>
                  <a:srgbClr val="FF00FF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Ничто так не способствует созданию будущего, как смелые мечты</a:t>
            </a:r>
            <a:endParaRPr lang="ru-RU" dirty="0" smtClean="0">
              <a:solidFill>
                <a:srgbClr val="FF00FF"/>
              </a:solidFill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dirty="0" smtClean="0">
                <a:solidFill>
                  <a:srgbClr val="FF00FF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Виктор Гюго</a:t>
            </a:r>
            <a:endParaRPr lang="ru-RU" dirty="0" smtClean="0">
              <a:solidFill>
                <a:srgbClr val="FF00FF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857364"/>
            <a:ext cx="8572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00FF"/>
                </a:solidFill>
                <a:latin typeface="Arial Black" pitchFamily="34" charset="0"/>
              </a:rPr>
              <a:t>повышение профессионального уровня руководителей </a:t>
            </a:r>
          </a:p>
          <a:p>
            <a:pPr algn="ctr"/>
            <a:r>
              <a:rPr lang="ru-RU" sz="2000" dirty="0" smtClean="0">
                <a:solidFill>
                  <a:srgbClr val="0000FF"/>
                </a:solidFill>
                <a:latin typeface="Arial Black" pitchFamily="34" charset="0"/>
              </a:rPr>
              <a:t>и их личностной культуры для достижения стабильно положительных результатов образовательного процесса и повышения качества образования</a:t>
            </a:r>
            <a:endParaRPr lang="ru-RU" sz="20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714356"/>
            <a:ext cx="184377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Цель:</a:t>
            </a:r>
            <a:endParaRPr lang="ru-RU" sz="4800" b="1" cap="none" spc="50" dirty="0">
              <a:ln w="11430"/>
              <a:solidFill>
                <a:srgbClr val="0099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Рисунок 8" descr="DSC_0091.JPG"/>
          <p:cNvPicPr>
            <a:picLocks noChangeAspect="1"/>
          </p:cNvPicPr>
          <p:nvPr/>
        </p:nvPicPr>
        <p:blipFill>
          <a:blip r:embed="rId3" cstate="print"/>
          <a:srcRect t="19450" b="10050"/>
          <a:stretch>
            <a:fillRect/>
          </a:stretch>
        </p:blipFill>
        <p:spPr>
          <a:xfrm>
            <a:off x="1285852" y="3286124"/>
            <a:ext cx="6715172" cy="31477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6495131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500166" y="3214686"/>
            <a:ext cx="6192688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u="none" strike="noStrike" kern="1200" normalizeH="0" baseline="0" noProof="0" dirty="0" smtClean="0">
                <a:ln w="50800"/>
                <a:solidFill>
                  <a:srgbClr val="009900"/>
                </a:solidFill>
                <a:uLnTx/>
                <a:uFillTx/>
                <a:latin typeface="Arial Black" pitchFamily="34" charset="0"/>
                <a:ea typeface="+mj-ea"/>
                <a:cs typeface="+mj-cs"/>
              </a:rPr>
              <a:t>«СОВРЕМЕННЫЙ</a:t>
            </a:r>
            <a:r>
              <a:rPr kumimoji="0" lang="ru-RU" sz="4400" b="1" u="none" strike="noStrike" kern="1200" normalizeH="0" noProof="0" dirty="0" smtClean="0">
                <a:ln w="50800"/>
                <a:solidFill>
                  <a:srgbClr val="009900"/>
                </a:solidFill>
                <a:uLnTx/>
                <a:uFillTx/>
                <a:latin typeface="Arial Black" pitchFamily="34" charset="0"/>
                <a:ea typeface="+mj-ea"/>
                <a:cs typeface="+mj-cs"/>
              </a:rPr>
              <a:t> </a:t>
            </a:r>
            <a:r>
              <a:rPr lang="ru-RU" sz="4400" b="1" dirty="0" smtClean="0">
                <a:ln w="50800"/>
                <a:solidFill>
                  <a:srgbClr val="009900"/>
                </a:solidFill>
                <a:latin typeface="Arial Black" pitchFamily="34" charset="0"/>
                <a:ea typeface="+mj-ea"/>
                <a:cs typeface="+mj-cs"/>
              </a:rPr>
              <a:t>ДЕТСКИЙ САД – ДОРОГА РАЗВИТИЯ»</a:t>
            </a:r>
            <a:endParaRPr kumimoji="0" lang="ru-RU" sz="3600" b="1" u="none" strike="noStrike" kern="1200" normalizeH="0" baseline="0" noProof="0" dirty="0">
              <a:ln w="50800"/>
              <a:solidFill>
                <a:srgbClr val="009900"/>
              </a:solidFill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3042" y="1571612"/>
            <a:ext cx="58579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00FF"/>
                </a:solidFill>
                <a:latin typeface="Arial Black" pitchFamily="34" charset="0"/>
              </a:rPr>
              <a:t>Дискуссионная площадка</a:t>
            </a:r>
            <a:endParaRPr lang="ru-RU" sz="3200" dirty="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57224" y="5929330"/>
            <a:ext cx="7429552" cy="7143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Подведение итогов работы в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2018-2019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учебном году; перспективное планирование работы РМО на новый учебный год</a:t>
            </a:r>
          </a:p>
          <a:p>
            <a:pPr algn="ctr"/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2261209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85794"/>
            <a:ext cx="8143932" cy="778098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Игра-тренинг</a:t>
            </a:r>
            <a:br>
              <a:rPr lang="ru-RU" sz="5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«ГРОЗДЬ ВИНОГРАДА»</a:t>
            </a:r>
            <a:endParaRPr lang="ru-RU" sz="5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2214554"/>
            <a:ext cx="20473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Цель:</a:t>
            </a:r>
            <a:endParaRPr lang="ru-RU" sz="5400" b="1" cap="none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artage-io-thumb-f710462f8ce808a0d3d83730045a4cc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4500570"/>
            <a:ext cx="3500430" cy="2100258"/>
          </a:xfrm>
          <a:prstGeom prst="rect">
            <a:avLst/>
          </a:prstGeom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786050" y="2357430"/>
            <a:ext cx="571504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положительный эмоциональный настрой педагогов  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pic>
        <p:nvPicPr>
          <p:cNvPr id="9" name="Рисунок 8" descr="artage-io-thumb-f710462f8ce808a0d3d83730045a4cc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71565" flipH="1">
            <a:off x="2955851" y="4809454"/>
            <a:ext cx="2917655" cy="1750593"/>
          </a:xfrm>
          <a:prstGeom prst="rect">
            <a:avLst/>
          </a:prstGeom>
        </p:spPr>
      </p:pic>
      <p:pic>
        <p:nvPicPr>
          <p:cNvPr id="8" name="Рисунок 22" descr="D:\Рабочий стол\Фото, картинки, музыка\Фото - садик\фото\DSC0005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429000"/>
            <a:ext cx="1963737" cy="2951162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8508648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500042"/>
            <a:ext cx="7358114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Девиз команды 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«РАДУГА»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rainbow_PNG558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9133"/>
            <a:ext cx="8858280" cy="6639475"/>
          </a:xfrm>
          <a:prstGeom prst="rect">
            <a:avLst/>
          </a:prstGeom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000100" y="2500306"/>
            <a:ext cx="764386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0000FF"/>
                </a:solidFill>
                <a:latin typeface="Arial Black" pitchFamily="34" charset="0"/>
              </a:rPr>
              <a:t>Мы, как радуга цвета, неразлучны никогда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9026268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928670"/>
            <a:ext cx="7358114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Девиз команды 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«ОДУВАНЧИК»</a:t>
            </a:r>
            <a:endParaRPr lang="ru-RU" sz="5400" b="1" spc="50" dirty="0">
              <a:ln w="11430"/>
              <a:solidFill>
                <a:srgbClr val="0099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000100" y="3000372"/>
            <a:ext cx="764386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rgbClr val="0000FF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ержаться вместе, чтоб не сдуло!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6" name="Рисунок 5" descr="Grass_and_Dandelions_PNG_Clip_Art-206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43512"/>
            <a:ext cx="9144000" cy="15373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69026268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285728"/>
            <a:ext cx="692948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Arial Black" pitchFamily="34" charset="0"/>
              </a:rPr>
              <a:t>Дискуссионная разминка </a:t>
            </a:r>
          </a:p>
          <a:p>
            <a:pPr algn="ctr"/>
            <a:endParaRPr lang="ru-RU" sz="1200" b="1" dirty="0" smtClean="0">
              <a:latin typeface="Arial Black" pitchFamily="34" charset="0"/>
            </a:endParaRPr>
          </a:p>
          <a:p>
            <a:pPr algn="ctr"/>
            <a:r>
              <a:rPr lang="ru-RU" sz="4000" b="1" dirty="0" smtClean="0">
                <a:solidFill>
                  <a:srgbClr val="FF3300"/>
                </a:solidFill>
                <a:latin typeface="Arial Black" pitchFamily="34" charset="0"/>
              </a:rPr>
              <a:t>«Детский сад. Почему так говорят?»</a:t>
            </a:r>
            <a:endParaRPr lang="ru-RU" sz="4000" dirty="0">
              <a:solidFill>
                <a:srgbClr val="FF3300"/>
              </a:solidFill>
              <a:latin typeface="Arial Black" pitchFamily="34" charset="0"/>
            </a:endParaRPr>
          </a:p>
        </p:txBody>
      </p:sp>
      <p:pic>
        <p:nvPicPr>
          <p:cNvPr id="5" name="Рисунок 4" descr="logo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835384"/>
            <a:ext cx="4429156" cy="3748485"/>
          </a:xfrm>
          <a:prstGeom prst="rect">
            <a:avLst/>
          </a:prstGeom>
        </p:spPr>
      </p:pic>
      <p:pic>
        <p:nvPicPr>
          <p:cNvPr id="6" name="Рисунок 5" descr="461893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8" y="3632485"/>
            <a:ext cx="3143272" cy="29743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/>
          </a:blip>
          <a:srcRect l="8333" t="13651" r="36905" b="10952"/>
          <a:stretch/>
        </p:blipFill>
        <p:spPr>
          <a:xfrm>
            <a:off x="4786314" y="3214686"/>
            <a:ext cx="3151193" cy="32539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272125496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frebel.jpg"/>
          <p:cNvPicPr>
            <a:picLocks noChangeAspect="1"/>
          </p:cNvPicPr>
          <p:nvPr/>
        </p:nvPicPr>
        <p:blipFill>
          <a:blip r:embed="rId2"/>
          <a:srcRect l="7533" t="11326" r="54799" b="15058"/>
          <a:stretch>
            <a:fillRect/>
          </a:stretch>
        </p:blipFill>
        <p:spPr>
          <a:xfrm>
            <a:off x="857224" y="500042"/>
            <a:ext cx="2643206" cy="34361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frebel.jpg"/>
          <p:cNvPicPr>
            <a:picLocks noChangeAspect="1"/>
          </p:cNvPicPr>
          <p:nvPr/>
        </p:nvPicPr>
        <p:blipFill>
          <a:blip r:embed="rId2"/>
          <a:srcRect l="53990" t="11326" r="3320" b="62248"/>
          <a:stretch>
            <a:fillRect/>
          </a:stretch>
        </p:blipFill>
        <p:spPr>
          <a:xfrm>
            <a:off x="4714876" y="428604"/>
            <a:ext cx="2949369" cy="12144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frebel.jpg"/>
          <p:cNvPicPr>
            <a:picLocks noChangeAspect="1"/>
          </p:cNvPicPr>
          <p:nvPr/>
        </p:nvPicPr>
        <p:blipFill>
          <a:blip r:embed="rId2"/>
          <a:srcRect l="47713" t="39640" r="5831" b="9395"/>
          <a:stretch>
            <a:fillRect/>
          </a:stretch>
        </p:blipFill>
        <p:spPr>
          <a:xfrm>
            <a:off x="4071934" y="2000240"/>
            <a:ext cx="4209550" cy="30718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14_mai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3571876"/>
            <a:ext cx="3976215" cy="27384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072066" y="5214950"/>
            <a:ext cx="3495572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1837 год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Фрёбель открыл в Блакенбурге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первое в мире учреждение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Times New Roman" pitchFamily="18" charset="0"/>
              </a:rPr>
              <a:t>"для детей младшего возраста»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6973812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едсовет (фото)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571744"/>
            <a:ext cx="2357454" cy="38962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DSC_2402.JPG"/>
          <p:cNvPicPr>
            <a:picLocks noChangeAspect="1"/>
          </p:cNvPicPr>
          <p:nvPr/>
        </p:nvPicPr>
        <p:blipFill>
          <a:blip r:embed="rId4" cstate="print"/>
          <a:srcRect l="47656" r="6250"/>
          <a:stretch>
            <a:fillRect/>
          </a:stretch>
        </p:blipFill>
        <p:spPr>
          <a:xfrm>
            <a:off x="6215074" y="500042"/>
            <a:ext cx="2517200" cy="30718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6.jpg"/>
          <p:cNvPicPr>
            <a:picLocks noChangeAspect="1"/>
          </p:cNvPicPr>
          <p:nvPr/>
        </p:nvPicPr>
        <p:blipFill>
          <a:blip r:embed="rId5" cstate="print"/>
          <a:srcRect l="48438" r="3906"/>
          <a:stretch>
            <a:fillRect/>
          </a:stretch>
        </p:blipFill>
        <p:spPr>
          <a:xfrm>
            <a:off x="3286116" y="500042"/>
            <a:ext cx="2118350" cy="25003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357166"/>
            <a:ext cx="2396955" cy="25256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DSC_2384.JPG"/>
          <p:cNvPicPr>
            <a:picLocks noChangeAspect="1"/>
          </p:cNvPicPr>
          <p:nvPr/>
        </p:nvPicPr>
        <p:blipFill>
          <a:blip r:embed="rId7" cstate="print"/>
          <a:srcRect l="15625" r="24218"/>
          <a:stretch>
            <a:fillRect/>
          </a:stretch>
        </p:blipFill>
        <p:spPr>
          <a:xfrm>
            <a:off x="3500430" y="3143248"/>
            <a:ext cx="3678069" cy="34392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2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43702" y="3071810"/>
            <a:ext cx="272215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77106651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1090</TotalTime>
  <Words>378</Words>
  <Application>Microsoft Office PowerPoint</Application>
  <PresentationFormat>Экран (4:3)</PresentationFormat>
  <Paragraphs>73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Районное методическое объединение руководителей дошкольных  образовательных организаций г. Красноармейска и Красноармейского района</vt:lpstr>
      <vt:lpstr>Слайд 2</vt:lpstr>
      <vt:lpstr>Слайд 3</vt:lpstr>
      <vt:lpstr>Игра-тренинг «ГРОЗДЬ ВИНОГРАДА»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Современный педагог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Ранько Елена</dc:creator>
  <cp:lastModifiedBy>User</cp:lastModifiedBy>
  <cp:revision>32</cp:revision>
  <dcterms:created xsi:type="dcterms:W3CDTF">2017-11-04T17:25:44Z</dcterms:created>
  <dcterms:modified xsi:type="dcterms:W3CDTF">2019-10-16T10:43:23Z</dcterms:modified>
</cp:coreProperties>
</file>