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1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8" name="Нижний колонтитул 7"/>
          <p:cNvSpPr>
            <a:spLocks noGrp="1"/>
          </p:cNvSpPr>
          <p:nvPr>
            <p:ph type="ftr" sz="quarter" idx="11"/>
          </p:nvPr>
        </p:nvSpPr>
        <p:spPr/>
        <p:txBody>
          <a:bodyPr/>
          <a:lstStyle>
            <a:extLst/>
          </a:lstStyle>
          <a:p>
            <a:endParaRPr lang="ru-RU">
              <a:solidFill>
                <a:srgbClr val="E3DED1">
                  <a:shade val="50000"/>
                </a:srgbClr>
              </a:solidFill>
            </a:endParaRPr>
          </a:p>
        </p:txBody>
      </p:sp>
      <p:sp>
        <p:nvSpPr>
          <p:cNvPr id="11" name="Номер слайда 10"/>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1954820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E3DED1">
                  <a:shade val="50000"/>
                </a:srgbClr>
              </a:solidFill>
            </a:endParaRPr>
          </a:p>
        </p:txBody>
      </p:sp>
      <p:sp>
        <p:nvSpPr>
          <p:cNvPr id="6" name="Номер слайда 5"/>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28685834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E3DED1">
                  <a:shade val="50000"/>
                </a:srgbClr>
              </a:solidFill>
            </a:endParaRPr>
          </a:p>
        </p:txBody>
      </p:sp>
      <p:sp>
        <p:nvSpPr>
          <p:cNvPr id="6" name="Номер слайда 5"/>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714476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6" name="Нижний колонтитул 5"/>
          <p:cNvSpPr>
            <a:spLocks noGrp="1"/>
          </p:cNvSpPr>
          <p:nvPr>
            <p:ph type="ftr" sz="quarter" idx="11"/>
          </p:nvPr>
        </p:nvSpPr>
        <p:spPr/>
        <p:txBody>
          <a:bodyPr/>
          <a:lstStyle>
            <a:extLst/>
          </a:lstStyle>
          <a:p>
            <a:endParaRPr lang="ru-RU">
              <a:solidFill>
                <a:srgbClr val="E3DED1">
                  <a:shade val="50000"/>
                </a:srgbClr>
              </a:solidFill>
            </a:endParaRPr>
          </a:p>
        </p:txBody>
      </p:sp>
      <p:sp>
        <p:nvSpPr>
          <p:cNvPr id="7" name="Номер слайда 6"/>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8899128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8" name="Нижний колонтитул 7"/>
          <p:cNvSpPr>
            <a:spLocks noGrp="1"/>
          </p:cNvSpPr>
          <p:nvPr>
            <p:ph type="ftr" sz="quarter" idx="11"/>
          </p:nvPr>
        </p:nvSpPr>
        <p:spPr/>
        <p:txBody>
          <a:bodyPr/>
          <a:lstStyle>
            <a:extLst/>
          </a:lstStyle>
          <a:p>
            <a:endParaRPr lang="ru-RU">
              <a:solidFill>
                <a:srgbClr val="E3DED1">
                  <a:shade val="50000"/>
                </a:srgbClr>
              </a:solidFill>
            </a:endParaRPr>
          </a:p>
        </p:txBody>
      </p:sp>
      <p:sp>
        <p:nvSpPr>
          <p:cNvPr id="9" name="Номер слайда 8"/>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1080611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4" name="Нижний колонтитул 3"/>
          <p:cNvSpPr>
            <a:spLocks noGrp="1"/>
          </p:cNvSpPr>
          <p:nvPr>
            <p:ph type="ftr" sz="quarter" idx="11"/>
          </p:nvPr>
        </p:nvSpPr>
        <p:spPr/>
        <p:txBody>
          <a:bodyPr/>
          <a:lstStyle>
            <a:extLst/>
          </a:lstStyle>
          <a:p>
            <a:endParaRPr lang="ru-RU">
              <a:solidFill>
                <a:srgbClr val="E3DED1">
                  <a:shade val="50000"/>
                </a:srgbClr>
              </a:solidFill>
            </a:endParaRPr>
          </a:p>
        </p:txBody>
      </p:sp>
      <p:sp>
        <p:nvSpPr>
          <p:cNvPr id="5" name="Номер слайда 4"/>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38881303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Дата 1"/>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3" name="Нижний колонтитул 2"/>
          <p:cNvSpPr>
            <a:spLocks noGrp="1"/>
          </p:cNvSpPr>
          <p:nvPr>
            <p:ph type="ftr" sz="quarter" idx="11"/>
          </p:nvPr>
        </p:nvSpPr>
        <p:spPr/>
        <p:txBody>
          <a:bodyPr/>
          <a:lstStyle>
            <a:extLst/>
          </a:lstStyle>
          <a:p>
            <a:endParaRPr lang="ru-RU">
              <a:solidFill>
                <a:srgbClr val="E3DED1">
                  <a:shade val="50000"/>
                </a:srgbClr>
              </a:solidFill>
            </a:endParaRPr>
          </a:p>
        </p:txBody>
      </p:sp>
      <p:sp>
        <p:nvSpPr>
          <p:cNvPr id="4" name="Номер слайда 3"/>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25249104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6" name="Нижний колонтитул 5"/>
          <p:cNvSpPr>
            <a:spLocks noGrp="1"/>
          </p:cNvSpPr>
          <p:nvPr>
            <p:ph type="ftr" sz="quarter" idx="11"/>
          </p:nvPr>
        </p:nvSpPr>
        <p:spPr/>
        <p:txBody>
          <a:bodyPr/>
          <a:lstStyle>
            <a:extLst/>
          </a:lstStyle>
          <a:p>
            <a:endParaRPr lang="ru-RU">
              <a:solidFill>
                <a:srgbClr val="E3DED1">
                  <a:shade val="50000"/>
                </a:srgbClr>
              </a:solidFill>
            </a:endParaRPr>
          </a:p>
        </p:txBody>
      </p:sp>
      <p:sp>
        <p:nvSpPr>
          <p:cNvPr id="7" name="Номер слайда 6"/>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2199756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6" name="Нижний колонтитул 5"/>
          <p:cNvSpPr>
            <a:spLocks noGrp="1"/>
          </p:cNvSpPr>
          <p:nvPr>
            <p:ph type="ftr" sz="quarter" idx="11"/>
          </p:nvPr>
        </p:nvSpPr>
        <p:spPr/>
        <p:txBody>
          <a:bodyPr/>
          <a:lstStyle>
            <a:extLst/>
          </a:lstStyle>
          <a:p>
            <a:endParaRPr lang="ru-RU">
              <a:solidFill>
                <a:srgbClr val="E3DED1">
                  <a:shade val="50000"/>
                </a:srgbClr>
              </a:solidFill>
            </a:endParaRPr>
          </a:p>
        </p:txBody>
      </p:sp>
      <p:sp>
        <p:nvSpPr>
          <p:cNvPr id="7" name="Номер слайда 6"/>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extLst>
      <p:ext uri="{BB962C8B-B14F-4D97-AF65-F5344CB8AC3E}">
        <p14:creationId xmlns:p14="http://schemas.microsoft.com/office/powerpoint/2010/main" val="34299670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E3DED1">
                  <a:shade val="50000"/>
                </a:srgbClr>
              </a:solidFill>
            </a:endParaRPr>
          </a:p>
        </p:txBody>
      </p:sp>
      <p:sp>
        <p:nvSpPr>
          <p:cNvPr id="6" name="Номер слайда 5"/>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31064997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E3DED1">
                  <a:shade val="50000"/>
                </a:srgbClr>
              </a:solidFill>
            </a:endParaRPr>
          </a:p>
        </p:txBody>
      </p:sp>
      <p:sp>
        <p:nvSpPr>
          <p:cNvPr id="6" name="Номер слайда 5"/>
          <p:cNvSpPr>
            <a:spLocks noGrp="1"/>
          </p:cNvSpPr>
          <p:nvPr>
            <p:ph type="sldNum" sz="quarter" idx="12"/>
          </p:nvPr>
        </p:nvSpPr>
        <p:spPr/>
        <p:txBody>
          <a:bodyPr/>
          <a:lstStyle>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22798589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434450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515857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264374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425050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600486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017347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77221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188703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934244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919710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642279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17" name="Нижний колонтитул 16"/>
          <p:cNvSpPr>
            <a:spLocks noGrp="1"/>
          </p:cNvSpPr>
          <p:nvPr>
            <p:ph type="ftr" sz="quarter" idx="11"/>
          </p:nvPr>
        </p:nvSpPr>
        <p:spPr/>
        <p:txBody>
          <a:bodyPr/>
          <a:lstStyle/>
          <a:p>
            <a:endParaRPr lang="ru-RU">
              <a:solidFill>
                <a:prstClr val="white">
                  <a:shade val="50000"/>
                </a:prstClr>
              </a:solidFill>
            </a:endParaRPr>
          </a:p>
        </p:txBody>
      </p:sp>
      <p:sp>
        <p:nvSpPr>
          <p:cNvPr id="29" name="Номер слайда 28"/>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extLst>
      <p:ext uri="{BB962C8B-B14F-4D97-AF65-F5344CB8AC3E}">
        <p14:creationId xmlns:p14="http://schemas.microsoft.com/office/powerpoint/2010/main" val="688328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5" name="Нижний колонтитул 4"/>
          <p:cNvSpPr>
            <a:spLocks noGrp="1"/>
          </p:cNvSpPr>
          <p:nvPr>
            <p:ph type="ftr" sz="quarter" idx="11"/>
          </p:nvPr>
        </p:nvSpPr>
        <p:spPr/>
        <p:txBody>
          <a:bodyPr/>
          <a:lstStyle/>
          <a:p>
            <a:endParaRPr lang="ru-RU">
              <a:solidFill>
                <a:prstClr val="white">
                  <a:shade val="50000"/>
                </a:prstClr>
              </a:solidFill>
            </a:endParaRPr>
          </a:p>
        </p:txBody>
      </p:sp>
      <p:sp>
        <p:nvSpPr>
          <p:cNvPr id="6" name="Номер слайда 5"/>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7374841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5" name="Нижний колонтитул 4"/>
          <p:cNvSpPr>
            <a:spLocks noGrp="1"/>
          </p:cNvSpPr>
          <p:nvPr>
            <p:ph type="ftr" sz="quarter" idx="11"/>
          </p:nvPr>
        </p:nvSpPr>
        <p:spPr/>
        <p:txBody>
          <a:bodyPr/>
          <a:lstStyle/>
          <a:p>
            <a:endParaRPr lang="ru-RU">
              <a:solidFill>
                <a:prstClr val="white">
                  <a:shade val="50000"/>
                </a:prstClr>
              </a:solidFill>
            </a:endParaRPr>
          </a:p>
        </p:txBody>
      </p:sp>
      <p:sp>
        <p:nvSpPr>
          <p:cNvPr id="6" name="Номер слайда 5"/>
          <p:cNvSpPr>
            <a:spLocks noGrp="1"/>
          </p:cNvSpPr>
          <p:nvPr>
            <p:ph type="sldNum" sz="quarter" idx="12"/>
          </p:nvPr>
        </p:nvSpPr>
        <p:spPr>
          <a:xfrm>
            <a:off x="7924800" y="6416675"/>
            <a:ext cx="762000" cy="365125"/>
          </a:xfrm>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3421910064"/>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6" name="Нижний колонтитул 5"/>
          <p:cNvSpPr>
            <a:spLocks noGrp="1"/>
          </p:cNvSpPr>
          <p:nvPr>
            <p:ph type="ftr" sz="quarter" idx="11"/>
          </p:nvPr>
        </p:nvSpPr>
        <p:spPr/>
        <p:txBody>
          <a:bodyPr/>
          <a:lstStyle/>
          <a:p>
            <a:endParaRPr lang="ru-RU">
              <a:solidFill>
                <a:prstClr val="white">
                  <a:shade val="50000"/>
                </a:prstClr>
              </a:solidFill>
            </a:endParaRPr>
          </a:p>
        </p:txBody>
      </p:sp>
      <p:sp>
        <p:nvSpPr>
          <p:cNvPr id="7" name="Номер слайда 6"/>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22827922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8" name="Нижний колонтитул 7"/>
          <p:cNvSpPr>
            <a:spLocks noGrp="1"/>
          </p:cNvSpPr>
          <p:nvPr>
            <p:ph type="ftr" sz="quarter" idx="11"/>
          </p:nvPr>
        </p:nvSpPr>
        <p:spPr/>
        <p:txBody>
          <a:bodyPr/>
          <a:lstStyle/>
          <a:p>
            <a:endParaRPr lang="ru-RU">
              <a:solidFill>
                <a:prstClr val="white">
                  <a:shade val="50000"/>
                </a:prstClr>
              </a:solidFill>
            </a:endParaRPr>
          </a:p>
        </p:txBody>
      </p:sp>
      <p:sp>
        <p:nvSpPr>
          <p:cNvPr id="9" name="Номер слайда 8"/>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25060194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4" name="Нижний колонтитул 3"/>
          <p:cNvSpPr>
            <a:spLocks noGrp="1"/>
          </p:cNvSpPr>
          <p:nvPr>
            <p:ph type="ftr" sz="quarter" idx="11"/>
          </p:nvPr>
        </p:nvSpPr>
        <p:spPr/>
        <p:txBody>
          <a:bodyPr/>
          <a:lstStyle/>
          <a:p>
            <a:endParaRPr lang="ru-RU">
              <a:solidFill>
                <a:prstClr val="white">
                  <a:shade val="50000"/>
                </a:prstClr>
              </a:solidFill>
            </a:endParaRPr>
          </a:p>
        </p:txBody>
      </p:sp>
      <p:sp>
        <p:nvSpPr>
          <p:cNvPr id="5" name="Номер слайда 4"/>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249643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3" name="Нижний колонтитул 2"/>
          <p:cNvSpPr>
            <a:spLocks noGrp="1"/>
          </p:cNvSpPr>
          <p:nvPr>
            <p:ph type="ftr" sz="quarter" idx="11"/>
          </p:nvPr>
        </p:nvSpPr>
        <p:spPr/>
        <p:txBody>
          <a:bodyPr/>
          <a:lstStyle/>
          <a:p>
            <a:endParaRPr lang="ru-RU">
              <a:solidFill>
                <a:prstClr val="white">
                  <a:shade val="50000"/>
                </a:prstClr>
              </a:solidFill>
            </a:endParaRPr>
          </a:p>
        </p:txBody>
      </p:sp>
      <p:sp>
        <p:nvSpPr>
          <p:cNvPr id="4" name="Номер слайда 3"/>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24466511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6" name="Нижний колонтитул 5"/>
          <p:cNvSpPr>
            <a:spLocks noGrp="1"/>
          </p:cNvSpPr>
          <p:nvPr>
            <p:ph type="ftr" sz="quarter" idx="11"/>
          </p:nvPr>
        </p:nvSpPr>
        <p:spPr/>
        <p:txBody>
          <a:bodyPr/>
          <a:lstStyle/>
          <a:p>
            <a:endParaRPr lang="ru-RU">
              <a:solidFill>
                <a:prstClr val="white">
                  <a:shade val="50000"/>
                </a:prstClr>
              </a:solidFill>
            </a:endParaRPr>
          </a:p>
        </p:txBody>
      </p:sp>
      <p:sp>
        <p:nvSpPr>
          <p:cNvPr id="7" name="Номер слайда 6"/>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5323282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6" name="Нижний колонтитул 5"/>
          <p:cNvSpPr>
            <a:spLocks noGrp="1"/>
          </p:cNvSpPr>
          <p:nvPr>
            <p:ph type="ftr" sz="quarter" idx="11"/>
          </p:nvPr>
        </p:nvSpPr>
        <p:spPr/>
        <p:txBody>
          <a:bodyPr/>
          <a:lstStyle/>
          <a:p>
            <a:endParaRPr lang="ru-RU">
              <a:solidFill>
                <a:prstClr val="white">
                  <a:shade val="50000"/>
                </a:prstClr>
              </a:solidFill>
            </a:endParaRPr>
          </a:p>
        </p:txBody>
      </p:sp>
      <p:sp>
        <p:nvSpPr>
          <p:cNvPr id="7" name="Номер слайда 6"/>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39285710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5" name="Нижний колонтитул 4"/>
          <p:cNvSpPr>
            <a:spLocks noGrp="1"/>
          </p:cNvSpPr>
          <p:nvPr>
            <p:ph type="ftr" sz="quarter" idx="11"/>
          </p:nvPr>
        </p:nvSpPr>
        <p:spPr/>
        <p:txBody>
          <a:bodyPr/>
          <a:lstStyle/>
          <a:p>
            <a:endParaRPr lang="ru-RU">
              <a:solidFill>
                <a:prstClr val="white">
                  <a:shade val="50000"/>
                </a:prstClr>
              </a:solidFill>
            </a:endParaRPr>
          </a:p>
        </p:txBody>
      </p:sp>
      <p:sp>
        <p:nvSpPr>
          <p:cNvPr id="6" name="Номер слайда 5"/>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38154095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5" name="Нижний колонтитул 4"/>
          <p:cNvSpPr>
            <a:spLocks noGrp="1"/>
          </p:cNvSpPr>
          <p:nvPr>
            <p:ph type="ftr" sz="quarter" idx="11"/>
          </p:nvPr>
        </p:nvSpPr>
        <p:spPr/>
        <p:txBody>
          <a:bodyPr/>
          <a:lstStyle/>
          <a:p>
            <a:endParaRPr lang="ru-RU">
              <a:solidFill>
                <a:prstClr val="white">
                  <a:shade val="50000"/>
                </a:prstClr>
              </a:solidFill>
            </a:endParaRPr>
          </a:p>
        </p:txBody>
      </p:sp>
      <p:sp>
        <p:nvSpPr>
          <p:cNvPr id="6" name="Номер слайда 5"/>
          <p:cNvSpPr>
            <a:spLocks noGrp="1"/>
          </p:cNvSpPr>
          <p:nvPr>
            <p:ph type="sldNum" sz="quarter" idx="12"/>
          </p:nvPr>
        </p:nvSpPr>
        <p:spPr/>
        <p:txBody>
          <a:body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2261903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19.11.2023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19.11.2023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19.11.2023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F37CC91-C1DC-4447-9230-BE6BBACC6761}" type="datetimeFigureOut">
              <a:rPr lang="ru-RU" smtClean="0">
                <a:solidFill>
                  <a:srgbClr val="E3DED1">
                    <a:shade val="50000"/>
                  </a:srgbClr>
                </a:solidFill>
              </a:rPr>
              <a:pPr/>
              <a:t>19.11.2023</a:t>
            </a:fld>
            <a:endParaRPr lang="ru-RU">
              <a:solidFill>
                <a:srgbClr val="E3DED1">
                  <a:shade val="50000"/>
                </a:srgbClr>
              </a:solidFill>
            </a:endParaRPr>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solidFill>
                <a:srgbClr val="E3DED1">
                  <a:shade val="50000"/>
                </a:srgbClr>
              </a:solidFill>
            </a:endParaRPr>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486CCD5-34B0-44FD-A52F-E0D600F2F6C8}"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14467629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7CC91-C1DC-4447-9230-BE6BBACC6761}" type="datetimeFigureOut">
              <a:rPr lang="ru-RU" smtClean="0">
                <a:solidFill>
                  <a:prstClr val="black">
                    <a:tint val="75000"/>
                  </a:prstClr>
                </a:solidFill>
              </a:rPr>
              <a:pPr/>
              <a:t>19.11.2023</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86CCD5-34B0-44FD-A52F-E0D600F2F6C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168371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F37CC91-C1DC-4447-9230-BE6BBACC6761}" type="datetimeFigureOut">
              <a:rPr lang="ru-RU" smtClean="0">
                <a:solidFill>
                  <a:prstClr val="white">
                    <a:shade val="50000"/>
                  </a:prstClr>
                </a:solidFill>
              </a:rPr>
              <a:pPr/>
              <a:t>19.11.2023</a:t>
            </a:fld>
            <a:endParaRPr lang="ru-RU">
              <a:solidFill>
                <a:prstClr val="white">
                  <a:shade val="50000"/>
                </a:prstClr>
              </a:solidFill>
            </a:endParaRPr>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solidFill>
                <a:prstClr val="white">
                  <a:shade val="50000"/>
                </a:prstClr>
              </a:solidFill>
            </a:endParaRPr>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486CCD5-34B0-44FD-A52F-E0D600F2F6C8}" type="slidenum">
              <a:rPr lang="ru-RU" smtClean="0">
                <a:solidFill>
                  <a:prstClr val="white">
                    <a:shade val="50000"/>
                  </a:prstClr>
                </a:solidFill>
              </a:rPr>
              <a:pPr/>
              <a:t>‹#›</a:t>
            </a:fld>
            <a:endParaRPr lang="ru-RU">
              <a:solidFill>
                <a:prstClr val="white">
                  <a:shade val="50000"/>
                </a:prstClr>
              </a:solidFill>
            </a:endParaRPr>
          </a:p>
        </p:txBody>
      </p:sp>
    </p:spTree>
    <p:extLst>
      <p:ext uri="{BB962C8B-B14F-4D97-AF65-F5344CB8AC3E}">
        <p14:creationId xmlns:p14="http://schemas.microsoft.com/office/powerpoint/2010/main" val="154660384"/>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ru.wikipedia.org/wiki/%D0%A4%D0%B0%D0%B9%D0%BB:Theseus_Minotaur_Mosaic.jpg" TargetMode="Externa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ru.wikipedia.org/wiki/%D0%A4%D0%B0%D0%B9%D0%BB:Theseus_Minotaur_Mosaic.jpg" TargetMode="Externa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ru.wikipedia.org/wiki/%D0%A4%D0%B0%D0%B9%D0%BB:Ch%C3%A2teau_de_Chenonceau_2008_PD_08.JPG" TargetMode="External"/><Relationship Id="rId1" Type="http://schemas.openxmlformats.org/officeDocument/2006/relationships/slideLayout" Target="../slideLayouts/slideLayout26.xml"/><Relationship Id="rId5" Type="http://schemas.openxmlformats.org/officeDocument/2006/relationships/image" Target="../media/image7.jpeg"/><Relationship Id="rId4" Type="http://schemas.openxmlformats.org/officeDocument/2006/relationships/hyperlink" Target="http://ru.wikipedia.org/wiki/%D0%A4%D0%B0%D0%B9%D0%BB:VanDusen_Botanical_Garden_maze.jpg"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1857364"/>
            <a:ext cx="7772400" cy="1828800"/>
          </a:xfrm>
        </p:spPr>
        <p:txBody>
          <a:bodyPr>
            <a:normAutofit/>
          </a:bodyPr>
          <a:lstStyle/>
          <a:p>
            <a:r>
              <a:rPr lang="ru-RU" sz="3200" dirty="0" smtClean="0">
                <a:solidFill>
                  <a:srgbClr val="FF0000"/>
                </a:solidFill>
              </a:rPr>
              <a:t>Занятие №8</a:t>
            </a:r>
            <a:endParaRPr lang="ru-RU" sz="3200" dirty="0">
              <a:solidFill>
                <a:srgbClr val="FF0000"/>
              </a:solidFill>
            </a:endParaRPr>
          </a:p>
        </p:txBody>
      </p:sp>
      <p:pic>
        <p:nvPicPr>
          <p:cNvPr id="4" name="Рисунок 3" descr="http://upload.wikimedia.org/wikipedia/commons/thumb/9/90/Theseus_Minotaur_Mosaic.jpg/135px-Theseus_Minotaur_Mosaic.jpg">
            <a:hlinkClick r:id="rId2"/>
          </p:cNvPr>
          <p:cNvPicPr/>
          <p:nvPr/>
        </p:nvPicPr>
        <p:blipFill>
          <a:blip r:embed="rId3" cstate="print"/>
          <a:srcRect/>
          <a:stretch>
            <a:fillRect/>
          </a:stretch>
        </p:blipFill>
        <p:spPr bwMode="auto">
          <a:xfrm>
            <a:off x="1000100" y="1071546"/>
            <a:ext cx="2500330" cy="2071702"/>
          </a:xfrm>
          <a:prstGeom prst="rect">
            <a:avLst/>
          </a:prstGeom>
          <a:noFill/>
          <a:ln w="9525">
            <a:noFill/>
            <a:miter lim="800000"/>
            <a:headEnd/>
            <a:tailEnd/>
          </a:ln>
        </p:spPr>
      </p:pic>
      <p:sp>
        <p:nvSpPr>
          <p:cNvPr id="5" name="Заголовок 1"/>
          <p:cNvSpPr txBox="1">
            <a:spLocks/>
          </p:cNvSpPr>
          <p:nvPr/>
        </p:nvSpPr>
        <p:spPr>
          <a:xfrm>
            <a:off x="2071670" y="4286256"/>
            <a:ext cx="4857784" cy="868346"/>
          </a:xfrm>
          <a:prstGeom prst="rect">
            <a:avLst/>
          </a:prstGeom>
          <a:solidFill>
            <a:schemeClr val="accent2">
              <a:lumMod val="75000"/>
            </a:schemeClr>
          </a:solidFill>
          <a:ln>
            <a:noFill/>
          </a:ln>
          <a:effectLst>
            <a:outerShdw blurRad="184150" dist="241300" dir="11520000" sx="110000" sy="110000" algn="ctr">
              <a:srgbClr val="000000">
                <a:alpha val="18000"/>
              </a:srgbClr>
            </a:outerShdw>
          </a:effectLst>
          <a:scene3d>
            <a:camera prst="orthographicFront"/>
            <a:lightRig rig="flood" dir="t">
              <a:rot lat="0" lon="0" rev="13800000"/>
            </a:lightRig>
          </a:scene3d>
          <a:sp3d extrusionH="107950" prstMaterial="plastic">
            <a:bevelT w="82550" h="63500" prst="divot"/>
            <a:bevelB/>
          </a:sp3d>
        </p:spPr>
        <p:txBody>
          <a:bodyPr vert="horz" lIns="45720" rIns="45720" bIns="45720" anchor="b">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spcBef>
                <a:spcPct val="0"/>
              </a:spcBef>
              <a:defRPr/>
            </a:pPr>
            <a:r>
              <a:rPr lang="ru-RU" sz="4500" b="1" cap="all" dirty="0" smtClean="0">
                <a:ln/>
                <a:solidFill>
                  <a:srgbClr val="F07F09"/>
                </a:solidFill>
                <a:effectLst>
                  <a:outerShdw blurRad="19685" dist="12700" dir="5400000" algn="tl" rotWithShape="0">
                    <a:srgbClr val="F07F09">
                      <a:satMod val="130000"/>
                      <a:alpha val="60000"/>
                    </a:srgbClr>
                  </a:outerShdw>
                  <a:reflection blurRad="10000" stA="55000" endPos="48000" dist="500" dir="5400000" sy="-100000" algn="bl" rotWithShape="0"/>
                </a:effectLst>
              </a:rPr>
              <a:t>Лабиринты</a:t>
            </a:r>
            <a:endParaRPr lang="ru-RU" sz="4500" b="1" cap="all" dirty="0">
              <a:ln/>
              <a:solidFill>
                <a:srgbClr val="F07F09"/>
              </a:solidFill>
              <a:effectLst>
                <a:outerShdw blurRad="19685" dist="12700" dir="5400000" algn="tl" rotWithShape="0">
                  <a:srgbClr val="F07F09">
                    <a:satMod val="130000"/>
                    <a:alpha val="60000"/>
                  </a:srgbClr>
                </a:outerShdw>
                <a:reflection blurRad="10000" stA="55000" endPos="48000" dist="500" dir="5400000" sy="-100000" algn="bl" rotWithShape="0"/>
              </a:effectLst>
            </a:endParaRPr>
          </a:p>
        </p:txBody>
      </p:sp>
    </p:spTree>
    <p:extLst>
      <p:ext uri="{BB962C8B-B14F-4D97-AF65-F5344CB8AC3E}">
        <p14:creationId xmlns:p14="http://schemas.microsoft.com/office/powerpoint/2010/main" val="3039053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НАЙДИТЕ КЛЮЧ"/>
          <p:cNvPicPr/>
          <p:nvPr/>
        </p:nvPicPr>
        <p:blipFill>
          <a:blip r:embed="rId2" cstate="print"/>
          <a:srcRect/>
          <a:stretch>
            <a:fillRect/>
          </a:stretch>
        </p:blipFill>
        <p:spPr bwMode="auto">
          <a:xfrm>
            <a:off x="0" y="1214422"/>
            <a:ext cx="3429024" cy="4357718"/>
          </a:xfrm>
          <a:prstGeom prst="rect">
            <a:avLst/>
          </a:prstGeom>
          <a:noFill/>
          <a:ln w="9525">
            <a:noFill/>
            <a:miter lim="800000"/>
            <a:headEnd/>
            <a:tailEnd/>
          </a:ln>
        </p:spPr>
      </p:pic>
      <p:sp>
        <p:nvSpPr>
          <p:cNvPr id="3" name="TextBox 2"/>
          <p:cNvSpPr txBox="1"/>
          <p:nvPr/>
        </p:nvSpPr>
        <p:spPr>
          <a:xfrm>
            <a:off x="857224" y="642918"/>
            <a:ext cx="2500330" cy="738664"/>
          </a:xfrm>
          <a:prstGeom prst="rect">
            <a:avLst/>
          </a:prstGeom>
          <a:noFill/>
        </p:spPr>
        <p:txBody>
          <a:bodyPr wrap="square" rtlCol="0">
            <a:spAutoFit/>
          </a:bodyPr>
          <a:lstStyle/>
          <a:p>
            <a:r>
              <a:rPr lang="ru-RU" sz="2400" b="1" dirty="0" smtClean="0">
                <a:solidFill>
                  <a:srgbClr val="C0504D">
                    <a:lumMod val="75000"/>
                  </a:srgbClr>
                </a:solidFill>
              </a:rPr>
              <a:t>НАЙДИТЕ КЛЮЧ</a:t>
            </a:r>
            <a:endParaRPr lang="ru-RU" sz="2400" dirty="0" smtClean="0">
              <a:solidFill>
                <a:srgbClr val="C0504D">
                  <a:lumMod val="75000"/>
                </a:srgbClr>
              </a:solidFill>
            </a:endParaRPr>
          </a:p>
          <a:p>
            <a:endParaRPr lang="ru-RU" dirty="0">
              <a:solidFill>
                <a:prstClr val="black"/>
              </a:solidFill>
            </a:endParaRPr>
          </a:p>
        </p:txBody>
      </p:sp>
      <p:sp>
        <p:nvSpPr>
          <p:cNvPr id="6" name="TextBox 5"/>
          <p:cNvSpPr txBox="1"/>
          <p:nvPr/>
        </p:nvSpPr>
        <p:spPr>
          <a:xfrm>
            <a:off x="3643306" y="0"/>
            <a:ext cx="5000660" cy="6247864"/>
          </a:xfrm>
          <a:prstGeom prst="rect">
            <a:avLst/>
          </a:prstGeom>
          <a:noFill/>
        </p:spPr>
        <p:txBody>
          <a:bodyPr wrap="square" rtlCol="0">
            <a:spAutoFit/>
          </a:bodyPr>
          <a:lstStyle/>
          <a:p>
            <a:r>
              <a:rPr lang="ru-RU" sz="2000" dirty="0" smtClean="0">
                <a:solidFill>
                  <a:prstClr val="black"/>
                </a:solidFill>
              </a:rPr>
              <a:t>Взломав несколько замков, английский пленник сбежал из старой крепости, чем привел в такое бешенство дона Мигеля Монтойо, что тот решил построить новый замок в форме лабиринта. Когда он бросил сэра Роджера де Клеверли в центральную темницу, он был уверен, что тот не сбежит, несмотря на то, что во всем замке ни одна дверь не запиралась.</a:t>
            </a:r>
          </a:p>
          <a:p>
            <a:r>
              <a:rPr lang="ru-RU" sz="2000" dirty="0" smtClean="0">
                <a:solidFill>
                  <a:prstClr val="black"/>
                </a:solidFill>
              </a:rPr>
              <a:t>По правде сказать, было, как минимум, двенадцать способов выбраться оттуда, но без плана замка сэр Роджер не мог ими воспользоваться. Однако во время своей очередной попытки совершить побег он проходил мимо караульных и подслушал их разговор. Один из охранников объяснял новичку, где проходит самый надежный, хотя и не самый короткий путь. Сэр Роджер не замедлил воспользоваться полученной информацией.</a:t>
            </a:r>
            <a:endParaRPr lang="ru-RU" sz="2000" dirty="0">
              <a:solidFill>
                <a:prstClr val="black"/>
              </a:solidFill>
            </a:endParaRPr>
          </a:p>
        </p:txBody>
      </p:sp>
    </p:spTree>
    <p:extLst>
      <p:ext uri="{BB962C8B-B14F-4D97-AF65-F5344CB8AC3E}">
        <p14:creationId xmlns:p14="http://schemas.microsoft.com/office/powerpoint/2010/main" val="33882443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solidFill>
                  <a:schemeClr val="accent2">
                    <a:lumMod val="75000"/>
                  </a:schemeClr>
                </a:solidFill>
              </a:rPr>
              <a:t>КОВЕР-САМОЛЕТ</a:t>
            </a:r>
            <a:r>
              <a:rPr lang="ru-RU" dirty="0" smtClean="0"/>
              <a:t/>
            </a:r>
            <a:br>
              <a:rPr lang="ru-RU" dirty="0" smtClean="0"/>
            </a:br>
            <a:endParaRPr lang="ru-RU" dirty="0"/>
          </a:p>
        </p:txBody>
      </p:sp>
      <p:sp>
        <p:nvSpPr>
          <p:cNvPr id="3" name="Содержимое 2"/>
          <p:cNvSpPr>
            <a:spLocks noGrp="1"/>
          </p:cNvSpPr>
          <p:nvPr>
            <p:ph idx="1"/>
          </p:nvPr>
        </p:nvSpPr>
        <p:spPr>
          <a:xfrm>
            <a:off x="4357686" y="1428736"/>
            <a:ext cx="4471990" cy="4697427"/>
          </a:xfrm>
        </p:spPr>
        <p:txBody>
          <a:bodyPr>
            <a:normAutofit fontScale="92500" lnSpcReduction="10000"/>
          </a:bodyPr>
          <a:lstStyle/>
          <a:p>
            <a:r>
              <a:rPr lang="ru-RU" sz="2600" dirty="0" smtClean="0"/>
              <a:t>В сновидении нет преград фантазиям, и ковер-самолет может отнести вас в волшебный дворец! Начните внизу в центре, и если сможете добраться до верха, сделав не более трех ошибок, то попадете в гарем из сказок «Тысячи и одной ночи»!</a:t>
            </a:r>
          </a:p>
          <a:p>
            <a:r>
              <a:rPr lang="ru-RU" sz="2600" b="1" dirty="0" smtClean="0"/>
              <a:t>Примечание:</a:t>
            </a:r>
            <a:r>
              <a:rPr lang="ru-RU" sz="2600" b="1" i="1" dirty="0" smtClean="0"/>
              <a:t> У вас всего лишь 30 секунд, пока вас не разбудит звонок будильника!</a:t>
            </a:r>
            <a:endParaRPr lang="ru-RU" sz="2600" b="1" dirty="0" smtClean="0"/>
          </a:p>
          <a:p>
            <a:endParaRPr lang="ru-RU" dirty="0"/>
          </a:p>
        </p:txBody>
      </p:sp>
      <p:pic>
        <p:nvPicPr>
          <p:cNvPr id="5" name="Рисунок 4" descr="КОВЕР-САМОЛЕТ"/>
          <p:cNvPicPr/>
          <p:nvPr/>
        </p:nvPicPr>
        <p:blipFill>
          <a:blip r:embed="rId2" cstate="print"/>
          <a:srcRect/>
          <a:stretch>
            <a:fillRect/>
          </a:stretch>
        </p:blipFill>
        <p:spPr bwMode="auto">
          <a:xfrm>
            <a:off x="214282" y="1285860"/>
            <a:ext cx="4214842" cy="5214974"/>
          </a:xfrm>
          <a:prstGeom prst="rect">
            <a:avLst/>
          </a:prstGeom>
          <a:noFill/>
          <a:ln w="9525">
            <a:noFill/>
            <a:miter lim="800000"/>
            <a:headEnd/>
            <a:tailEnd/>
          </a:ln>
        </p:spPr>
      </p:pic>
    </p:spTree>
    <p:extLst>
      <p:ext uri="{BB962C8B-B14F-4D97-AF65-F5344CB8AC3E}">
        <p14:creationId xmlns:p14="http://schemas.microsoft.com/office/powerpoint/2010/main" val="14835467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solidFill>
                  <a:schemeClr val="accent2">
                    <a:lumMod val="75000"/>
                  </a:schemeClr>
                </a:solidFill>
              </a:rPr>
              <a:t>БРОНИРУЙТЕ НОМЕР С БРОНЕДВЕРЬЮ</a:t>
            </a:r>
            <a:endParaRPr lang="ru-RU" sz="2400" dirty="0">
              <a:solidFill>
                <a:schemeClr val="accent2">
                  <a:lumMod val="75000"/>
                </a:schemeClr>
              </a:solidFill>
            </a:endParaRPr>
          </a:p>
        </p:txBody>
      </p:sp>
      <p:sp>
        <p:nvSpPr>
          <p:cNvPr id="3" name="Содержимое 2"/>
          <p:cNvSpPr>
            <a:spLocks noGrp="1"/>
          </p:cNvSpPr>
          <p:nvPr>
            <p:ph idx="1"/>
          </p:nvPr>
        </p:nvSpPr>
        <p:spPr>
          <a:xfrm>
            <a:off x="4214810" y="214290"/>
            <a:ext cx="4929190" cy="6429420"/>
          </a:xfrm>
        </p:spPr>
        <p:txBody>
          <a:bodyPr>
            <a:noAutofit/>
          </a:bodyPr>
          <a:lstStyle/>
          <a:p>
            <a:r>
              <a:rPr lang="ru-RU" sz="2400" dirty="0" smtClean="0"/>
              <a:t>Отель «Магнифик» переживает трудные времена. Лифты не работают, а лестницы только что покрасили. К счастью, все комнаты смежные, поэтому слегка смущенные гости вынуждены проходить в свои номера через заселенные комнаты. Обитатели этих комнат могут предусмотрительно закрыть двери (хотя некоторые жильцы совсем не щепетильны), а посетителям объявлено, что они могут проходить только через открытые двери. Ваша комната – под номером 7. Как вы в нее попадете?</a:t>
            </a:r>
            <a:endParaRPr lang="ru-RU" sz="2400" dirty="0"/>
          </a:p>
        </p:txBody>
      </p:sp>
      <p:pic>
        <p:nvPicPr>
          <p:cNvPr id="5" name="Рисунок 4" descr="БРОНИРУЙТЕ НОМЕР С БРОНЕДВЕРЬЮ"/>
          <p:cNvPicPr/>
          <p:nvPr/>
        </p:nvPicPr>
        <p:blipFill>
          <a:blip r:embed="rId2" cstate="print"/>
          <a:srcRect/>
          <a:stretch>
            <a:fillRect/>
          </a:stretch>
        </p:blipFill>
        <p:spPr bwMode="auto">
          <a:xfrm>
            <a:off x="0" y="1357298"/>
            <a:ext cx="4429124" cy="5500702"/>
          </a:xfrm>
          <a:prstGeom prst="rect">
            <a:avLst/>
          </a:prstGeom>
          <a:noFill/>
          <a:ln w="9525">
            <a:noFill/>
            <a:miter lim="800000"/>
            <a:headEnd/>
            <a:tailEnd/>
          </a:ln>
        </p:spPr>
      </p:pic>
    </p:spTree>
    <p:extLst>
      <p:ext uri="{BB962C8B-B14F-4D97-AF65-F5344CB8AC3E}">
        <p14:creationId xmlns:p14="http://schemas.microsoft.com/office/powerpoint/2010/main" val="1558624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solidFill>
                  <a:schemeClr val="accent2">
                    <a:lumMod val="75000"/>
                  </a:schemeClr>
                </a:solidFill>
              </a:rPr>
              <a:t>ПОЖАР! ПОЖАР!</a:t>
            </a:r>
            <a:r>
              <a:rPr lang="ru-RU" dirty="0" smtClean="0"/>
              <a:t/>
            </a:r>
            <a:br>
              <a:rPr lang="ru-RU" dirty="0" smtClean="0"/>
            </a:br>
            <a:endParaRPr lang="ru-RU" dirty="0"/>
          </a:p>
        </p:txBody>
      </p:sp>
      <p:sp>
        <p:nvSpPr>
          <p:cNvPr id="3" name="Содержимое 2"/>
          <p:cNvSpPr>
            <a:spLocks noGrp="1"/>
          </p:cNvSpPr>
          <p:nvPr>
            <p:ph idx="1"/>
          </p:nvPr>
        </p:nvSpPr>
        <p:spPr>
          <a:xfrm>
            <a:off x="4214810" y="1928802"/>
            <a:ext cx="4257676" cy="4643470"/>
          </a:xfrm>
        </p:spPr>
        <p:txBody>
          <a:bodyPr>
            <a:normAutofit/>
          </a:bodyPr>
          <a:lstStyle/>
          <a:p>
            <a:pPr marL="0">
              <a:buNone/>
            </a:pPr>
            <a:r>
              <a:rPr lang="ru-RU" sz="2400" dirty="0" smtClean="0"/>
              <a:t>Перед вами три запутанных пожарных шланга. Можете ли вы подсказать пожарнику, какой их трех концов шланга (</a:t>
            </a:r>
            <a:r>
              <a:rPr lang="ru-RU" sz="2400" i="1" dirty="0" smtClean="0"/>
              <a:t>внизу</a:t>
            </a:r>
            <a:r>
              <a:rPr lang="ru-RU" sz="2400" dirty="0" smtClean="0"/>
              <a:t>) соответствует наконечнику брандспойта, который он держит в руках? Не допускается пользоваться указкой – вы должны проследить извивы шланга </a:t>
            </a:r>
            <a:r>
              <a:rPr lang="ru-RU" sz="2400" i="1" dirty="0" smtClean="0"/>
              <a:t>только глазами</a:t>
            </a:r>
            <a:r>
              <a:rPr lang="ru-RU" sz="2400" dirty="0" smtClean="0"/>
              <a:t>.</a:t>
            </a:r>
          </a:p>
          <a:p>
            <a:endParaRPr lang="ru-RU" dirty="0"/>
          </a:p>
        </p:txBody>
      </p:sp>
      <p:pic>
        <p:nvPicPr>
          <p:cNvPr id="5" name="Рисунок 4" descr="ПОЖАР! ПОЖАР!"/>
          <p:cNvPicPr/>
          <p:nvPr/>
        </p:nvPicPr>
        <p:blipFill>
          <a:blip r:embed="rId2" cstate="print"/>
          <a:srcRect/>
          <a:stretch>
            <a:fillRect/>
          </a:stretch>
        </p:blipFill>
        <p:spPr bwMode="auto">
          <a:xfrm>
            <a:off x="214282" y="1214422"/>
            <a:ext cx="3714776" cy="5286412"/>
          </a:xfrm>
          <a:prstGeom prst="rect">
            <a:avLst/>
          </a:prstGeom>
          <a:noFill/>
          <a:ln w="9525">
            <a:noFill/>
            <a:miter lim="800000"/>
            <a:headEnd/>
            <a:tailEnd/>
          </a:ln>
        </p:spPr>
      </p:pic>
    </p:spTree>
    <p:extLst>
      <p:ext uri="{BB962C8B-B14F-4D97-AF65-F5344CB8AC3E}">
        <p14:creationId xmlns:p14="http://schemas.microsoft.com/office/powerpoint/2010/main" val="40351655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solidFill>
                  <a:schemeClr val="accent2">
                    <a:lumMod val="75000"/>
                  </a:schemeClr>
                </a:solidFill>
              </a:rPr>
              <a:t>ПУТЬ К СВОБОДЕ</a:t>
            </a:r>
            <a:r>
              <a:rPr lang="ru-RU" dirty="0" smtClean="0"/>
              <a:t/>
            </a:r>
            <a:br>
              <a:rPr lang="ru-RU" dirty="0" smtClean="0"/>
            </a:br>
            <a:endParaRPr lang="ru-RU" dirty="0"/>
          </a:p>
        </p:txBody>
      </p:sp>
      <p:sp>
        <p:nvSpPr>
          <p:cNvPr id="3" name="Содержимое 2"/>
          <p:cNvSpPr>
            <a:spLocks noGrp="1"/>
          </p:cNvSpPr>
          <p:nvPr>
            <p:ph idx="1"/>
          </p:nvPr>
        </p:nvSpPr>
        <p:spPr>
          <a:xfrm>
            <a:off x="3786182" y="214291"/>
            <a:ext cx="5357818" cy="6643709"/>
          </a:xfrm>
        </p:spPr>
        <p:txBody>
          <a:bodyPr>
            <a:noAutofit/>
          </a:bodyPr>
          <a:lstStyle/>
          <a:p>
            <a:pPr marL="0">
              <a:buNone/>
            </a:pPr>
            <a:r>
              <a:rPr lang="ru-RU" sz="2200" dirty="0" smtClean="0"/>
              <a:t>Нашему разведчику удалось бежать из вражеской тюрьмы при помощи веревки, сделанной из перекрученных простыней. На другом берегу широкого и опасного болота его ожидает машина. Через болото можно перебраться по безопасным тропинкам, но во всех ключевых пунктах расставлены охранники, и задача разведчика – добраться до машины, не попавшись ни одному из них. Найдите по меньшей мере два пути, </a:t>
            </a:r>
            <a:r>
              <a:rPr lang="ru-RU" sz="2200" i="1" dirty="0" smtClean="0"/>
              <a:t>не имеющих общих тропинок</a:t>
            </a:r>
            <a:r>
              <a:rPr lang="ru-RU" sz="2200" dirty="0" smtClean="0"/>
              <a:t>, по которым он может пройти. Попробуйте определить, не считая, сколько всего на рисунке охранников (большие круглые точки).</a:t>
            </a:r>
          </a:p>
          <a:p>
            <a:pPr>
              <a:buNone/>
            </a:pPr>
            <a:r>
              <a:rPr lang="ru-RU" sz="2000" dirty="0" smtClean="0"/>
              <a:t>Примечание:</a:t>
            </a:r>
            <a:r>
              <a:rPr lang="ru-RU" sz="2000" i="1" dirty="0" smtClean="0"/>
              <a:t> Допускается сделать до десяти пометок, но каждый раз, когда вы попадаетесь охраннику или возвращаетесь по уже пройденному пути, количество допустимых</a:t>
            </a:r>
            <a:endParaRPr lang="ru-RU" sz="2000" dirty="0"/>
          </a:p>
        </p:txBody>
      </p:sp>
      <p:pic>
        <p:nvPicPr>
          <p:cNvPr id="5" name="Рисунок 4" descr="ПУТЬ К СВОБОДЕ"/>
          <p:cNvPicPr/>
          <p:nvPr/>
        </p:nvPicPr>
        <p:blipFill>
          <a:blip r:embed="rId2" cstate="print"/>
          <a:srcRect/>
          <a:stretch>
            <a:fillRect/>
          </a:stretch>
        </p:blipFill>
        <p:spPr bwMode="auto">
          <a:xfrm>
            <a:off x="214282" y="1428736"/>
            <a:ext cx="3643338" cy="4857784"/>
          </a:xfrm>
          <a:prstGeom prst="rect">
            <a:avLst/>
          </a:prstGeom>
          <a:noFill/>
          <a:ln w="9525">
            <a:noFill/>
            <a:miter lim="800000"/>
            <a:headEnd/>
            <a:tailEnd/>
          </a:ln>
        </p:spPr>
      </p:pic>
    </p:spTree>
    <p:extLst>
      <p:ext uri="{BB962C8B-B14F-4D97-AF65-F5344CB8AC3E}">
        <p14:creationId xmlns:p14="http://schemas.microsoft.com/office/powerpoint/2010/main" val="23756261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5">
            <a:lumMod val="20000"/>
            <a:lumOff val="80000"/>
          </a:schemeClr>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14348" y="428604"/>
            <a:ext cx="3214710" cy="3071834"/>
            <a:chOff x="2775" y="2625"/>
            <a:chExt cx="2438" cy="2438"/>
          </a:xfrm>
        </p:grpSpPr>
        <p:sp>
          <p:nvSpPr>
            <p:cNvPr id="1027" name="Oval 3"/>
            <p:cNvSpPr>
              <a:spLocks noChangeArrowheads="1"/>
            </p:cNvSpPr>
            <p:nvPr/>
          </p:nvSpPr>
          <p:spPr bwMode="auto">
            <a:xfrm>
              <a:off x="2775" y="2625"/>
              <a:ext cx="2438" cy="2438"/>
            </a:xfrm>
            <a:prstGeom prst="ellipse">
              <a:avLst/>
            </a:prstGeom>
            <a:solidFill>
              <a:srgbClr val="BFBFBF"/>
            </a:solidFill>
            <a:ln w="12700">
              <a:solidFill>
                <a:srgbClr val="365F91"/>
              </a:solidFill>
              <a:round/>
              <a:headEnd/>
              <a:tailEnd/>
            </a:ln>
            <a:effectLst/>
          </p:spPr>
          <p:txBody>
            <a:bodyPr vert="horz" wrap="square" lIns="91440" tIns="45720" rIns="91440" bIns="45720" numCol="1" anchor="t" anchorCtr="0" compatLnSpc="1">
              <a:prstTxWarp prst="textNoShape">
                <a:avLst/>
              </a:prstTxWarp>
            </a:bodyPr>
            <a:lstStyle/>
            <a:p>
              <a:endParaRPr lang="ru-RU">
                <a:solidFill>
                  <a:prstClr val="black"/>
                </a:solidFill>
              </a:endParaRPr>
            </a:p>
          </p:txBody>
        </p:sp>
        <p:cxnSp>
          <p:nvCxnSpPr>
            <p:cNvPr id="1028" name="AutoShape 4"/>
            <p:cNvCxnSpPr>
              <a:cxnSpLocks noChangeShapeType="1"/>
            </p:cNvCxnSpPr>
            <p:nvPr/>
          </p:nvCxnSpPr>
          <p:spPr bwMode="auto">
            <a:xfrm>
              <a:off x="3990" y="2625"/>
              <a:ext cx="0" cy="2438"/>
            </a:xfrm>
            <a:prstGeom prst="straightConnector1">
              <a:avLst/>
            </a:prstGeom>
            <a:noFill/>
            <a:ln w="12700">
              <a:solidFill>
                <a:srgbClr val="365F91"/>
              </a:solidFill>
              <a:round/>
              <a:headEnd/>
              <a:tailEnd/>
            </a:ln>
            <a:effectLst/>
          </p:spPr>
        </p:cxnSp>
        <p:cxnSp>
          <p:nvCxnSpPr>
            <p:cNvPr id="1029" name="AutoShape 5"/>
            <p:cNvCxnSpPr>
              <a:cxnSpLocks noChangeShapeType="1"/>
            </p:cNvCxnSpPr>
            <p:nvPr/>
          </p:nvCxnSpPr>
          <p:spPr bwMode="auto">
            <a:xfrm flipV="1">
              <a:off x="2775" y="3825"/>
              <a:ext cx="2438" cy="15"/>
            </a:xfrm>
            <a:prstGeom prst="straightConnector1">
              <a:avLst/>
            </a:prstGeom>
            <a:noFill/>
            <a:ln w="12700">
              <a:solidFill>
                <a:srgbClr val="365F91"/>
              </a:solidFill>
              <a:round/>
              <a:headEnd/>
              <a:tailEnd/>
            </a:ln>
            <a:effectLst/>
          </p:spPr>
        </p:cxnSp>
        <p:cxnSp>
          <p:nvCxnSpPr>
            <p:cNvPr id="1030" name="AutoShape 6"/>
            <p:cNvCxnSpPr>
              <a:cxnSpLocks noChangeShapeType="1"/>
            </p:cNvCxnSpPr>
            <p:nvPr/>
          </p:nvCxnSpPr>
          <p:spPr bwMode="auto">
            <a:xfrm>
              <a:off x="3090" y="3030"/>
              <a:ext cx="1830" cy="1590"/>
            </a:xfrm>
            <a:prstGeom prst="straightConnector1">
              <a:avLst/>
            </a:prstGeom>
            <a:noFill/>
            <a:ln w="12700">
              <a:solidFill>
                <a:srgbClr val="365F91"/>
              </a:solidFill>
              <a:round/>
              <a:headEnd/>
              <a:tailEnd/>
            </a:ln>
            <a:effectLst/>
          </p:spPr>
        </p:cxnSp>
        <p:cxnSp>
          <p:nvCxnSpPr>
            <p:cNvPr id="1031" name="AutoShape 7"/>
            <p:cNvCxnSpPr>
              <a:cxnSpLocks noChangeShapeType="1"/>
            </p:cNvCxnSpPr>
            <p:nvPr/>
          </p:nvCxnSpPr>
          <p:spPr bwMode="auto">
            <a:xfrm flipH="1">
              <a:off x="3090" y="3030"/>
              <a:ext cx="1830" cy="1590"/>
            </a:xfrm>
            <a:prstGeom prst="straightConnector1">
              <a:avLst/>
            </a:prstGeom>
            <a:noFill/>
            <a:ln w="12700">
              <a:solidFill>
                <a:srgbClr val="365F91"/>
              </a:solidFill>
              <a:round/>
              <a:headEnd/>
              <a:tailEnd/>
            </a:ln>
            <a:effectLst/>
          </p:spPr>
        </p:cxnSp>
        <p:sp>
          <p:nvSpPr>
            <p:cNvPr id="1032" name="Text Box 8"/>
            <p:cNvSpPr txBox="1">
              <a:spLocks noChangeArrowheads="1"/>
            </p:cNvSpPr>
            <p:nvPr/>
          </p:nvSpPr>
          <p:spPr bwMode="auto">
            <a:xfrm>
              <a:off x="4583" y="3330"/>
              <a:ext cx="457" cy="405"/>
            </a:xfrm>
            <a:prstGeom prst="rect">
              <a:avLst/>
            </a:prstGeom>
            <a:solidFill>
              <a:srgbClr val="BFBFBF"/>
            </a:solidFill>
            <a:ln w="12700">
              <a:noFill/>
              <a:miter lim="800000"/>
              <a:headEnd/>
              <a:tailEnd/>
            </a:ln>
            <a:effec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ru-RU" smtClean="0">
                <a:solidFill>
                  <a:prstClr val="black"/>
                </a:solidFill>
                <a:latin typeface="Arial" charset="0"/>
              </a:endParaRPr>
            </a:p>
          </p:txBody>
        </p:sp>
        <p:sp>
          <p:nvSpPr>
            <p:cNvPr id="1033" name="Text Box 9"/>
            <p:cNvSpPr txBox="1">
              <a:spLocks noChangeArrowheads="1"/>
            </p:cNvSpPr>
            <p:nvPr/>
          </p:nvSpPr>
          <p:spPr bwMode="auto">
            <a:xfrm>
              <a:off x="4661" y="3975"/>
              <a:ext cx="457" cy="405"/>
            </a:xfrm>
            <a:prstGeom prst="rect">
              <a:avLst/>
            </a:prstGeom>
            <a:solidFill>
              <a:srgbClr val="BFBFBF"/>
            </a:solidFill>
            <a:ln w="12700">
              <a:noFill/>
              <a:miter lim="800000"/>
              <a:headEnd/>
              <a:tailEnd/>
            </a:ln>
            <a:effec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ru-RU" smtClean="0">
                <a:solidFill>
                  <a:prstClr val="black"/>
                </a:solidFill>
                <a:latin typeface="Arial" charset="0"/>
              </a:endParaRPr>
            </a:p>
          </p:txBody>
        </p:sp>
        <p:sp>
          <p:nvSpPr>
            <p:cNvPr id="1034" name="Text Box 10"/>
            <p:cNvSpPr txBox="1">
              <a:spLocks noChangeArrowheads="1"/>
            </p:cNvSpPr>
            <p:nvPr/>
          </p:nvSpPr>
          <p:spPr bwMode="auto">
            <a:xfrm>
              <a:off x="3382" y="4455"/>
              <a:ext cx="457" cy="405"/>
            </a:xfrm>
            <a:prstGeom prst="rect">
              <a:avLst/>
            </a:prstGeom>
            <a:solidFill>
              <a:srgbClr val="BFBFBF"/>
            </a:solidFill>
            <a:ln w="12700">
              <a:noFill/>
              <a:miter lim="800000"/>
              <a:headEnd/>
              <a:tailEnd/>
            </a:ln>
            <a:effec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ru-RU" smtClean="0">
                <a:solidFill>
                  <a:prstClr val="black"/>
                </a:solidFill>
                <a:latin typeface="Arial" charset="0"/>
              </a:endParaRPr>
            </a:p>
          </p:txBody>
        </p:sp>
        <p:sp>
          <p:nvSpPr>
            <p:cNvPr id="1035" name="Text Box 11"/>
            <p:cNvSpPr txBox="1">
              <a:spLocks noChangeArrowheads="1"/>
            </p:cNvSpPr>
            <p:nvPr/>
          </p:nvSpPr>
          <p:spPr bwMode="auto">
            <a:xfrm>
              <a:off x="2925" y="3975"/>
              <a:ext cx="457" cy="405"/>
            </a:xfrm>
            <a:prstGeom prst="rect">
              <a:avLst/>
            </a:prstGeom>
            <a:solidFill>
              <a:srgbClr val="BFBFBF"/>
            </a:solidFill>
            <a:ln w="12700">
              <a:noFill/>
              <a:miter lim="800000"/>
              <a:headEnd/>
              <a:tailEnd/>
            </a:ln>
            <a:effec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ru-RU" smtClean="0">
                <a:solidFill>
                  <a:prstClr val="black"/>
                </a:solidFill>
                <a:latin typeface="Arial" charset="0"/>
              </a:endParaRPr>
            </a:p>
          </p:txBody>
        </p:sp>
        <p:sp>
          <p:nvSpPr>
            <p:cNvPr id="1036" name="Text Box 12"/>
            <p:cNvSpPr txBox="1">
              <a:spLocks noChangeArrowheads="1"/>
            </p:cNvSpPr>
            <p:nvPr/>
          </p:nvSpPr>
          <p:spPr bwMode="auto">
            <a:xfrm>
              <a:off x="2925" y="3330"/>
              <a:ext cx="457" cy="405"/>
            </a:xfrm>
            <a:prstGeom prst="rect">
              <a:avLst/>
            </a:prstGeom>
            <a:solidFill>
              <a:srgbClr val="BFBFBF"/>
            </a:solidFill>
            <a:ln w="12700">
              <a:noFill/>
              <a:miter lim="800000"/>
              <a:headEnd/>
              <a:tailEnd/>
            </a:ln>
            <a:effec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ru-RU" smtClean="0">
                <a:solidFill>
                  <a:prstClr val="black"/>
                </a:solidFill>
                <a:latin typeface="Arial" charset="0"/>
              </a:endParaRPr>
            </a:p>
          </p:txBody>
        </p:sp>
        <p:sp>
          <p:nvSpPr>
            <p:cNvPr id="1037" name="Text Box 13"/>
            <p:cNvSpPr txBox="1">
              <a:spLocks noChangeArrowheads="1"/>
            </p:cNvSpPr>
            <p:nvPr/>
          </p:nvSpPr>
          <p:spPr bwMode="auto">
            <a:xfrm>
              <a:off x="4103" y="2850"/>
              <a:ext cx="457" cy="405"/>
            </a:xfrm>
            <a:prstGeom prst="rect">
              <a:avLst/>
            </a:prstGeom>
            <a:solidFill>
              <a:srgbClr val="BFBFBF"/>
            </a:solidFill>
            <a:ln w="12700">
              <a:noFill/>
              <a:miter lim="800000"/>
              <a:headEnd/>
              <a:tailEnd/>
            </a:ln>
            <a:effec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ru-RU" smtClean="0">
                <a:solidFill>
                  <a:prstClr val="black"/>
                </a:solidFill>
                <a:latin typeface="Arial" charset="0"/>
              </a:endParaRPr>
            </a:p>
          </p:txBody>
        </p:sp>
      </p:grpSp>
      <p:sp>
        <p:nvSpPr>
          <p:cNvPr id="21" name="Содержимое 20"/>
          <p:cNvSpPr>
            <a:spLocks noGrp="1"/>
          </p:cNvSpPr>
          <p:nvPr>
            <p:ph sz="half" idx="1"/>
          </p:nvPr>
        </p:nvSpPr>
        <p:spPr>
          <a:xfrm>
            <a:off x="5286380" y="1214422"/>
            <a:ext cx="3214710" cy="1571635"/>
          </a:xfrm>
        </p:spPr>
        <p:txBody>
          <a:bodyPr>
            <a:normAutofit fontScale="92500" lnSpcReduction="20000"/>
          </a:bodyPr>
          <a:lstStyle/>
          <a:p>
            <a:pPr algn="ctr">
              <a:buNone/>
            </a:pPr>
            <a:r>
              <a:rPr lang="ru-RU" sz="4600" dirty="0" smtClean="0"/>
              <a:t>12 ( 56 ) 16</a:t>
            </a:r>
          </a:p>
          <a:p>
            <a:pPr lvl="0" algn="ctr">
              <a:buNone/>
            </a:pPr>
            <a:r>
              <a:rPr lang="ru-RU" sz="4600" dirty="0" smtClean="0"/>
              <a:t>17 (  …  ) 21 </a:t>
            </a:r>
          </a:p>
          <a:p>
            <a:pPr>
              <a:buNone/>
            </a:pPr>
            <a:endParaRPr lang="ru-RU" dirty="0"/>
          </a:p>
        </p:txBody>
      </p:sp>
      <p:sp>
        <p:nvSpPr>
          <p:cNvPr id="16" name="Содержимое 15"/>
          <p:cNvSpPr>
            <a:spLocks noGrp="1"/>
          </p:cNvSpPr>
          <p:nvPr>
            <p:ph sz="half" idx="2"/>
          </p:nvPr>
        </p:nvSpPr>
        <p:spPr>
          <a:xfrm>
            <a:off x="285720" y="3786190"/>
            <a:ext cx="6786642" cy="2786082"/>
          </a:xfrm>
        </p:spPr>
        <p:txBody>
          <a:bodyPr>
            <a:normAutofit fontScale="92500" lnSpcReduction="20000"/>
          </a:bodyPr>
          <a:lstStyle/>
          <a:p>
            <a:pPr lvl="0">
              <a:buNone/>
            </a:pPr>
            <a:r>
              <a:rPr lang="ru-RU" dirty="0" smtClean="0"/>
              <a:t>     Два  Муравья отправились в гости к Стрекозе. Один всю дорогу прополз, а второй первую половину пути ехал на гусенице, что было в два раза медленнее, чем ползти, а вторую половину пути скакал на кузнечике, что было в 10 раз быстрее. Какой Муравей первым придёт в гости, если они вышли одновременно?</a:t>
            </a:r>
          </a:p>
          <a:p>
            <a:endParaRPr lang="ru-RU" dirty="0"/>
          </a:p>
        </p:txBody>
      </p:sp>
      <p:sp>
        <p:nvSpPr>
          <p:cNvPr id="23" name="Овал 22"/>
          <p:cNvSpPr/>
          <p:nvPr/>
        </p:nvSpPr>
        <p:spPr>
          <a:xfrm>
            <a:off x="2428860" y="785794"/>
            <a:ext cx="571504" cy="5715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prstClr val="black"/>
                </a:solidFill>
              </a:rPr>
              <a:t>Д</a:t>
            </a:r>
            <a:endParaRPr lang="ru-RU" sz="2400" b="1" dirty="0">
              <a:solidFill>
                <a:prstClr val="black"/>
              </a:solidFill>
            </a:endParaRPr>
          </a:p>
        </p:txBody>
      </p:sp>
      <p:sp>
        <p:nvSpPr>
          <p:cNvPr id="24" name="Прямоугольник 23"/>
          <p:cNvSpPr/>
          <p:nvPr/>
        </p:nvSpPr>
        <p:spPr>
          <a:xfrm>
            <a:off x="1714480" y="2643182"/>
            <a:ext cx="378630" cy="461665"/>
          </a:xfrm>
          <a:prstGeom prst="rect">
            <a:avLst/>
          </a:prstGeom>
        </p:spPr>
        <p:txBody>
          <a:bodyPr wrap="none">
            <a:spAutoFit/>
          </a:bodyPr>
          <a:lstStyle/>
          <a:p>
            <a:pPr algn="ctr"/>
            <a:r>
              <a:rPr lang="ru-RU" sz="2400" b="1" dirty="0" smtClean="0">
                <a:solidFill>
                  <a:prstClr val="black"/>
                </a:solidFill>
              </a:rPr>
              <a:t>Н</a:t>
            </a:r>
            <a:endParaRPr lang="ru-RU" sz="2400" b="1" dirty="0">
              <a:solidFill>
                <a:prstClr val="black"/>
              </a:solidFill>
            </a:endParaRPr>
          </a:p>
        </p:txBody>
      </p:sp>
      <p:sp>
        <p:nvSpPr>
          <p:cNvPr id="25" name="Прямоугольник 24"/>
          <p:cNvSpPr/>
          <p:nvPr/>
        </p:nvSpPr>
        <p:spPr>
          <a:xfrm>
            <a:off x="3143240" y="2000240"/>
            <a:ext cx="378630" cy="461665"/>
          </a:xfrm>
          <a:prstGeom prst="rect">
            <a:avLst/>
          </a:prstGeom>
        </p:spPr>
        <p:txBody>
          <a:bodyPr wrap="none">
            <a:spAutoFit/>
          </a:bodyPr>
          <a:lstStyle/>
          <a:p>
            <a:pPr algn="ctr"/>
            <a:r>
              <a:rPr lang="ru-RU" sz="2400" b="1" dirty="0">
                <a:solidFill>
                  <a:prstClr val="black"/>
                </a:solidFill>
              </a:rPr>
              <a:t>Н</a:t>
            </a:r>
          </a:p>
        </p:txBody>
      </p:sp>
      <p:sp>
        <p:nvSpPr>
          <p:cNvPr id="26" name="Прямоугольник 25"/>
          <p:cNvSpPr/>
          <p:nvPr/>
        </p:nvSpPr>
        <p:spPr>
          <a:xfrm>
            <a:off x="3071802" y="1357298"/>
            <a:ext cx="385042" cy="461665"/>
          </a:xfrm>
          <a:prstGeom prst="rect">
            <a:avLst/>
          </a:prstGeom>
        </p:spPr>
        <p:txBody>
          <a:bodyPr wrap="none">
            <a:spAutoFit/>
          </a:bodyPr>
          <a:lstStyle/>
          <a:p>
            <a:pPr algn="ctr"/>
            <a:r>
              <a:rPr lang="ru-RU" sz="2400" b="1" dirty="0">
                <a:solidFill>
                  <a:prstClr val="black"/>
                </a:solidFill>
              </a:rPr>
              <a:t>И</a:t>
            </a:r>
          </a:p>
        </p:txBody>
      </p:sp>
      <p:sp>
        <p:nvSpPr>
          <p:cNvPr id="27" name="Прямоугольник 26"/>
          <p:cNvSpPr/>
          <p:nvPr/>
        </p:nvSpPr>
        <p:spPr>
          <a:xfrm>
            <a:off x="1071538" y="2143116"/>
            <a:ext cx="385042" cy="461665"/>
          </a:xfrm>
          <a:prstGeom prst="rect">
            <a:avLst/>
          </a:prstGeom>
        </p:spPr>
        <p:txBody>
          <a:bodyPr wrap="square">
            <a:spAutoFit/>
          </a:bodyPr>
          <a:lstStyle/>
          <a:p>
            <a:pPr algn="ctr"/>
            <a:r>
              <a:rPr lang="ru-RU" sz="2400" b="1" dirty="0" smtClean="0">
                <a:solidFill>
                  <a:prstClr val="black"/>
                </a:solidFill>
              </a:rPr>
              <a:t>И</a:t>
            </a:r>
            <a:endParaRPr lang="ru-RU" sz="2400" b="1" dirty="0">
              <a:solidFill>
                <a:prstClr val="black"/>
              </a:solidFill>
            </a:endParaRPr>
          </a:p>
        </p:txBody>
      </p:sp>
      <p:sp>
        <p:nvSpPr>
          <p:cNvPr id="28" name="Прямоугольник 27"/>
          <p:cNvSpPr/>
          <p:nvPr/>
        </p:nvSpPr>
        <p:spPr>
          <a:xfrm>
            <a:off x="1071538" y="1357298"/>
            <a:ext cx="335349" cy="461665"/>
          </a:xfrm>
          <a:prstGeom prst="rect">
            <a:avLst/>
          </a:prstGeom>
        </p:spPr>
        <p:txBody>
          <a:bodyPr wrap="none">
            <a:spAutoFit/>
          </a:bodyPr>
          <a:lstStyle/>
          <a:p>
            <a:pPr algn="ctr"/>
            <a:r>
              <a:rPr lang="ru-RU" sz="2400" b="1" dirty="0">
                <a:solidFill>
                  <a:prstClr val="black"/>
                </a:solidFill>
              </a:rPr>
              <a:t>Е</a:t>
            </a:r>
          </a:p>
        </p:txBody>
      </p:sp>
      <p:sp>
        <p:nvSpPr>
          <p:cNvPr id="29" name="Овал 28"/>
          <p:cNvSpPr/>
          <p:nvPr/>
        </p:nvSpPr>
        <p:spPr>
          <a:xfrm>
            <a:off x="2500298" y="2571744"/>
            <a:ext cx="571504" cy="5715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prstClr val="black"/>
                </a:solidFill>
              </a:rPr>
              <a:t>Е</a:t>
            </a:r>
            <a:endParaRPr lang="ru-RU" sz="2400" b="1" dirty="0">
              <a:solidFill>
                <a:prstClr val="black"/>
              </a:solidFill>
            </a:endParaRPr>
          </a:p>
        </p:txBody>
      </p:sp>
      <p:sp>
        <p:nvSpPr>
          <p:cNvPr id="30" name="Овал 29"/>
          <p:cNvSpPr/>
          <p:nvPr/>
        </p:nvSpPr>
        <p:spPr>
          <a:xfrm>
            <a:off x="1643042" y="785794"/>
            <a:ext cx="571504" cy="5715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prstClr val="black"/>
                </a:solidFill>
              </a:rPr>
              <a:t>Е</a:t>
            </a:r>
            <a:endParaRPr lang="ru-RU" sz="2400" b="1" dirty="0">
              <a:solidFill>
                <a:prstClr val="black"/>
              </a:solidFill>
            </a:endParaRPr>
          </a:p>
        </p:txBody>
      </p:sp>
      <p:sp>
        <p:nvSpPr>
          <p:cNvPr id="31" name="TextBox 30"/>
          <p:cNvSpPr txBox="1"/>
          <p:nvPr/>
        </p:nvSpPr>
        <p:spPr>
          <a:xfrm>
            <a:off x="6500826" y="1785926"/>
            <a:ext cx="714380" cy="707886"/>
          </a:xfrm>
          <a:prstGeom prst="rect">
            <a:avLst/>
          </a:prstGeom>
          <a:solidFill>
            <a:schemeClr val="accent5">
              <a:lumMod val="20000"/>
              <a:lumOff val="80000"/>
            </a:schemeClr>
          </a:solidFill>
        </p:spPr>
        <p:txBody>
          <a:bodyPr wrap="square" rtlCol="0">
            <a:spAutoFit/>
          </a:bodyPr>
          <a:lstStyle/>
          <a:p>
            <a:r>
              <a:rPr lang="ru-RU" sz="4000" dirty="0" smtClean="0">
                <a:solidFill>
                  <a:prstClr val="black"/>
                </a:solidFill>
              </a:rPr>
              <a:t>76</a:t>
            </a:r>
            <a:endParaRPr lang="ru-RU" sz="4000" dirty="0">
              <a:solidFill>
                <a:prstClr val="black"/>
              </a:solidFill>
            </a:endParaRPr>
          </a:p>
        </p:txBody>
      </p:sp>
      <p:pic>
        <p:nvPicPr>
          <p:cNvPr id="32" name="Рисунок 31" descr="C:\Documents and Settings\нина\Local Settings\Temporary Internet Files\Content.IE5\9YT2RUB7\MCj04264400000[1].wmf"/>
          <p:cNvPicPr/>
          <p:nvPr/>
        </p:nvPicPr>
        <p:blipFill>
          <a:blip r:embed="rId2" cstate="print"/>
          <a:srcRect/>
          <a:stretch>
            <a:fillRect/>
          </a:stretch>
        </p:blipFill>
        <p:spPr bwMode="auto">
          <a:xfrm>
            <a:off x="6858016" y="4929198"/>
            <a:ext cx="1857356" cy="1471618"/>
          </a:xfrm>
          <a:prstGeom prst="rect">
            <a:avLst/>
          </a:prstGeom>
          <a:noFill/>
          <a:ln w="9525">
            <a:noFill/>
            <a:miter lim="800000"/>
            <a:headEnd/>
            <a:tailEnd/>
          </a:ln>
        </p:spPr>
      </p:pic>
      <p:sp>
        <p:nvSpPr>
          <p:cNvPr id="34" name="TextBox 33"/>
          <p:cNvSpPr txBox="1"/>
          <p:nvPr/>
        </p:nvSpPr>
        <p:spPr>
          <a:xfrm>
            <a:off x="4071934" y="285728"/>
            <a:ext cx="1716560" cy="523220"/>
          </a:xfrm>
          <a:prstGeom prst="rect">
            <a:avLst/>
          </a:prstGeom>
          <a:noFill/>
        </p:spPr>
        <p:txBody>
          <a:bodyPr wrap="none" rtlCol="0">
            <a:spAutoFit/>
          </a:bodyPr>
          <a:lstStyle/>
          <a:p>
            <a:r>
              <a:rPr lang="ru-RU" sz="2800" b="1" i="1" dirty="0" smtClean="0">
                <a:solidFill>
                  <a:srgbClr val="0070C0"/>
                </a:solidFill>
              </a:rPr>
              <a:t>Разминка</a:t>
            </a:r>
            <a:endParaRPr lang="ru-RU" sz="2800" b="1" i="1" dirty="0">
              <a:solidFill>
                <a:srgbClr val="0070C0"/>
              </a:solidFill>
            </a:endParaRPr>
          </a:p>
        </p:txBody>
      </p:sp>
    </p:spTree>
    <p:extLst>
      <p:ext uri="{BB962C8B-B14F-4D97-AF65-F5344CB8AC3E}">
        <p14:creationId xmlns:p14="http://schemas.microsoft.com/office/powerpoint/2010/main" val="1870883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20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20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animEffect transition="in" filter="wipe(left)">
                                      <p:cBhvr>
                                        <p:cTn id="15" dur="500"/>
                                        <p:tgtEl>
                                          <p:spTgt spid="21">
                                            <p:txEl>
                                              <p:pRg st="0" end="0"/>
                                            </p:txEl>
                                          </p:spTgt>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21">
                                            <p:txEl>
                                              <p:pRg st="1" end="1"/>
                                            </p:txEl>
                                          </p:spTgt>
                                        </p:tgtEl>
                                        <p:attrNameLst>
                                          <p:attrName>style.visibility</p:attrName>
                                        </p:attrNameLst>
                                      </p:cBhvr>
                                      <p:to>
                                        <p:strVal val="visible"/>
                                      </p:to>
                                    </p:set>
                                    <p:animEffect transition="in" filter="wipe(left)">
                                      <p:cBhvr>
                                        <p:cTn id="19" dur="500"/>
                                        <p:tgtEl>
                                          <p:spTgt spid="21">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2000"/>
                                        <p:tgtEl>
                                          <p:spTgt spid="31"/>
                                        </p:tgtEl>
                                      </p:cBhvr>
                                    </p:animEffect>
                                  </p:childTnLst>
                                </p:cTn>
                              </p:par>
                            </p:childTnLst>
                          </p:cTn>
                        </p:par>
                      </p:childTnLst>
                    </p:cTn>
                  </p:par>
                  <p:par>
                    <p:cTn id="25" fill="hold">
                      <p:stCondLst>
                        <p:cond delay="indefinite"/>
                      </p:stCondLst>
                      <p:childTnLst>
                        <p:par>
                          <p:cTn id="26" fill="hold">
                            <p:stCondLst>
                              <p:cond delay="0"/>
                            </p:stCondLst>
                            <p:childTnLst>
                              <p:par>
                                <p:cTn id="27" presetID="7" presetClass="entr" presetSubtype="4" fill="hold" grpId="0" nodeType="clickEffect">
                                  <p:stCondLst>
                                    <p:cond delay="0"/>
                                  </p:stCondLst>
                                  <p:childTnLst>
                                    <p:set>
                                      <p:cBhvr>
                                        <p:cTn id="28" dur="1" fill="hold">
                                          <p:stCondLst>
                                            <p:cond delay="0"/>
                                          </p:stCondLst>
                                        </p:cTn>
                                        <p:tgtEl>
                                          <p:spTgt spid="16">
                                            <p:txEl>
                                              <p:pRg st="0" end="0"/>
                                            </p:txEl>
                                          </p:spTgt>
                                        </p:tgtEl>
                                        <p:attrNameLst>
                                          <p:attrName>style.visibility</p:attrName>
                                        </p:attrNameLst>
                                      </p:cBhvr>
                                      <p:to>
                                        <p:strVal val="visible"/>
                                      </p:to>
                                    </p:set>
                                    <p:anim calcmode="lin" valueType="num">
                                      <p:cBhvr additive="base">
                                        <p:cTn id="29" dur="50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30" dur="50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000"/>
                            </p:stCondLst>
                            <p:childTnLst>
                              <p:par>
                                <p:cTn id="32" presetID="9" presetClass="entr" presetSubtype="0"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dissolve">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29" grpId="0"/>
      <p:bldP spid="30" grpId="0"/>
      <p:bldP spid="3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70" y="274638"/>
            <a:ext cx="5072098" cy="582594"/>
          </a:xfrm>
        </p:spPr>
        <p:txBody>
          <a:bodyPr>
            <a:normAutofit/>
          </a:bodyPr>
          <a:lstStyle/>
          <a:p>
            <a:r>
              <a:rPr lang="ru-RU" sz="2400" b="1" i="1" dirty="0" smtClean="0">
                <a:solidFill>
                  <a:schemeClr val="accent6">
                    <a:lumMod val="50000"/>
                  </a:schemeClr>
                </a:solidFill>
              </a:rPr>
              <a:t>Решение домашних задач</a:t>
            </a:r>
            <a:endParaRPr lang="ru-RU" sz="2400" b="1" i="1" dirty="0">
              <a:solidFill>
                <a:schemeClr val="accent6">
                  <a:lumMod val="50000"/>
                </a:schemeClr>
              </a:solidFill>
            </a:endParaRPr>
          </a:p>
        </p:txBody>
      </p:sp>
      <p:sp>
        <p:nvSpPr>
          <p:cNvPr id="5" name="TextBox 4"/>
          <p:cNvSpPr txBox="1"/>
          <p:nvPr/>
        </p:nvSpPr>
        <p:spPr>
          <a:xfrm>
            <a:off x="2500298" y="2357430"/>
            <a:ext cx="184731" cy="369332"/>
          </a:xfrm>
          <a:prstGeom prst="rect">
            <a:avLst/>
          </a:prstGeom>
          <a:noFill/>
        </p:spPr>
        <p:txBody>
          <a:bodyPr wrap="none" rtlCol="0">
            <a:spAutoFit/>
          </a:bodyPr>
          <a:lstStyle/>
          <a:p>
            <a:endParaRPr lang="ru-RU" dirty="0">
              <a:solidFill>
                <a:prstClr val="black"/>
              </a:solidFill>
            </a:endParaRPr>
          </a:p>
        </p:txBody>
      </p:sp>
      <p:graphicFrame>
        <p:nvGraphicFramePr>
          <p:cNvPr id="7" name="Содержимое 6"/>
          <p:cNvGraphicFramePr>
            <a:graphicFrameLocks noGrp="1"/>
          </p:cNvGraphicFramePr>
          <p:nvPr>
            <p:ph sz="half" idx="1"/>
          </p:nvPr>
        </p:nvGraphicFramePr>
        <p:xfrm>
          <a:off x="1714480" y="1214422"/>
          <a:ext cx="5643601" cy="841248"/>
        </p:xfrm>
        <a:graphic>
          <a:graphicData uri="http://schemas.openxmlformats.org/drawingml/2006/table">
            <a:tbl>
              <a:tblPr/>
              <a:tblGrid>
                <a:gridCol w="626805"/>
                <a:gridCol w="626805"/>
                <a:gridCol w="626805"/>
                <a:gridCol w="626805"/>
                <a:gridCol w="626805"/>
                <a:gridCol w="627394"/>
                <a:gridCol w="627394"/>
                <a:gridCol w="627394"/>
                <a:gridCol w="627394"/>
              </a:tblGrid>
              <a:tr h="392909">
                <a:tc>
                  <a:txBody>
                    <a:bodyPr/>
                    <a:lstStyle/>
                    <a:p>
                      <a:pPr algn="ctr">
                        <a:lnSpc>
                          <a:spcPct val="115000"/>
                        </a:lnSpc>
                        <a:spcAft>
                          <a:spcPts val="0"/>
                        </a:spcAft>
                      </a:pPr>
                      <a:r>
                        <a:rPr lang="ru-RU" sz="2400" b="1" dirty="0">
                          <a:solidFill>
                            <a:srgbClr val="FF0000"/>
                          </a:solidFill>
                          <a:latin typeface="Calibri"/>
                          <a:ea typeface="Times New Roman"/>
                          <a:cs typeface="Times New Roman"/>
                        </a:rPr>
                        <a:t>5л</a:t>
                      </a:r>
                      <a:endParaRPr lang="ru-RU" sz="2400" dirty="0">
                        <a:latin typeface="Calibri"/>
                        <a:ea typeface="Calibri"/>
                        <a:cs typeface="Times New Roman"/>
                      </a:endParaRPr>
                    </a:p>
                  </a:txBody>
                  <a:tcPr marL="45572" marR="45572"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ru-RU" sz="2400">
                          <a:latin typeface="Calibri"/>
                          <a:ea typeface="Times New Roman"/>
                          <a:cs typeface="Times New Roman"/>
                        </a:rPr>
                        <a:t>0</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ru-RU" sz="2400">
                          <a:latin typeface="Calibri"/>
                          <a:ea typeface="Times New Roman"/>
                          <a:cs typeface="Times New Roman"/>
                        </a:rPr>
                        <a:t>5</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ru-RU" sz="2400">
                          <a:latin typeface="Calibri"/>
                          <a:ea typeface="Times New Roman"/>
                          <a:cs typeface="Times New Roman"/>
                        </a:rPr>
                        <a:t>0</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ru-RU" sz="2400">
                          <a:latin typeface="Calibri"/>
                          <a:ea typeface="Times New Roman"/>
                          <a:cs typeface="Times New Roman"/>
                        </a:rPr>
                        <a:t>4</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ru-RU" sz="2400">
                          <a:latin typeface="Calibri"/>
                          <a:ea typeface="Times New Roman"/>
                          <a:cs typeface="Times New Roman"/>
                        </a:rPr>
                        <a:t>4</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ru-RU" sz="2400">
                          <a:latin typeface="Calibri"/>
                          <a:ea typeface="Times New Roman"/>
                          <a:cs typeface="Times New Roman"/>
                        </a:rPr>
                        <a:t>5</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ru-RU" sz="2400">
                          <a:latin typeface="Calibri"/>
                          <a:ea typeface="Times New Roman"/>
                          <a:cs typeface="Times New Roman"/>
                        </a:rPr>
                        <a:t>0</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ru-RU" sz="2400">
                          <a:latin typeface="Calibri"/>
                          <a:ea typeface="Times New Roman"/>
                          <a:cs typeface="Times New Roman"/>
                        </a:rPr>
                        <a:t>5</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BE5F1"/>
                    </a:solidFill>
                  </a:tcPr>
                </a:tc>
              </a:tr>
              <a:tr h="392909">
                <a:tc>
                  <a:txBody>
                    <a:bodyPr/>
                    <a:lstStyle/>
                    <a:p>
                      <a:pPr algn="ctr">
                        <a:lnSpc>
                          <a:spcPct val="115000"/>
                        </a:lnSpc>
                        <a:spcAft>
                          <a:spcPts val="0"/>
                        </a:spcAft>
                      </a:pPr>
                      <a:r>
                        <a:rPr lang="ru-RU" sz="2400" b="1">
                          <a:solidFill>
                            <a:srgbClr val="FF0000"/>
                          </a:solidFill>
                          <a:latin typeface="Calibri"/>
                          <a:ea typeface="Times New Roman"/>
                          <a:cs typeface="Times New Roman"/>
                        </a:rPr>
                        <a:t>9л</a:t>
                      </a:r>
                      <a:endParaRPr lang="ru-RU" sz="2400">
                        <a:latin typeface="Calibri"/>
                        <a:ea typeface="Calibri"/>
                        <a:cs typeface="Times New Roman"/>
                      </a:endParaRPr>
                    </a:p>
                  </a:txBody>
                  <a:tcPr marL="45572" marR="4557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5F1"/>
                    </a:solidFill>
                  </a:tcPr>
                </a:tc>
                <a:tc>
                  <a:txBody>
                    <a:bodyPr/>
                    <a:lstStyle/>
                    <a:p>
                      <a:pPr algn="ctr">
                        <a:lnSpc>
                          <a:spcPct val="115000"/>
                        </a:lnSpc>
                        <a:spcAft>
                          <a:spcPts val="0"/>
                        </a:spcAft>
                      </a:pPr>
                      <a:r>
                        <a:rPr lang="ru-RU" sz="2400">
                          <a:latin typeface="Calibri"/>
                          <a:ea typeface="Times New Roman"/>
                          <a:cs typeface="Times New Roman"/>
                        </a:rPr>
                        <a:t>9</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5F1"/>
                    </a:solidFill>
                  </a:tcPr>
                </a:tc>
                <a:tc>
                  <a:txBody>
                    <a:bodyPr/>
                    <a:lstStyle/>
                    <a:p>
                      <a:pPr algn="ctr">
                        <a:lnSpc>
                          <a:spcPct val="115000"/>
                        </a:lnSpc>
                        <a:spcAft>
                          <a:spcPts val="0"/>
                        </a:spcAft>
                      </a:pPr>
                      <a:r>
                        <a:rPr lang="ru-RU" sz="2400">
                          <a:latin typeface="Calibri"/>
                          <a:ea typeface="Times New Roman"/>
                          <a:cs typeface="Times New Roman"/>
                        </a:rPr>
                        <a:t>4</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5F1"/>
                    </a:solidFill>
                  </a:tcPr>
                </a:tc>
                <a:tc>
                  <a:txBody>
                    <a:bodyPr/>
                    <a:lstStyle/>
                    <a:p>
                      <a:pPr algn="ctr">
                        <a:lnSpc>
                          <a:spcPct val="115000"/>
                        </a:lnSpc>
                        <a:spcAft>
                          <a:spcPts val="0"/>
                        </a:spcAft>
                      </a:pPr>
                      <a:r>
                        <a:rPr lang="ru-RU" sz="2400" dirty="0">
                          <a:latin typeface="Calibri"/>
                          <a:ea typeface="Times New Roman"/>
                          <a:cs typeface="Times New Roman"/>
                        </a:rPr>
                        <a:t>4</a:t>
                      </a:r>
                      <a:endParaRPr lang="ru-RU" sz="2400" dirty="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5F1"/>
                    </a:solidFill>
                  </a:tcPr>
                </a:tc>
                <a:tc>
                  <a:txBody>
                    <a:bodyPr/>
                    <a:lstStyle/>
                    <a:p>
                      <a:pPr algn="ctr">
                        <a:lnSpc>
                          <a:spcPct val="115000"/>
                        </a:lnSpc>
                        <a:spcAft>
                          <a:spcPts val="0"/>
                        </a:spcAft>
                      </a:pPr>
                      <a:r>
                        <a:rPr lang="ru-RU" sz="2400">
                          <a:latin typeface="Calibri"/>
                          <a:ea typeface="Times New Roman"/>
                          <a:cs typeface="Times New Roman"/>
                        </a:rPr>
                        <a:t>0</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5F1"/>
                    </a:solidFill>
                  </a:tcPr>
                </a:tc>
                <a:tc>
                  <a:txBody>
                    <a:bodyPr/>
                    <a:lstStyle/>
                    <a:p>
                      <a:pPr algn="ctr">
                        <a:lnSpc>
                          <a:spcPct val="115000"/>
                        </a:lnSpc>
                        <a:spcAft>
                          <a:spcPts val="0"/>
                        </a:spcAft>
                      </a:pPr>
                      <a:r>
                        <a:rPr lang="ru-RU" sz="2400">
                          <a:latin typeface="Calibri"/>
                          <a:ea typeface="Times New Roman"/>
                          <a:cs typeface="Times New Roman"/>
                        </a:rPr>
                        <a:t>9</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5F1"/>
                    </a:solidFill>
                  </a:tcPr>
                </a:tc>
                <a:tc>
                  <a:txBody>
                    <a:bodyPr/>
                    <a:lstStyle/>
                    <a:p>
                      <a:pPr algn="ctr">
                        <a:lnSpc>
                          <a:spcPct val="115000"/>
                        </a:lnSpc>
                        <a:spcAft>
                          <a:spcPts val="0"/>
                        </a:spcAft>
                      </a:pPr>
                      <a:r>
                        <a:rPr lang="ru-RU" sz="2400" dirty="0">
                          <a:latin typeface="Calibri"/>
                          <a:ea typeface="Times New Roman"/>
                          <a:cs typeface="Times New Roman"/>
                        </a:rPr>
                        <a:t>8</a:t>
                      </a:r>
                      <a:endParaRPr lang="ru-RU" sz="2400" dirty="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5F1"/>
                    </a:solidFill>
                  </a:tcPr>
                </a:tc>
                <a:tc>
                  <a:txBody>
                    <a:bodyPr/>
                    <a:lstStyle/>
                    <a:p>
                      <a:pPr algn="ctr">
                        <a:lnSpc>
                          <a:spcPct val="115000"/>
                        </a:lnSpc>
                        <a:spcAft>
                          <a:spcPts val="0"/>
                        </a:spcAft>
                      </a:pPr>
                      <a:r>
                        <a:rPr lang="ru-RU" sz="2400">
                          <a:latin typeface="Calibri"/>
                          <a:ea typeface="Times New Roman"/>
                          <a:cs typeface="Times New Roman"/>
                        </a:rPr>
                        <a:t>8</a:t>
                      </a:r>
                      <a:endParaRPr lang="ru-RU" sz="240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5F1"/>
                    </a:solidFill>
                  </a:tcPr>
                </a:tc>
                <a:tc>
                  <a:txBody>
                    <a:bodyPr/>
                    <a:lstStyle/>
                    <a:p>
                      <a:pPr algn="ctr">
                        <a:lnSpc>
                          <a:spcPct val="115000"/>
                        </a:lnSpc>
                        <a:spcAft>
                          <a:spcPts val="0"/>
                        </a:spcAft>
                      </a:pPr>
                      <a:r>
                        <a:rPr lang="ru-RU" sz="2400" dirty="0">
                          <a:latin typeface="Calibri"/>
                          <a:ea typeface="Times New Roman"/>
                          <a:cs typeface="Times New Roman"/>
                        </a:rPr>
                        <a:t>3</a:t>
                      </a:r>
                      <a:endParaRPr lang="ru-RU" sz="2400" dirty="0">
                        <a:latin typeface="Calibri"/>
                        <a:ea typeface="Calibri"/>
                        <a:cs typeface="Times New Roman"/>
                      </a:endParaRPr>
                    </a:p>
                  </a:txBody>
                  <a:tcPr marL="45572" marR="4557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BE5F1"/>
                    </a:solidFill>
                  </a:tcPr>
                </a:tc>
              </a:tr>
            </a:tbl>
          </a:graphicData>
        </a:graphic>
      </p:graphicFrame>
      <p:sp>
        <p:nvSpPr>
          <p:cNvPr id="8" name="TextBox 7"/>
          <p:cNvSpPr txBox="1"/>
          <p:nvPr/>
        </p:nvSpPr>
        <p:spPr>
          <a:xfrm>
            <a:off x="785786" y="1214422"/>
            <a:ext cx="572593" cy="461665"/>
          </a:xfrm>
          <a:prstGeom prst="rect">
            <a:avLst/>
          </a:prstGeom>
          <a:noFill/>
        </p:spPr>
        <p:txBody>
          <a:bodyPr wrap="none" rtlCol="0">
            <a:spAutoFit/>
          </a:bodyPr>
          <a:lstStyle/>
          <a:p>
            <a:r>
              <a:rPr lang="ru-RU" sz="2400" b="1" dirty="0" smtClean="0">
                <a:solidFill>
                  <a:prstClr val="black"/>
                </a:solidFill>
              </a:rPr>
              <a:t>7.1</a:t>
            </a:r>
            <a:endParaRPr lang="ru-RU" sz="2400" b="1" dirty="0">
              <a:solidFill>
                <a:prstClr val="black"/>
              </a:solidFill>
            </a:endParaRPr>
          </a:p>
        </p:txBody>
      </p:sp>
      <p:graphicFrame>
        <p:nvGraphicFramePr>
          <p:cNvPr id="10" name="Таблица 9"/>
          <p:cNvGraphicFramePr>
            <a:graphicFrameLocks noGrp="1"/>
          </p:cNvGraphicFramePr>
          <p:nvPr/>
        </p:nvGraphicFramePr>
        <p:xfrm>
          <a:off x="642910" y="3500438"/>
          <a:ext cx="1357322" cy="1331976"/>
        </p:xfrm>
        <a:graphic>
          <a:graphicData uri="http://schemas.openxmlformats.org/drawingml/2006/table">
            <a:tbl>
              <a:tblPr/>
              <a:tblGrid>
                <a:gridCol w="451824"/>
                <a:gridCol w="452749"/>
                <a:gridCol w="452749"/>
              </a:tblGrid>
              <a:tr h="383509">
                <a:tc>
                  <a:txBody>
                    <a:bodyPr/>
                    <a:lstStyle/>
                    <a:p>
                      <a:pPr algn="ctr">
                        <a:lnSpc>
                          <a:spcPct val="115000"/>
                        </a:lnSpc>
                        <a:spcAft>
                          <a:spcPts val="0"/>
                        </a:spcAft>
                      </a:pPr>
                      <a:r>
                        <a:rPr lang="ru-RU" sz="2400" b="1" dirty="0">
                          <a:solidFill>
                            <a:srgbClr val="C00000"/>
                          </a:solidFill>
                          <a:latin typeface="Calibri"/>
                          <a:ea typeface="Times New Roman"/>
                          <a:cs typeface="Times New Roman"/>
                        </a:rPr>
                        <a:t>7</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dirty="0">
                          <a:solidFill>
                            <a:srgbClr val="C00000"/>
                          </a:solidFill>
                          <a:latin typeface="Calibri"/>
                          <a:ea typeface="Times New Roman"/>
                          <a:cs typeface="Times New Roman"/>
                        </a:rPr>
                        <a:t>7</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a:solidFill>
                            <a:srgbClr val="C00000"/>
                          </a:solidFill>
                          <a:latin typeface="Calibri"/>
                          <a:ea typeface="Times New Roman"/>
                          <a:cs typeface="Times New Roman"/>
                        </a:rPr>
                        <a:t>7</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47427">
                <a:tc>
                  <a:txBody>
                    <a:bodyPr/>
                    <a:lstStyle/>
                    <a:p>
                      <a:pPr algn="ctr">
                        <a:lnSpc>
                          <a:spcPct val="115000"/>
                        </a:lnSpc>
                        <a:spcAft>
                          <a:spcPts val="0"/>
                        </a:spcAft>
                      </a:pPr>
                      <a:r>
                        <a:rPr lang="ru-RU" sz="2400" b="1">
                          <a:solidFill>
                            <a:srgbClr val="C00000"/>
                          </a:solidFill>
                          <a:latin typeface="Calibri"/>
                          <a:ea typeface="Times New Roman"/>
                          <a:cs typeface="Times New Roman"/>
                        </a:rPr>
                        <a:t>7</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endParaRPr lang="ru-RU" sz="2800" b="1" dirty="0">
                        <a:solidFill>
                          <a:srgbClr val="C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dirty="0">
                          <a:solidFill>
                            <a:srgbClr val="C00000"/>
                          </a:solidFill>
                          <a:latin typeface="Calibri"/>
                          <a:ea typeface="Times New Roman"/>
                          <a:cs typeface="Times New Roman"/>
                        </a:rPr>
                        <a:t>7</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83509">
                <a:tc>
                  <a:txBody>
                    <a:bodyPr/>
                    <a:lstStyle/>
                    <a:p>
                      <a:pPr algn="ctr">
                        <a:lnSpc>
                          <a:spcPct val="115000"/>
                        </a:lnSpc>
                        <a:spcAft>
                          <a:spcPts val="0"/>
                        </a:spcAft>
                      </a:pPr>
                      <a:r>
                        <a:rPr lang="ru-RU" sz="2400" b="1" dirty="0">
                          <a:solidFill>
                            <a:srgbClr val="C00000"/>
                          </a:solidFill>
                          <a:latin typeface="Calibri"/>
                          <a:ea typeface="Times New Roman"/>
                          <a:cs typeface="Times New Roman"/>
                        </a:rPr>
                        <a:t>7</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dirty="0">
                          <a:solidFill>
                            <a:srgbClr val="C00000"/>
                          </a:solidFill>
                          <a:latin typeface="Calibri"/>
                          <a:ea typeface="Times New Roman"/>
                          <a:cs typeface="Times New Roman"/>
                        </a:rPr>
                        <a:t>7</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dirty="0">
                          <a:solidFill>
                            <a:srgbClr val="C00000"/>
                          </a:solidFill>
                          <a:latin typeface="Calibri"/>
                          <a:ea typeface="Times New Roman"/>
                          <a:cs typeface="Times New Roman"/>
                        </a:rPr>
                        <a:t>7</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graphicFrame>
        <p:nvGraphicFramePr>
          <p:cNvPr id="11" name="Таблица 10"/>
          <p:cNvGraphicFramePr>
            <a:graphicFrameLocks noGrp="1"/>
          </p:cNvGraphicFramePr>
          <p:nvPr/>
        </p:nvGraphicFramePr>
        <p:xfrm>
          <a:off x="2643176" y="3500437"/>
          <a:ext cx="1428759" cy="1285885"/>
        </p:xfrm>
        <a:graphic>
          <a:graphicData uri="http://schemas.openxmlformats.org/drawingml/2006/table">
            <a:tbl>
              <a:tblPr/>
              <a:tblGrid>
                <a:gridCol w="476253"/>
                <a:gridCol w="476253"/>
                <a:gridCol w="476253"/>
              </a:tblGrid>
              <a:tr h="423120">
                <a:tc>
                  <a:txBody>
                    <a:bodyPr/>
                    <a:lstStyle/>
                    <a:p>
                      <a:pPr algn="ctr">
                        <a:lnSpc>
                          <a:spcPct val="115000"/>
                        </a:lnSpc>
                        <a:spcAft>
                          <a:spcPts val="0"/>
                        </a:spcAft>
                      </a:pPr>
                      <a:r>
                        <a:rPr lang="ru-RU" sz="2400" b="1" dirty="0">
                          <a:solidFill>
                            <a:srgbClr val="C00000"/>
                          </a:solidFill>
                          <a:latin typeface="Calibri"/>
                          <a:ea typeface="Times New Roman"/>
                          <a:cs typeface="Times New Roman"/>
                        </a:rPr>
                        <a:t>8</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a:solidFill>
                            <a:srgbClr val="C00000"/>
                          </a:solidFill>
                          <a:latin typeface="Calibri"/>
                          <a:ea typeface="Times New Roman"/>
                          <a:cs typeface="Times New Roman"/>
                        </a:rPr>
                        <a:t>5</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a:solidFill>
                            <a:srgbClr val="C00000"/>
                          </a:solidFill>
                          <a:latin typeface="Calibri"/>
                          <a:ea typeface="Times New Roman"/>
                          <a:cs typeface="Times New Roman"/>
                        </a:rPr>
                        <a:t>8</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39643">
                <a:tc>
                  <a:txBody>
                    <a:bodyPr/>
                    <a:lstStyle/>
                    <a:p>
                      <a:pPr algn="ctr">
                        <a:lnSpc>
                          <a:spcPct val="115000"/>
                        </a:lnSpc>
                        <a:spcAft>
                          <a:spcPts val="0"/>
                        </a:spcAft>
                      </a:pPr>
                      <a:r>
                        <a:rPr lang="ru-RU" sz="2400" b="1">
                          <a:solidFill>
                            <a:srgbClr val="C00000"/>
                          </a:solidFill>
                          <a:latin typeface="Calibri"/>
                          <a:ea typeface="Times New Roman"/>
                          <a:cs typeface="Times New Roman"/>
                        </a:rPr>
                        <a:t>5</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endParaRPr lang="ru-RU" sz="2400" b="1" dirty="0">
                        <a:solidFill>
                          <a:srgbClr val="C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a:solidFill>
                            <a:srgbClr val="C00000"/>
                          </a:solidFill>
                          <a:latin typeface="Calibri"/>
                          <a:ea typeface="Times New Roman"/>
                          <a:cs typeface="Times New Roman"/>
                        </a:rPr>
                        <a:t>5</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23122">
                <a:tc>
                  <a:txBody>
                    <a:bodyPr/>
                    <a:lstStyle/>
                    <a:p>
                      <a:pPr algn="ctr">
                        <a:lnSpc>
                          <a:spcPct val="115000"/>
                        </a:lnSpc>
                        <a:spcAft>
                          <a:spcPts val="0"/>
                        </a:spcAft>
                      </a:pPr>
                      <a:r>
                        <a:rPr lang="ru-RU" sz="2400" b="1" dirty="0">
                          <a:solidFill>
                            <a:srgbClr val="C00000"/>
                          </a:solidFill>
                          <a:latin typeface="Calibri"/>
                          <a:ea typeface="Times New Roman"/>
                          <a:cs typeface="Times New Roman"/>
                        </a:rPr>
                        <a:t>8</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dirty="0">
                          <a:solidFill>
                            <a:srgbClr val="C00000"/>
                          </a:solidFill>
                          <a:latin typeface="Calibri"/>
                          <a:ea typeface="Times New Roman"/>
                          <a:cs typeface="Times New Roman"/>
                        </a:rPr>
                        <a:t>5</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dirty="0">
                          <a:solidFill>
                            <a:srgbClr val="C00000"/>
                          </a:solidFill>
                          <a:latin typeface="Calibri"/>
                          <a:ea typeface="Times New Roman"/>
                          <a:cs typeface="Times New Roman"/>
                        </a:rPr>
                        <a:t>8</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graphicFrame>
        <p:nvGraphicFramePr>
          <p:cNvPr id="12" name="Таблица 11"/>
          <p:cNvGraphicFramePr>
            <a:graphicFrameLocks noGrp="1"/>
          </p:cNvGraphicFramePr>
          <p:nvPr/>
        </p:nvGraphicFramePr>
        <p:xfrm>
          <a:off x="4786315" y="3500438"/>
          <a:ext cx="1430658" cy="1285884"/>
        </p:xfrm>
        <a:graphic>
          <a:graphicData uri="http://schemas.openxmlformats.org/drawingml/2006/table">
            <a:tbl>
              <a:tblPr/>
              <a:tblGrid>
                <a:gridCol w="476886"/>
                <a:gridCol w="476886"/>
                <a:gridCol w="476886"/>
              </a:tblGrid>
              <a:tr h="428628">
                <a:tc>
                  <a:txBody>
                    <a:bodyPr/>
                    <a:lstStyle/>
                    <a:p>
                      <a:pPr algn="ctr">
                        <a:lnSpc>
                          <a:spcPct val="115000"/>
                        </a:lnSpc>
                        <a:spcAft>
                          <a:spcPts val="0"/>
                        </a:spcAft>
                      </a:pPr>
                      <a:r>
                        <a:rPr lang="ru-RU" sz="2400" b="1" dirty="0">
                          <a:solidFill>
                            <a:srgbClr val="C00000"/>
                          </a:solidFill>
                          <a:latin typeface="Calibri"/>
                          <a:ea typeface="Times New Roman"/>
                          <a:cs typeface="Times New Roman"/>
                        </a:rPr>
                        <a:t>9</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a:solidFill>
                            <a:srgbClr val="C00000"/>
                          </a:solidFill>
                          <a:latin typeface="Calibri"/>
                          <a:ea typeface="Times New Roman"/>
                          <a:cs typeface="Times New Roman"/>
                        </a:rPr>
                        <a:t>3</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a:solidFill>
                            <a:srgbClr val="C00000"/>
                          </a:solidFill>
                          <a:latin typeface="Calibri"/>
                          <a:ea typeface="Times New Roman"/>
                          <a:cs typeface="Times New Roman"/>
                        </a:rPr>
                        <a:t>9</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28628">
                <a:tc>
                  <a:txBody>
                    <a:bodyPr/>
                    <a:lstStyle/>
                    <a:p>
                      <a:pPr algn="ctr">
                        <a:lnSpc>
                          <a:spcPct val="115000"/>
                        </a:lnSpc>
                        <a:spcAft>
                          <a:spcPts val="0"/>
                        </a:spcAft>
                      </a:pPr>
                      <a:r>
                        <a:rPr lang="ru-RU" sz="2400" b="1">
                          <a:solidFill>
                            <a:srgbClr val="C00000"/>
                          </a:solidFill>
                          <a:latin typeface="Calibri"/>
                          <a:ea typeface="Times New Roman"/>
                          <a:cs typeface="Times New Roman"/>
                        </a:rPr>
                        <a:t>3</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endParaRPr lang="ru-RU" sz="2400" b="1" dirty="0">
                        <a:solidFill>
                          <a:srgbClr val="C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a:solidFill>
                            <a:srgbClr val="C00000"/>
                          </a:solidFill>
                          <a:latin typeface="Calibri"/>
                          <a:ea typeface="Times New Roman"/>
                          <a:cs typeface="Times New Roman"/>
                        </a:rPr>
                        <a:t>3</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28628">
                <a:tc>
                  <a:txBody>
                    <a:bodyPr/>
                    <a:lstStyle/>
                    <a:p>
                      <a:pPr algn="ctr">
                        <a:lnSpc>
                          <a:spcPct val="115000"/>
                        </a:lnSpc>
                        <a:spcAft>
                          <a:spcPts val="0"/>
                        </a:spcAft>
                      </a:pPr>
                      <a:r>
                        <a:rPr lang="ru-RU" sz="2400" b="1" dirty="0">
                          <a:solidFill>
                            <a:srgbClr val="C00000"/>
                          </a:solidFill>
                          <a:latin typeface="Calibri"/>
                          <a:ea typeface="Times New Roman"/>
                          <a:cs typeface="Times New Roman"/>
                        </a:rPr>
                        <a:t>9</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dirty="0">
                          <a:solidFill>
                            <a:srgbClr val="C00000"/>
                          </a:solidFill>
                          <a:latin typeface="Calibri"/>
                          <a:ea typeface="Times New Roman"/>
                          <a:cs typeface="Times New Roman"/>
                        </a:rPr>
                        <a:t>3</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ru-RU" sz="2400" b="1" dirty="0">
                          <a:solidFill>
                            <a:srgbClr val="C00000"/>
                          </a:solidFill>
                          <a:latin typeface="Calibri"/>
                          <a:ea typeface="Times New Roman"/>
                          <a:cs typeface="Times New Roman"/>
                        </a:rPr>
                        <a:t>9</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graphicFrame>
        <p:nvGraphicFramePr>
          <p:cNvPr id="13" name="Таблица 12"/>
          <p:cNvGraphicFramePr>
            <a:graphicFrameLocks noGrp="1"/>
          </p:cNvGraphicFramePr>
          <p:nvPr/>
        </p:nvGraphicFramePr>
        <p:xfrm>
          <a:off x="7000892" y="3500438"/>
          <a:ext cx="1357321" cy="1261872"/>
        </p:xfrm>
        <a:graphic>
          <a:graphicData uri="http://schemas.openxmlformats.org/drawingml/2006/table">
            <a:tbl>
              <a:tblPr/>
              <a:tblGrid>
                <a:gridCol w="451845"/>
                <a:gridCol w="405411"/>
                <a:gridCol w="500065"/>
              </a:tblGrid>
              <a:tr h="412451">
                <a:tc>
                  <a:txBody>
                    <a:bodyPr/>
                    <a:lstStyle/>
                    <a:p>
                      <a:pPr algn="l">
                        <a:lnSpc>
                          <a:spcPct val="115000"/>
                        </a:lnSpc>
                        <a:spcAft>
                          <a:spcPts val="0"/>
                        </a:spcAft>
                      </a:pPr>
                      <a:r>
                        <a:rPr lang="ru-RU" sz="2400" b="1" dirty="0">
                          <a:solidFill>
                            <a:srgbClr val="C00000"/>
                          </a:solidFill>
                          <a:latin typeface="Calibri"/>
                          <a:ea typeface="Times New Roman"/>
                          <a:cs typeface="Times New Roman"/>
                        </a:rPr>
                        <a:t>10</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a:lnSpc>
                          <a:spcPct val="115000"/>
                        </a:lnSpc>
                        <a:spcAft>
                          <a:spcPts val="0"/>
                        </a:spcAft>
                      </a:pPr>
                      <a:r>
                        <a:rPr lang="ru-RU" sz="2400" b="1">
                          <a:solidFill>
                            <a:srgbClr val="C00000"/>
                          </a:solidFill>
                          <a:latin typeface="Calibri"/>
                          <a:ea typeface="Times New Roman"/>
                          <a:cs typeface="Times New Roman"/>
                        </a:rPr>
                        <a:t>1</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a:lnSpc>
                          <a:spcPct val="115000"/>
                        </a:lnSpc>
                        <a:spcAft>
                          <a:spcPts val="0"/>
                        </a:spcAft>
                      </a:pPr>
                      <a:r>
                        <a:rPr lang="ru-RU" sz="2400" b="1">
                          <a:solidFill>
                            <a:srgbClr val="C00000"/>
                          </a:solidFill>
                          <a:latin typeface="Calibri"/>
                          <a:ea typeface="Times New Roman"/>
                          <a:cs typeface="Times New Roman"/>
                        </a:rPr>
                        <a:t>10</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12451">
                <a:tc>
                  <a:txBody>
                    <a:bodyPr/>
                    <a:lstStyle/>
                    <a:p>
                      <a:pPr algn="ctr">
                        <a:lnSpc>
                          <a:spcPct val="115000"/>
                        </a:lnSpc>
                        <a:spcAft>
                          <a:spcPts val="0"/>
                        </a:spcAft>
                      </a:pPr>
                      <a:r>
                        <a:rPr lang="ru-RU" sz="2400" b="1">
                          <a:solidFill>
                            <a:srgbClr val="C00000"/>
                          </a:solidFill>
                          <a:latin typeface="Calibri"/>
                          <a:ea typeface="Times New Roman"/>
                          <a:cs typeface="Times New Roman"/>
                        </a:rPr>
                        <a:t>1</a:t>
                      </a:r>
                      <a:endParaRPr lang="ru-RU" sz="24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endParaRPr lang="ru-RU" sz="2400" b="1">
                        <a:solidFill>
                          <a:srgbClr val="C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a:lnSpc>
                          <a:spcPct val="115000"/>
                        </a:lnSpc>
                        <a:spcAft>
                          <a:spcPts val="0"/>
                        </a:spcAft>
                      </a:pPr>
                      <a:r>
                        <a:rPr lang="ru-RU" sz="2400" b="1" dirty="0">
                          <a:solidFill>
                            <a:srgbClr val="C00000"/>
                          </a:solidFill>
                          <a:latin typeface="Calibri"/>
                          <a:ea typeface="Times New Roman"/>
                          <a:cs typeface="Times New Roman"/>
                        </a:rPr>
                        <a:t>1</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18106">
                <a:tc>
                  <a:txBody>
                    <a:bodyPr/>
                    <a:lstStyle/>
                    <a:p>
                      <a:pPr algn="ctr">
                        <a:lnSpc>
                          <a:spcPct val="115000"/>
                        </a:lnSpc>
                        <a:spcAft>
                          <a:spcPts val="0"/>
                        </a:spcAft>
                      </a:pPr>
                      <a:r>
                        <a:rPr lang="ru-RU" sz="2400" b="1" dirty="0">
                          <a:solidFill>
                            <a:srgbClr val="C00000"/>
                          </a:solidFill>
                          <a:latin typeface="Calibri"/>
                          <a:ea typeface="Times New Roman"/>
                          <a:cs typeface="Times New Roman"/>
                        </a:rPr>
                        <a:t>10</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a:lnSpc>
                          <a:spcPct val="115000"/>
                        </a:lnSpc>
                        <a:spcAft>
                          <a:spcPts val="0"/>
                        </a:spcAft>
                      </a:pPr>
                      <a:r>
                        <a:rPr lang="ru-RU" sz="2400" b="1" dirty="0">
                          <a:solidFill>
                            <a:srgbClr val="C00000"/>
                          </a:solidFill>
                          <a:latin typeface="Calibri"/>
                          <a:ea typeface="Times New Roman"/>
                          <a:cs typeface="Times New Roman"/>
                        </a:rPr>
                        <a:t>1</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a:lnSpc>
                          <a:spcPct val="115000"/>
                        </a:lnSpc>
                        <a:spcAft>
                          <a:spcPts val="0"/>
                        </a:spcAft>
                      </a:pPr>
                      <a:r>
                        <a:rPr lang="ru-RU" sz="2400" b="1" dirty="0">
                          <a:solidFill>
                            <a:srgbClr val="C00000"/>
                          </a:solidFill>
                          <a:latin typeface="Calibri"/>
                          <a:ea typeface="Times New Roman"/>
                          <a:cs typeface="Times New Roman"/>
                        </a:rPr>
                        <a:t>10</a:t>
                      </a:r>
                      <a:endParaRPr lang="ru-RU" sz="24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
        <p:nvSpPr>
          <p:cNvPr id="16" name="TextBox 15"/>
          <p:cNvSpPr txBox="1"/>
          <p:nvPr/>
        </p:nvSpPr>
        <p:spPr>
          <a:xfrm>
            <a:off x="285720" y="2428868"/>
            <a:ext cx="8429684" cy="830997"/>
          </a:xfrm>
          <a:prstGeom prst="rect">
            <a:avLst/>
          </a:prstGeom>
          <a:noFill/>
        </p:spPr>
        <p:txBody>
          <a:bodyPr wrap="square" rtlCol="0">
            <a:spAutoFit/>
          </a:bodyPr>
          <a:lstStyle/>
          <a:p>
            <a:r>
              <a:rPr lang="ru-RU" sz="2400" b="1" dirty="0" smtClean="0">
                <a:solidFill>
                  <a:prstClr val="black"/>
                </a:solidFill>
              </a:rPr>
              <a:t>7.2. </a:t>
            </a:r>
            <a:r>
              <a:rPr lang="ru-RU" sz="2400" i="1" dirty="0" smtClean="0">
                <a:solidFill>
                  <a:prstClr val="black"/>
                </a:solidFill>
              </a:rPr>
              <a:t>Ответ:</a:t>
            </a:r>
            <a:r>
              <a:rPr lang="ru-RU" sz="2400" dirty="0" smtClean="0">
                <a:solidFill>
                  <a:prstClr val="black"/>
                </a:solidFill>
              </a:rPr>
              <a:t> за четыре раза слуга унёс 16 бутылок</a:t>
            </a:r>
          </a:p>
          <a:p>
            <a:r>
              <a:rPr lang="ru-RU" sz="2400" dirty="0" smtClean="0">
                <a:solidFill>
                  <a:prstClr val="black"/>
                </a:solidFill>
              </a:rPr>
              <a:t>    </a:t>
            </a:r>
            <a:r>
              <a:rPr lang="ru-RU" sz="2400" b="1" dirty="0" smtClean="0">
                <a:solidFill>
                  <a:srgbClr val="C00000"/>
                </a:solidFill>
              </a:rPr>
              <a:t>56 бутылок          52 бутылки </a:t>
            </a:r>
            <a:r>
              <a:rPr lang="ru-RU" sz="2400" dirty="0" smtClean="0">
                <a:solidFill>
                  <a:srgbClr val="C00000"/>
                </a:solidFill>
              </a:rPr>
              <a:t>       </a:t>
            </a:r>
            <a:r>
              <a:rPr lang="ru-RU" sz="2400" b="1" dirty="0" smtClean="0">
                <a:solidFill>
                  <a:srgbClr val="C00000"/>
                </a:solidFill>
              </a:rPr>
              <a:t>48 бутылок         44 бутылки</a:t>
            </a:r>
            <a:endParaRPr lang="ru-RU" sz="2400" b="1" dirty="0">
              <a:solidFill>
                <a:srgbClr val="C00000"/>
              </a:solidFill>
            </a:endParaRPr>
          </a:p>
        </p:txBody>
      </p:sp>
      <p:sp>
        <p:nvSpPr>
          <p:cNvPr id="17" name="TextBox 16"/>
          <p:cNvSpPr txBox="1"/>
          <p:nvPr/>
        </p:nvSpPr>
        <p:spPr>
          <a:xfrm>
            <a:off x="785787" y="5500702"/>
            <a:ext cx="6858048" cy="830997"/>
          </a:xfrm>
          <a:prstGeom prst="rect">
            <a:avLst/>
          </a:prstGeom>
          <a:noFill/>
        </p:spPr>
        <p:txBody>
          <a:bodyPr wrap="square" rtlCol="0">
            <a:spAutoFit/>
          </a:bodyPr>
          <a:lstStyle/>
          <a:p>
            <a:r>
              <a:rPr lang="ru-RU" sz="2400" b="1" dirty="0" smtClean="0">
                <a:solidFill>
                  <a:prstClr val="black"/>
                </a:solidFill>
              </a:rPr>
              <a:t>7.3. </a:t>
            </a:r>
            <a:r>
              <a:rPr lang="ru-RU" sz="2400" i="1" dirty="0" smtClean="0">
                <a:solidFill>
                  <a:prstClr val="black"/>
                </a:solidFill>
              </a:rPr>
              <a:t>Ответ:</a:t>
            </a:r>
            <a:r>
              <a:rPr lang="ru-RU" sz="2400" dirty="0" smtClean="0">
                <a:solidFill>
                  <a:prstClr val="black"/>
                </a:solidFill>
              </a:rPr>
              <a:t> на одну стирку, так как объём куска мыла уменьшился в восемь раз.</a:t>
            </a:r>
            <a:endParaRPr lang="ru-RU" sz="2400" dirty="0">
              <a:solidFill>
                <a:prstClr val="black"/>
              </a:solidFill>
            </a:endParaRPr>
          </a:p>
        </p:txBody>
      </p:sp>
    </p:spTree>
    <p:extLst>
      <p:ext uri="{BB962C8B-B14F-4D97-AF65-F5344CB8AC3E}">
        <p14:creationId xmlns:p14="http://schemas.microsoft.com/office/powerpoint/2010/main" val="387104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2000"/>
                                        <p:tgtEl>
                                          <p:spTgt spid="16"/>
                                        </p:tgtEl>
                                      </p:cBhvr>
                                    </p:animEffect>
                                  </p:childTnLst>
                                </p:cTn>
                              </p:par>
                              <p:par>
                                <p:cTn id="18" presetID="7"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1000" fill="hold"/>
                                        <p:tgtEl>
                                          <p:spTgt spid="10"/>
                                        </p:tgtEl>
                                        <p:attrNameLst>
                                          <p:attrName>ppt_x</p:attrName>
                                        </p:attrNameLst>
                                      </p:cBhvr>
                                      <p:tavLst>
                                        <p:tav tm="0">
                                          <p:val>
                                            <p:strVal val="0-#ppt_w/2"/>
                                          </p:val>
                                        </p:tav>
                                        <p:tav tm="100000">
                                          <p:val>
                                            <p:strVal val="#ppt_x"/>
                                          </p:val>
                                        </p:tav>
                                      </p:tavLst>
                                    </p:anim>
                                    <p:anim calcmode="lin" valueType="num">
                                      <p:cBhvr additive="base">
                                        <p:cTn id="21" dur="1000" fill="hold"/>
                                        <p:tgtEl>
                                          <p:spTgt spid="10"/>
                                        </p:tgtEl>
                                        <p:attrNameLst>
                                          <p:attrName>ppt_y</p:attrName>
                                        </p:attrNameLst>
                                      </p:cBhvr>
                                      <p:tavLst>
                                        <p:tav tm="0">
                                          <p:val>
                                            <p:strVal val="#ppt_y"/>
                                          </p:val>
                                        </p:tav>
                                        <p:tav tm="100000">
                                          <p:val>
                                            <p:strVal val="#ppt_y"/>
                                          </p:val>
                                        </p:tav>
                                      </p:tavLst>
                                    </p:anim>
                                  </p:childTnLst>
                                </p:cTn>
                              </p:par>
                              <p:par>
                                <p:cTn id="22" presetID="7" presetClass="entr" presetSubtype="4"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1000" fill="hold"/>
                                        <p:tgtEl>
                                          <p:spTgt spid="11"/>
                                        </p:tgtEl>
                                        <p:attrNameLst>
                                          <p:attrName>ppt_x</p:attrName>
                                        </p:attrNameLst>
                                      </p:cBhvr>
                                      <p:tavLst>
                                        <p:tav tm="0">
                                          <p:val>
                                            <p:strVal val="#ppt_x"/>
                                          </p:val>
                                        </p:tav>
                                        <p:tav tm="100000">
                                          <p:val>
                                            <p:strVal val="#ppt_x"/>
                                          </p:val>
                                        </p:tav>
                                      </p:tavLst>
                                    </p:anim>
                                    <p:anim calcmode="lin" valueType="num">
                                      <p:cBhvr additive="base">
                                        <p:cTn id="25" dur="1000" fill="hold"/>
                                        <p:tgtEl>
                                          <p:spTgt spid="11"/>
                                        </p:tgtEl>
                                        <p:attrNameLst>
                                          <p:attrName>ppt_y</p:attrName>
                                        </p:attrNameLst>
                                      </p:cBhvr>
                                      <p:tavLst>
                                        <p:tav tm="0">
                                          <p:val>
                                            <p:strVal val="1+#ppt_h/2"/>
                                          </p:val>
                                        </p:tav>
                                        <p:tav tm="100000">
                                          <p:val>
                                            <p:strVal val="#ppt_y"/>
                                          </p:val>
                                        </p:tav>
                                      </p:tavLst>
                                    </p:anim>
                                  </p:childTnLst>
                                </p:cTn>
                              </p:par>
                              <p:par>
                                <p:cTn id="26" presetID="7" presetClass="entr" presetSubtype="4"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1000" fill="hold"/>
                                        <p:tgtEl>
                                          <p:spTgt spid="12"/>
                                        </p:tgtEl>
                                        <p:attrNameLst>
                                          <p:attrName>ppt_x</p:attrName>
                                        </p:attrNameLst>
                                      </p:cBhvr>
                                      <p:tavLst>
                                        <p:tav tm="0">
                                          <p:val>
                                            <p:strVal val="#ppt_x"/>
                                          </p:val>
                                        </p:tav>
                                        <p:tav tm="100000">
                                          <p:val>
                                            <p:strVal val="#ppt_x"/>
                                          </p:val>
                                        </p:tav>
                                      </p:tavLst>
                                    </p:anim>
                                    <p:anim calcmode="lin" valueType="num">
                                      <p:cBhvr additive="base">
                                        <p:cTn id="29" dur="1000" fill="hold"/>
                                        <p:tgtEl>
                                          <p:spTgt spid="12"/>
                                        </p:tgtEl>
                                        <p:attrNameLst>
                                          <p:attrName>ppt_y</p:attrName>
                                        </p:attrNameLst>
                                      </p:cBhvr>
                                      <p:tavLst>
                                        <p:tav tm="0">
                                          <p:val>
                                            <p:strVal val="1+#ppt_h/2"/>
                                          </p:val>
                                        </p:tav>
                                        <p:tav tm="100000">
                                          <p:val>
                                            <p:strVal val="#ppt_y"/>
                                          </p:val>
                                        </p:tav>
                                      </p:tavLst>
                                    </p:anim>
                                  </p:childTnLst>
                                </p:cTn>
                              </p:par>
                              <p:par>
                                <p:cTn id="30" presetID="7" presetClass="entr" presetSubtype="2"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1000" fill="hold"/>
                                        <p:tgtEl>
                                          <p:spTgt spid="13"/>
                                        </p:tgtEl>
                                        <p:attrNameLst>
                                          <p:attrName>ppt_x</p:attrName>
                                        </p:attrNameLst>
                                      </p:cBhvr>
                                      <p:tavLst>
                                        <p:tav tm="0">
                                          <p:val>
                                            <p:strVal val="1+#ppt_w/2"/>
                                          </p:val>
                                        </p:tav>
                                        <p:tav tm="100000">
                                          <p:val>
                                            <p:strVal val="#ppt_x"/>
                                          </p:val>
                                        </p:tav>
                                      </p:tavLst>
                                    </p:anim>
                                    <p:anim calcmode="lin" valueType="num">
                                      <p:cBhvr additive="base">
                                        <p:cTn id="3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7" presetClass="entr" presetSubtype="0" fill="hold" grpId="0" nodeType="clickEffect">
                                  <p:stCondLst>
                                    <p:cond delay="0"/>
                                  </p:stCondLst>
                                  <p:iterate type="lt">
                                    <p:tmPct val="50000"/>
                                  </p:iterate>
                                  <p:childTnLst>
                                    <p:set>
                                      <p:cBhvr>
                                        <p:cTn id="37" dur="1" fill="hold">
                                          <p:stCondLst>
                                            <p:cond delay="0"/>
                                          </p:stCondLst>
                                        </p:cTn>
                                        <p:tgtEl>
                                          <p:spTgt spid="17"/>
                                        </p:tgtEl>
                                        <p:attrNameLst>
                                          <p:attrName>style.visibility</p:attrName>
                                        </p:attrNameLst>
                                      </p:cBhvr>
                                      <p:to>
                                        <p:strVal val="visible"/>
                                      </p:to>
                                    </p:set>
                                    <p:anim calcmode="discrete" valueType="clr">
                                      <p:cBhvr override="childStyle">
                                        <p:cTn id="38" dur="8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39" dur="80"/>
                                        <p:tgtEl>
                                          <p:spTgt spid="17"/>
                                        </p:tgtEl>
                                        <p:attrNameLst>
                                          <p:attrName>fillcolor</p:attrName>
                                        </p:attrNameLst>
                                      </p:cBhvr>
                                      <p:tavLst>
                                        <p:tav tm="0">
                                          <p:val>
                                            <p:clrVal>
                                              <a:schemeClr val="accent2"/>
                                            </p:clrVal>
                                          </p:val>
                                        </p:tav>
                                        <p:tav tm="50000">
                                          <p:val>
                                            <p:clrVal>
                                              <a:schemeClr val="hlink"/>
                                            </p:clrVal>
                                          </p:val>
                                        </p:tav>
                                      </p:tavLst>
                                    </p:anim>
                                    <p:set>
                                      <p:cBhvr>
                                        <p:cTn id="40" dur="80"/>
                                        <p:tgtEl>
                                          <p:spTgt spid="1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rot="21448719">
            <a:off x="3302864" y="606473"/>
            <a:ext cx="4857784" cy="868346"/>
          </a:xfrm>
          <a:solidFill>
            <a:schemeClr val="accent2">
              <a:lumMod val="75000"/>
            </a:schemeClr>
          </a:solidFill>
          <a:ln>
            <a:noFill/>
          </a:ln>
          <a:effectLst>
            <a:outerShdw blurRad="184150" dist="241300" dir="11520000" sx="110000" sy="110000" algn="ctr">
              <a:srgbClr val="000000">
                <a:alpha val="18000"/>
              </a:srgbClr>
            </a:outerShdw>
          </a:effectLst>
          <a:scene3d>
            <a:camera prst="isometricOffAxis2Left"/>
            <a:lightRig rig="flood" dir="t">
              <a:rot lat="0" lon="0" rev="13800000"/>
            </a:lightRig>
          </a:scene3d>
          <a:sp3d extrusionH="107950" prstMaterial="plastic">
            <a:bevelT w="82550" h="63500" prst="divot"/>
            <a:bevelB/>
          </a:sp3d>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Лабиринты</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7" name="Содержимое 2"/>
          <p:cNvSpPr>
            <a:spLocks noGrp="1"/>
          </p:cNvSpPr>
          <p:nvPr>
            <p:ph sz="half" idx="1"/>
          </p:nvPr>
        </p:nvSpPr>
        <p:spPr>
          <a:xfrm>
            <a:off x="457200" y="2714620"/>
            <a:ext cx="8043890" cy="3411543"/>
          </a:xfrm>
        </p:spPr>
        <p:txBody>
          <a:bodyPr>
            <a:normAutofit/>
          </a:bodyPr>
          <a:lstStyle/>
          <a:p>
            <a:pPr marL="0">
              <a:spcBef>
                <a:spcPts val="0"/>
              </a:spcBef>
              <a:buNone/>
            </a:pPr>
            <a:r>
              <a:rPr lang="ru-RU" dirty="0">
                <a:solidFill>
                  <a:schemeClr val="bg2">
                    <a:lumMod val="75000"/>
                  </a:schemeClr>
                </a:solidFill>
              </a:rPr>
              <a:t>«Лабиринт» в переводе с греческого – сооружение со сложно расположенными и запутанными ходами. Есть природные подземные ходы в подземных пещерах.  Люди, попавшие в них, могут заблудиться и умереть от голода и жажды. Есть </a:t>
            </a:r>
            <a:r>
              <a:rPr lang="ru-RU" dirty="0" smtClean="0">
                <a:solidFill>
                  <a:schemeClr val="bg2">
                    <a:lumMod val="75000"/>
                  </a:schemeClr>
                </a:solidFill>
              </a:rPr>
              <a:t>искусственные: шахты </a:t>
            </a:r>
            <a:r>
              <a:rPr lang="ru-RU" dirty="0">
                <a:solidFill>
                  <a:schemeClr val="bg2">
                    <a:lumMod val="75000"/>
                  </a:schemeClr>
                </a:solidFill>
              </a:rPr>
              <a:t>рудников и катакомбы.</a:t>
            </a:r>
          </a:p>
          <a:p>
            <a:pPr marL="0">
              <a:spcBef>
                <a:spcPts val="0"/>
              </a:spcBef>
              <a:buNone/>
            </a:pPr>
            <a:r>
              <a:rPr lang="ru-RU" dirty="0">
                <a:solidFill>
                  <a:schemeClr val="bg2">
                    <a:lumMod val="75000"/>
                  </a:schemeClr>
                </a:solidFill>
              </a:rPr>
              <a:t>Задачи о лабиринтах возникли в глубокой древности, но многие и теперь считают их неразрешимыми.</a:t>
            </a:r>
          </a:p>
          <a:p>
            <a:endParaRPr lang="ru-RU" dirty="0"/>
          </a:p>
        </p:txBody>
      </p:sp>
      <p:pic>
        <p:nvPicPr>
          <p:cNvPr id="5" name="Рисунок 4" descr="C:\Documents and Settings\нина\Local Settings\Temporary Internet Files\Content.IE5\KDC2NVC2\MCj03267320000[1].wmf"/>
          <p:cNvPicPr/>
          <p:nvPr/>
        </p:nvPicPr>
        <p:blipFill>
          <a:blip r:embed="rId2" cstate="print"/>
          <a:srcRect/>
          <a:stretch>
            <a:fillRect/>
          </a:stretch>
        </p:blipFill>
        <p:spPr bwMode="auto">
          <a:xfrm>
            <a:off x="785786" y="857232"/>
            <a:ext cx="2571768" cy="1643074"/>
          </a:xfrm>
          <a:prstGeom prst="rect">
            <a:avLst/>
          </a:prstGeom>
          <a:noFill/>
          <a:ln w="9525">
            <a:noFill/>
            <a:miter lim="800000"/>
            <a:headEnd/>
            <a:tailEnd/>
          </a:ln>
        </p:spPr>
      </p:pic>
    </p:spTree>
    <p:extLst>
      <p:ext uri="{BB962C8B-B14F-4D97-AF65-F5344CB8AC3E}">
        <p14:creationId xmlns:p14="http://schemas.microsoft.com/office/powerpoint/2010/main" val="187839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0" y="500042"/>
            <a:ext cx="5643602" cy="6143668"/>
          </a:xfrm>
        </p:spPr>
        <p:txBody>
          <a:bodyPr>
            <a:normAutofit fontScale="77500" lnSpcReduction="20000"/>
          </a:bodyPr>
          <a:lstStyle/>
          <a:p>
            <a:pPr>
              <a:buNone/>
            </a:pPr>
            <a:endParaRPr lang="ru-RU" dirty="0"/>
          </a:p>
          <a:p>
            <a:pPr>
              <a:buNone/>
            </a:pPr>
            <a:r>
              <a:rPr lang="ru-RU" i="1" dirty="0" smtClean="0"/>
              <a:t> 	Дедал на острове Крит построил для царя Миноса лабиринт. В центре лабиринта жил Минотавр – кровожадное чудовище с человеческим телом и головой быка, и никто из попавших туда не мог выйти обратно, становясь, в конце концов, жертвой. Семь юношей и семь девушек ежегодно приносили афиняне в дань Минотавру. Наконец, юный Тесей не только убил Минотавра, но и вышел из лабиринта по нити из клубка Ариадны: привязав конец нити у входа, Тесей, взяв клубок, пошёл искать Минотавра и, найдя, вступил с ним в поединок, который закончился победой юноши; возвращаясь по нити Ариадны, он вывел из лабиринта всех обречённых. С тех пор «нитью Ариадны» называют способ, дающий выход из самого затруднительного положения.</a:t>
            </a:r>
            <a:r>
              <a:rPr lang="ru-RU" dirty="0" smtClean="0"/>
              <a:t> </a:t>
            </a:r>
            <a:endParaRPr lang="ru-RU" dirty="0"/>
          </a:p>
        </p:txBody>
      </p:sp>
      <p:sp>
        <p:nvSpPr>
          <p:cNvPr id="5" name="Прямоугольник 4"/>
          <p:cNvSpPr/>
          <p:nvPr/>
        </p:nvSpPr>
        <p:spPr>
          <a:xfrm>
            <a:off x="6072198" y="3786190"/>
            <a:ext cx="2786050" cy="923330"/>
          </a:xfrm>
          <a:prstGeom prst="rect">
            <a:avLst/>
          </a:prstGeom>
        </p:spPr>
        <p:txBody>
          <a:bodyPr wrap="square">
            <a:spAutoFit/>
          </a:bodyPr>
          <a:lstStyle/>
          <a:p>
            <a:r>
              <a:rPr lang="ru-RU" dirty="0" smtClean="0">
                <a:solidFill>
                  <a:prstClr val="black"/>
                </a:solidFill>
              </a:rPr>
              <a:t>Мозаика римской эпохи, изображающая Тесея и Минотавра</a:t>
            </a:r>
            <a:endParaRPr lang="ru-RU" dirty="0">
              <a:solidFill>
                <a:prstClr val="black"/>
              </a:solidFill>
            </a:endParaRPr>
          </a:p>
        </p:txBody>
      </p:sp>
      <p:pic>
        <p:nvPicPr>
          <p:cNvPr id="6" name="Рисунок 5" descr="http://upload.wikimedia.org/wikipedia/commons/thumb/9/90/Theseus_Minotaur_Mosaic.jpg/135px-Theseus_Minotaur_Mosaic.jpg">
            <a:hlinkClick r:id="rId2"/>
          </p:cNvPr>
          <p:cNvPicPr/>
          <p:nvPr/>
        </p:nvPicPr>
        <p:blipFill>
          <a:blip r:embed="rId3" cstate="print"/>
          <a:srcRect/>
          <a:stretch>
            <a:fillRect/>
          </a:stretch>
        </p:blipFill>
        <p:spPr bwMode="auto">
          <a:xfrm>
            <a:off x="6072198" y="1214422"/>
            <a:ext cx="2857520" cy="2500330"/>
          </a:xfrm>
          <a:prstGeom prst="rect">
            <a:avLst/>
          </a:prstGeom>
          <a:noFill/>
          <a:ln w="9525">
            <a:noFill/>
            <a:miter lim="800000"/>
            <a:headEnd/>
            <a:tailEnd/>
          </a:ln>
        </p:spPr>
      </p:pic>
    </p:spTree>
    <p:extLst>
      <p:ext uri="{BB962C8B-B14F-4D97-AF65-F5344CB8AC3E}">
        <p14:creationId xmlns:p14="http://schemas.microsoft.com/office/powerpoint/2010/main" val="8319015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solidFill>
                  <a:srgbClr val="00B050"/>
                </a:solidFill>
              </a:rPr>
              <a:t>Живые лабиринты</a:t>
            </a:r>
            <a:r>
              <a:rPr lang="ru-RU" dirty="0"/>
              <a:t/>
            </a:r>
            <a:br>
              <a:rPr lang="ru-RU" dirty="0"/>
            </a:br>
            <a:endParaRPr lang="ru-RU" dirty="0"/>
          </a:p>
        </p:txBody>
      </p:sp>
      <p:pic>
        <p:nvPicPr>
          <p:cNvPr id="5" name="Рисунок 4" descr="http://upload.wikimedia.org/wikipedia/commons/thumb/9/94/Ch%C3%A2teau_de_Chenonceau_2008_PD_08.JPG/180px-Ch%C3%A2teau_de_Chenonceau_2008_PD_08.JPG">
            <a:hlinkClick r:id="rId2"/>
          </p:cNvPr>
          <p:cNvPicPr/>
          <p:nvPr/>
        </p:nvPicPr>
        <p:blipFill>
          <a:blip r:embed="rId3" cstate="print"/>
          <a:srcRect/>
          <a:stretch>
            <a:fillRect/>
          </a:stretch>
        </p:blipFill>
        <p:spPr bwMode="auto">
          <a:xfrm>
            <a:off x="4643438" y="1285860"/>
            <a:ext cx="3271849" cy="2286016"/>
          </a:xfrm>
          <a:prstGeom prst="rect">
            <a:avLst/>
          </a:prstGeom>
          <a:noFill/>
          <a:ln w="9525">
            <a:noFill/>
            <a:miter lim="800000"/>
            <a:headEnd/>
            <a:tailEnd/>
          </a:ln>
        </p:spPr>
      </p:pic>
      <p:pic>
        <p:nvPicPr>
          <p:cNvPr id="6" name="Рисунок 5" descr="http://upload.wikimedia.org/wikipedia/commons/thumb/8/86/VanDusen_Botanical_Garden_maze.jpg/180px-VanDusen_Botanical_Garden_maze.jpg">
            <a:hlinkClick r:id="rId4"/>
          </p:cNvPr>
          <p:cNvPicPr/>
          <p:nvPr/>
        </p:nvPicPr>
        <p:blipFill>
          <a:blip r:embed="rId5" cstate="print"/>
          <a:srcRect/>
          <a:stretch>
            <a:fillRect/>
          </a:stretch>
        </p:blipFill>
        <p:spPr bwMode="auto">
          <a:xfrm>
            <a:off x="785786" y="3786190"/>
            <a:ext cx="3184536" cy="2214578"/>
          </a:xfrm>
          <a:prstGeom prst="rect">
            <a:avLst/>
          </a:prstGeom>
          <a:noFill/>
          <a:ln w="9525">
            <a:noFill/>
            <a:miter lim="800000"/>
            <a:headEnd/>
            <a:tailEnd/>
          </a:ln>
        </p:spPr>
      </p:pic>
    </p:spTree>
    <p:extLst>
      <p:ext uri="{BB962C8B-B14F-4D97-AF65-F5344CB8AC3E}">
        <p14:creationId xmlns:p14="http://schemas.microsoft.com/office/powerpoint/2010/main" val="891520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edge">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8604"/>
            <a:ext cx="8229600" cy="571504"/>
          </a:xfrm>
        </p:spPr>
        <p:txBody>
          <a:bodyPr>
            <a:normAutofit fontScale="90000"/>
          </a:bodyPr>
          <a:lstStyle/>
          <a:p>
            <a:pPr lvl="0"/>
            <a:r>
              <a:rPr lang="ru-RU" dirty="0"/>
              <a:t/>
            </a:r>
            <a:br>
              <a:rPr lang="ru-RU" dirty="0"/>
            </a:br>
            <a:endParaRPr lang="ru-RU" dirty="0"/>
          </a:p>
        </p:txBody>
      </p:sp>
      <p:sp>
        <p:nvSpPr>
          <p:cNvPr id="3" name="Содержимое 2"/>
          <p:cNvSpPr>
            <a:spLocks noGrp="1"/>
          </p:cNvSpPr>
          <p:nvPr>
            <p:ph sz="half" idx="1"/>
          </p:nvPr>
        </p:nvSpPr>
        <p:spPr>
          <a:xfrm>
            <a:off x="0" y="3786190"/>
            <a:ext cx="4495800" cy="2428892"/>
          </a:xfrm>
        </p:spPr>
        <p:txBody>
          <a:bodyPr>
            <a:normAutofit lnSpcReduction="10000"/>
          </a:bodyPr>
          <a:lstStyle/>
          <a:p>
            <a:pPr lvl="0"/>
            <a:r>
              <a:rPr lang="ru-RU" b="1" dirty="0"/>
              <a:t>Метод проб и ошибок.</a:t>
            </a:r>
            <a:r>
              <a:rPr lang="ru-RU" dirty="0"/>
              <a:t> Выбираете любой путь, а если он заводит вас в тупик, то возвращаетесь назад и идёте другим путём.</a:t>
            </a:r>
          </a:p>
        </p:txBody>
      </p:sp>
      <p:sp>
        <p:nvSpPr>
          <p:cNvPr id="4" name="Содержимое 3"/>
          <p:cNvSpPr>
            <a:spLocks noGrp="1"/>
          </p:cNvSpPr>
          <p:nvPr>
            <p:ph sz="half" idx="2"/>
          </p:nvPr>
        </p:nvSpPr>
        <p:spPr>
          <a:xfrm>
            <a:off x="4286248" y="285728"/>
            <a:ext cx="4857752" cy="4429156"/>
          </a:xfrm>
        </p:spPr>
        <p:txBody>
          <a:bodyPr lIns="0" rIns="0">
            <a:normAutofit lnSpcReduction="10000"/>
          </a:bodyPr>
          <a:lstStyle/>
          <a:p>
            <a:pPr lvl="0">
              <a:buNone/>
            </a:pPr>
            <a:r>
              <a:rPr lang="ru-RU" b="1" dirty="0"/>
              <a:t>Метод зачёркивания тупиков</a:t>
            </a:r>
            <a:r>
              <a:rPr lang="ru-RU" dirty="0"/>
              <a:t>. Последовательно зачёркиваете тупики, т.е. маршруты, не имеющие ответвлений и заканчивающиеся перегородкой. Незачёркнутая  часть коридора оказывается маршрутом к выходу.</a:t>
            </a:r>
          </a:p>
          <a:p>
            <a:endParaRPr lang="ru-RU" dirty="0"/>
          </a:p>
        </p:txBody>
      </p:sp>
      <p:pic>
        <p:nvPicPr>
          <p:cNvPr id="5" name="Рисунок 4" descr="http://worldofchildren.ru/images/stories/laberinto2.jpg"/>
          <p:cNvPicPr/>
          <p:nvPr/>
        </p:nvPicPr>
        <p:blipFill>
          <a:blip r:embed="rId2" cstate="print">
            <a:duotone>
              <a:prstClr val="black"/>
              <a:schemeClr val="accent3">
                <a:tint val="45000"/>
                <a:satMod val="400000"/>
              </a:schemeClr>
            </a:duotone>
            <a:lum/>
          </a:blip>
          <a:srcRect/>
          <a:stretch>
            <a:fillRect/>
          </a:stretch>
        </p:blipFill>
        <p:spPr bwMode="auto">
          <a:xfrm>
            <a:off x="428596" y="500042"/>
            <a:ext cx="3143272" cy="2928958"/>
          </a:xfrm>
          <a:prstGeom prst="rect">
            <a:avLst/>
          </a:prstGeom>
          <a:noFill/>
          <a:ln w="9525">
            <a:noFill/>
            <a:miter lim="800000"/>
            <a:headEnd/>
            <a:tailEnd/>
          </a:ln>
        </p:spPr>
      </p:pic>
      <p:grpSp>
        <p:nvGrpSpPr>
          <p:cNvPr id="2049" name="Group 1"/>
          <p:cNvGrpSpPr>
            <a:grpSpLocks/>
          </p:cNvGrpSpPr>
          <p:nvPr/>
        </p:nvGrpSpPr>
        <p:grpSpPr bwMode="auto">
          <a:xfrm>
            <a:off x="6072198" y="4214818"/>
            <a:ext cx="2571768" cy="2286016"/>
            <a:chOff x="5055" y="4770"/>
            <a:chExt cx="2865" cy="2400"/>
          </a:xfrm>
        </p:grpSpPr>
        <p:sp>
          <p:nvSpPr>
            <p:cNvPr id="2050" name="Rectangle 2"/>
            <p:cNvSpPr>
              <a:spLocks noChangeArrowheads="1"/>
            </p:cNvSpPr>
            <p:nvPr/>
          </p:nvSpPr>
          <p:spPr bwMode="auto">
            <a:xfrm>
              <a:off x="5055" y="4770"/>
              <a:ext cx="2865" cy="2400"/>
            </a:xfrm>
            <a:prstGeom prst="rect">
              <a:avLst/>
            </a:prstGeom>
            <a:solidFill>
              <a:srgbClr val="D9959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solidFill>
                  <a:prstClr val="black"/>
                </a:solidFill>
              </a:endParaRPr>
            </a:p>
          </p:txBody>
        </p:sp>
        <p:cxnSp>
          <p:nvCxnSpPr>
            <p:cNvPr id="2051" name="AutoShape 3"/>
            <p:cNvCxnSpPr>
              <a:cxnSpLocks noChangeShapeType="1"/>
            </p:cNvCxnSpPr>
            <p:nvPr/>
          </p:nvCxnSpPr>
          <p:spPr bwMode="auto">
            <a:xfrm>
              <a:off x="5415" y="4770"/>
              <a:ext cx="0" cy="570"/>
            </a:xfrm>
            <a:prstGeom prst="straightConnector1">
              <a:avLst/>
            </a:prstGeom>
            <a:noFill/>
            <a:ln w="9525">
              <a:solidFill>
                <a:srgbClr val="000000"/>
              </a:solidFill>
              <a:round/>
              <a:headEnd/>
              <a:tailEnd/>
            </a:ln>
          </p:spPr>
        </p:cxnSp>
        <p:cxnSp>
          <p:nvCxnSpPr>
            <p:cNvPr id="2052" name="AutoShape 4"/>
            <p:cNvCxnSpPr>
              <a:cxnSpLocks noChangeShapeType="1"/>
            </p:cNvCxnSpPr>
            <p:nvPr/>
          </p:nvCxnSpPr>
          <p:spPr bwMode="auto">
            <a:xfrm>
              <a:off x="5265" y="5175"/>
              <a:ext cx="0" cy="1770"/>
            </a:xfrm>
            <a:prstGeom prst="straightConnector1">
              <a:avLst/>
            </a:prstGeom>
            <a:noFill/>
            <a:ln w="9525">
              <a:solidFill>
                <a:srgbClr val="000000"/>
              </a:solidFill>
              <a:round/>
              <a:headEnd/>
              <a:tailEnd/>
            </a:ln>
          </p:spPr>
        </p:cxnSp>
        <p:cxnSp>
          <p:nvCxnSpPr>
            <p:cNvPr id="2053" name="AutoShape 5"/>
            <p:cNvCxnSpPr>
              <a:cxnSpLocks noChangeShapeType="1"/>
            </p:cNvCxnSpPr>
            <p:nvPr/>
          </p:nvCxnSpPr>
          <p:spPr bwMode="auto">
            <a:xfrm>
              <a:off x="5265" y="5340"/>
              <a:ext cx="150" cy="0"/>
            </a:xfrm>
            <a:prstGeom prst="straightConnector1">
              <a:avLst/>
            </a:prstGeom>
            <a:noFill/>
            <a:ln w="9525">
              <a:solidFill>
                <a:srgbClr val="000000"/>
              </a:solidFill>
              <a:round/>
              <a:headEnd/>
              <a:tailEnd/>
            </a:ln>
          </p:spPr>
        </p:cxnSp>
        <p:cxnSp>
          <p:nvCxnSpPr>
            <p:cNvPr id="2054" name="AutoShape 6"/>
            <p:cNvCxnSpPr>
              <a:cxnSpLocks noChangeShapeType="1"/>
            </p:cNvCxnSpPr>
            <p:nvPr/>
          </p:nvCxnSpPr>
          <p:spPr bwMode="auto">
            <a:xfrm>
              <a:off x="5265" y="6825"/>
              <a:ext cx="1395" cy="0"/>
            </a:xfrm>
            <a:prstGeom prst="straightConnector1">
              <a:avLst/>
            </a:prstGeom>
            <a:noFill/>
            <a:ln w="9525">
              <a:solidFill>
                <a:srgbClr val="000000"/>
              </a:solidFill>
              <a:round/>
              <a:headEnd/>
              <a:tailEnd/>
            </a:ln>
          </p:spPr>
        </p:cxnSp>
        <p:cxnSp>
          <p:nvCxnSpPr>
            <p:cNvPr id="2055" name="AutoShape 7"/>
            <p:cNvCxnSpPr>
              <a:cxnSpLocks noChangeShapeType="1"/>
            </p:cNvCxnSpPr>
            <p:nvPr/>
          </p:nvCxnSpPr>
          <p:spPr bwMode="auto">
            <a:xfrm>
              <a:off x="5640" y="4905"/>
              <a:ext cx="945" cy="0"/>
            </a:xfrm>
            <a:prstGeom prst="straightConnector1">
              <a:avLst/>
            </a:prstGeom>
            <a:noFill/>
            <a:ln w="9525">
              <a:solidFill>
                <a:srgbClr val="000000"/>
              </a:solidFill>
              <a:round/>
              <a:headEnd/>
              <a:tailEnd/>
            </a:ln>
          </p:spPr>
        </p:cxnSp>
        <p:cxnSp>
          <p:nvCxnSpPr>
            <p:cNvPr id="2056" name="AutoShape 8"/>
            <p:cNvCxnSpPr>
              <a:cxnSpLocks noChangeShapeType="1"/>
            </p:cNvCxnSpPr>
            <p:nvPr/>
          </p:nvCxnSpPr>
          <p:spPr bwMode="auto">
            <a:xfrm>
              <a:off x="6435" y="5010"/>
              <a:ext cx="855" cy="0"/>
            </a:xfrm>
            <a:prstGeom prst="straightConnector1">
              <a:avLst/>
            </a:prstGeom>
            <a:noFill/>
            <a:ln w="9525">
              <a:solidFill>
                <a:srgbClr val="000000"/>
              </a:solidFill>
              <a:round/>
              <a:headEnd/>
              <a:tailEnd/>
            </a:ln>
          </p:spPr>
        </p:cxnSp>
        <p:cxnSp>
          <p:nvCxnSpPr>
            <p:cNvPr id="2057" name="AutoShape 9"/>
            <p:cNvCxnSpPr>
              <a:cxnSpLocks noChangeShapeType="1"/>
            </p:cNvCxnSpPr>
            <p:nvPr/>
          </p:nvCxnSpPr>
          <p:spPr bwMode="auto">
            <a:xfrm flipV="1">
              <a:off x="7290" y="4770"/>
              <a:ext cx="0" cy="240"/>
            </a:xfrm>
            <a:prstGeom prst="straightConnector1">
              <a:avLst/>
            </a:prstGeom>
            <a:noFill/>
            <a:ln w="9525">
              <a:solidFill>
                <a:srgbClr val="000000"/>
              </a:solidFill>
              <a:round/>
              <a:headEnd/>
              <a:tailEnd/>
            </a:ln>
          </p:spPr>
        </p:cxnSp>
        <p:cxnSp>
          <p:nvCxnSpPr>
            <p:cNvPr id="2058" name="AutoShape 10"/>
            <p:cNvCxnSpPr>
              <a:cxnSpLocks noChangeShapeType="1"/>
            </p:cNvCxnSpPr>
            <p:nvPr/>
          </p:nvCxnSpPr>
          <p:spPr bwMode="auto">
            <a:xfrm>
              <a:off x="7290" y="5010"/>
              <a:ext cx="255" cy="75"/>
            </a:xfrm>
            <a:prstGeom prst="straightConnector1">
              <a:avLst/>
            </a:prstGeom>
            <a:noFill/>
            <a:ln w="9525">
              <a:solidFill>
                <a:srgbClr val="000000"/>
              </a:solidFill>
              <a:round/>
              <a:headEnd/>
              <a:tailEnd/>
            </a:ln>
          </p:spPr>
        </p:cxnSp>
        <p:cxnSp>
          <p:nvCxnSpPr>
            <p:cNvPr id="2059" name="AutoShape 11"/>
            <p:cNvCxnSpPr>
              <a:cxnSpLocks noChangeShapeType="1"/>
            </p:cNvCxnSpPr>
            <p:nvPr/>
          </p:nvCxnSpPr>
          <p:spPr bwMode="auto">
            <a:xfrm>
              <a:off x="7545" y="5175"/>
              <a:ext cx="375" cy="0"/>
            </a:xfrm>
            <a:prstGeom prst="straightConnector1">
              <a:avLst/>
            </a:prstGeom>
            <a:noFill/>
            <a:ln w="9525">
              <a:solidFill>
                <a:srgbClr val="000000"/>
              </a:solidFill>
              <a:round/>
              <a:headEnd/>
              <a:tailEnd/>
            </a:ln>
          </p:spPr>
        </p:cxnSp>
        <p:cxnSp>
          <p:nvCxnSpPr>
            <p:cNvPr id="2060" name="AutoShape 12"/>
            <p:cNvCxnSpPr>
              <a:cxnSpLocks noChangeShapeType="1"/>
            </p:cNvCxnSpPr>
            <p:nvPr/>
          </p:nvCxnSpPr>
          <p:spPr bwMode="auto">
            <a:xfrm>
              <a:off x="6345" y="4905"/>
              <a:ext cx="0" cy="345"/>
            </a:xfrm>
            <a:prstGeom prst="straightConnector1">
              <a:avLst/>
            </a:prstGeom>
            <a:noFill/>
            <a:ln w="9525">
              <a:solidFill>
                <a:srgbClr val="000000"/>
              </a:solidFill>
              <a:round/>
              <a:headEnd/>
              <a:tailEnd/>
            </a:ln>
          </p:spPr>
        </p:cxnSp>
        <p:cxnSp>
          <p:nvCxnSpPr>
            <p:cNvPr id="2061" name="AutoShape 13"/>
            <p:cNvCxnSpPr>
              <a:cxnSpLocks noChangeShapeType="1"/>
            </p:cNvCxnSpPr>
            <p:nvPr/>
          </p:nvCxnSpPr>
          <p:spPr bwMode="auto">
            <a:xfrm>
              <a:off x="6345" y="5250"/>
              <a:ext cx="450" cy="0"/>
            </a:xfrm>
            <a:prstGeom prst="straightConnector1">
              <a:avLst/>
            </a:prstGeom>
            <a:noFill/>
            <a:ln w="9525">
              <a:solidFill>
                <a:srgbClr val="000000"/>
              </a:solidFill>
              <a:round/>
              <a:headEnd/>
              <a:tailEnd/>
            </a:ln>
          </p:spPr>
        </p:cxnSp>
        <p:cxnSp>
          <p:nvCxnSpPr>
            <p:cNvPr id="2062" name="AutoShape 14"/>
            <p:cNvCxnSpPr>
              <a:cxnSpLocks noChangeShapeType="1"/>
            </p:cNvCxnSpPr>
            <p:nvPr/>
          </p:nvCxnSpPr>
          <p:spPr bwMode="auto">
            <a:xfrm>
              <a:off x="6795" y="5250"/>
              <a:ext cx="0" cy="1485"/>
            </a:xfrm>
            <a:prstGeom prst="straightConnector1">
              <a:avLst/>
            </a:prstGeom>
            <a:noFill/>
            <a:ln w="9525">
              <a:solidFill>
                <a:srgbClr val="000000"/>
              </a:solidFill>
              <a:round/>
              <a:headEnd/>
              <a:tailEnd/>
            </a:ln>
          </p:spPr>
        </p:cxnSp>
        <p:cxnSp>
          <p:nvCxnSpPr>
            <p:cNvPr id="2063" name="AutoShape 15"/>
            <p:cNvCxnSpPr>
              <a:cxnSpLocks noChangeShapeType="1"/>
            </p:cNvCxnSpPr>
            <p:nvPr/>
          </p:nvCxnSpPr>
          <p:spPr bwMode="auto">
            <a:xfrm>
              <a:off x="6795" y="5685"/>
              <a:ext cx="750" cy="0"/>
            </a:xfrm>
            <a:prstGeom prst="straightConnector1">
              <a:avLst/>
            </a:prstGeom>
            <a:noFill/>
            <a:ln w="9525">
              <a:solidFill>
                <a:srgbClr val="000000"/>
              </a:solidFill>
              <a:round/>
              <a:headEnd/>
              <a:tailEnd/>
            </a:ln>
          </p:spPr>
        </p:cxnSp>
        <p:cxnSp>
          <p:nvCxnSpPr>
            <p:cNvPr id="2064" name="AutoShape 16"/>
            <p:cNvCxnSpPr>
              <a:cxnSpLocks noChangeShapeType="1"/>
            </p:cNvCxnSpPr>
            <p:nvPr/>
          </p:nvCxnSpPr>
          <p:spPr bwMode="auto">
            <a:xfrm flipV="1">
              <a:off x="7545" y="5460"/>
              <a:ext cx="375" cy="225"/>
            </a:xfrm>
            <a:prstGeom prst="straightConnector1">
              <a:avLst/>
            </a:prstGeom>
            <a:noFill/>
            <a:ln w="9525">
              <a:solidFill>
                <a:srgbClr val="000000"/>
              </a:solidFill>
              <a:round/>
              <a:headEnd/>
              <a:tailEnd/>
            </a:ln>
          </p:spPr>
        </p:cxnSp>
        <p:cxnSp>
          <p:nvCxnSpPr>
            <p:cNvPr id="2065" name="AutoShape 17"/>
            <p:cNvCxnSpPr>
              <a:cxnSpLocks noChangeShapeType="1"/>
            </p:cNvCxnSpPr>
            <p:nvPr/>
          </p:nvCxnSpPr>
          <p:spPr bwMode="auto">
            <a:xfrm>
              <a:off x="7065" y="5985"/>
              <a:ext cx="855" cy="0"/>
            </a:xfrm>
            <a:prstGeom prst="straightConnector1">
              <a:avLst/>
            </a:prstGeom>
            <a:noFill/>
            <a:ln w="9525">
              <a:solidFill>
                <a:srgbClr val="000000"/>
              </a:solidFill>
              <a:round/>
              <a:headEnd/>
              <a:tailEnd/>
            </a:ln>
          </p:spPr>
        </p:cxnSp>
        <p:cxnSp>
          <p:nvCxnSpPr>
            <p:cNvPr id="2066" name="AutoShape 18"/>
            <p:cNvCxnSpPr>
              <a:cxnSpLocks noChangeShapeType="1"/>
            </p:cNvCxnSpPr>
            <p:nvPr/>
          </p:nvCxnSpPr>
          <p:spPr bwMode="auto">
            <a:xfrm>
              <a:off x="7365" y="6555"/>
              <a:ext cx="555" cy="0"/>
            </a:xfrm>
            <a:prstGeom prst="straightConnector1">
              <a:avLst/>
            </a:prstGeom>
            <a:noFill/>
            <a:ln w="9525">
              <a:solidFill>
                <a:srgbClr val="000000"/>
              </a:solidFill>
              <a:round/>
              <a:headEnd/>
              <a:tailEnd/>
            </a:ln>
          </p:spPr>
        </p:cxnSp>
        <p:cxnSp>
          <p:nvCxnSpPr>
            <p:cNvPr id="2067" name="AutoShape 19"/>
            <p:cNvCxnSpPr>
              <a:cxnSpLocks noChangeShapeType="1"/>
            </p:cNvCxnSpPr>
            <p:nvPr/>
          </p:nvCxnSpPr>
          <p:spPr bwMode="auto">
            <a:xfrm>
              <a:off x="5565" y="6945"/>
              <a:ext cx="0" cy="225"/>
            </a:xfrm>
            <a:prstGeom prst="straightConnector1">
              <a:avLst/>
            </a:prstGeom>
            <a:noFill/>
            <a:ln w="9525">
              <a:solidFill>
                <a:srgbClr val="000000"/>
              </a:solidFill>
              <a:round/>
              <a:headEnd/>
              <a:tailEnd/>
            </a:ln>
          </p:spPr>
        </p:cxnSp>
        <p:cxnSp>
          <p:nvCxnSpPr>
            <p:cNvPr id="2068" name="AutoShape 20"/>
            <p:cNvCxnSpPr>
              <a:cxnSpLocks noChangeShapeType="1"/>
            </p:cNvCxnSpPr>
            <p:nvPr/>
          </p:nvCxnSpPr>
          <p:spPr bwMode="auto">
            <a:xfrm>
              <a:off x="5940" y="6825"/>
              <a:ext cx="0" cy="210"/>
            </a:xfrm>
            <a:prstGeom prst="straightConnector1">
              <a:avLst/>
            </a:prstGeom>
            <a:noFill/>
            <a:ln w="9525">
              <a:solidFill>
                <a:srgbClr val="000000"/>
              </a:solidFill>
              <a:round/>
              <a:headEnd/>
              <a:tailEnd/>
            </a:ln>
          </p:spPr>
        </p:cxnSp>
        <p:cxnSp>
          <p:nvCxnSpPr>
            <p:cNvPr id="2069" name="AutoShape 21"/>
            <p:cNvCxnSpPr>
              <a:cxnSpLocks noChangeShapeType="1"/>
            </p:cNvCxnSpPr>
            <p:nvPr/>
          </p:nvCxnSpPr>
          <p:spPr bwMode="auto">
            <a:xfrm>
              <a:off x="5940" y="7035"/>
              <a:ext cx="855" cy="0"/>
            </a:xfrm>
            <a:prstGeom prst="straightConnector1">
              <a:avLst/>
            </a:prstGeom>
            <a:noFill/>
            <a:ln w="9525">
              <a:solidFill>
                <a:srgbClr val="000000"/>
              </a:solidFill>
              <a:round/>
              <a:headEnd/>
              <a:tailEnd/>
            </a:ln>
          </p:spPr>
        </p:cxnSp>
        <p:cxnSp>
          <p:nvCxnSpPr>
            <p:cNvPr id="2070" name="AutoShape 22"/>
            <p:cNvCxnSpPr>
              <a:cxnSpLocks noChangeShapeType="1"/>
            </p:cNvCxnSpPr>
            <p:nvPr/>
          </p:nvCxnSpPr>
          <p:spPr bwMode="auto">
            <a:xfrm flipV="1">
              <a:off x="6795" y="6945"/>
              <a:ext cx="0" cy="90"/>
            </a:xfrm>
            <a:prstGeom prst="straightConnector1">
              <a:avLst/>
            </a:prstGeom>
            <a:noFill/>
            <a:ln w="9525">
              <a:solidFill>
                <a:srgbClr val="000000"/>
              </a:solidFill>
              <a:round/>
              <a:headEnd/>
              <a:tailEnd/>
            </a:ln>
          </p:spPr>
        </p:cxnSp>
        <p:cxnSp>
          <p:nvCxnSpPr>
            <p:cNvPr id="2071" name="AutoShape 23"/>
            <p:cNvCxnSpPr>
              <a:cxnSpLocks noChangeShapeType="1"/>
            </p:cNvCxnSpPr>
            <p:nvPr/>
          </p:nvCxnSpPr>
          <p:spPr bwMode="auto">
            <a:xfrm flipV="1">
              <a:off x="6660" y="6735"/>
              <a:ext cx="0" cy="90"/>
            </a:xfrm>
            <a:prstGeom prst="straightConnector1">
              <a:avLst/>
            </a:prstGeom>
            <a:noFill/>
            <a:ln w="9525">
              <a:solidFill>
                <a:srgbClr val="000000"/>
              </a:solidFill>
              <a:round/>
              <a:headEnd/>
              <a:tailEnd/>
            </a:ln>
          </p:spPr>
        </p:cxnSp>
        <p:cxnSp>
          <p:nvCxnSpPr>
            <p:cNvPr id="2072" name="AutoShape 24"/>
            <p:cNvCxnSpPr>
              <a:cxnSpLocks noChangeShapeType="1"/>
            </p:cNvCxnSpPr>
            <p:nvPr/>
          </p:nvCxnSpPr>
          <p:spPr bwMode="auto">
            <a:xfrm>
              <a:off x="5640" y="4905"/>
              <a:ext cx="0" cy="885"/>
            </a:xfrm>
            <a:prstGeom prst="straightConnector1">
              <a:avLst/>
            </a:prstGeom>
            <a:noFill/>
            <a:ln w="9525">
              <a:solidFill>
                <a:srgbClr val="000000"/>
              </a:solidFill>
              <a:round/>
              <a:headEnd/>
              <a:tailEnd/>
            </a:ln>
          </p:spPr>
        </p:cxnSp>
        <p:cxnSp>
          <p:nvCxnSpPr>
            <p:cNvPr id="2073" name="AutoShape 25"/>
            <p:cNvCxnSpPr>
              <a:cxnSpLocks noChangeShapeType="1"/>
            </p:cNvCxnSpPr>
            <p:nvPr/>
          </p:nvCxnSpPr>
          <p:spPr bwMode="auto">
            <a:xfrm flipH="1">
              <a:off x="5565" y="5790"/>
              <a:ext cx="75" cy="0"/>
            </a:xfrm>
            <a:prstGeom prst="straightConnector1">
              <a:avLst/>
            </a:prstGeom>
            <a:noFill/>
            <a:ln w="9525">
              <a:solidFill>
                <a:srgbClr val="000000"/>
              </a:solidFill>
              <a:round/>
              <a:headEnd/>
              <a:tailEnd/>
            </a:ln>
          </p:spPr>
        </p:cxnSp>
        <p:cxnSp>
          <p:nvCxnSpPr>
            <p:cNvPr id="2074" name="AutoShape 26"/>
            <p:cNvCxnSpPr>
              <a:cxnSpLocks noChangeShapeType="1"/>
            </p:cNvCxnSpPr>
            <p:nvPr/>
          </p:nvCxnSpPr>
          <p:spPr bwMode="auto">
            <a:xfrm>
              <a:off x="5565" y="5790"/>
              <a:ext cx="0" cy="450"/>
            </a:xfrm>
            <a:prstGeom prst="straightConnector1">
              <a:avLst/>
            </a:prstGeom>
            <a:noFill/>
            <a:ln w="9525">
              <a:solidFill>
                <a:srgbClr val="000000"/>
              </a:solidFill>
              <a:round/>
              <a:headEnd/>
              <a:tailEnd/>
            </a:ln>
          </p:spPr>
        </p:cxnSp>
        <p:cxnSp>
          <p:nvCxnSpPr>
            <p:cNvPr id="2075" name="AutoShape 27"/>
            <p:cNvCxnSpPr>
              <a:cxnSpLocks noChangeShapeType="1"/>
            </p:cNvCxnSpPr>
            <p:nvPr/>
          </p:nvCxnSpPr>
          <p:spPr bwMode="auto">
            <a:xfrm>
              <a:off x="5565" y="6240"/>
              <a:ext cx="255" cy="0"/>
            </a:xfrm>
            <a:prstGeom prst="straightConnector1">
              <a:avLst/>
            </a:prstGeom>
            <a:noFill/>
            <a:ln w="9525">
              <a:solidFill>
                <a:srgbClr val="000000"/>
              </a:solidFill>
              <a:round/>
              <a:headEnd/>
              <a:tailEnd/>
            </a:ln>
          </p:spPr>
        </p:cxnSp>
        <p:cxnSp>
          <p:nvCxnSpPr>
            <p:cNvPr id="2076" name="AutoShape 28"/>
            <p:cNvCxnSpPr>
              <a:cxnSpLocks noChangeShapeType="1"/>
            </p:cNvCxnSpPr>
            <p:nvPr/>
          </p:nvCxnSpPr>
          <p:spPr bwMode="auto">
            <a:xfrm>
              <a:off x="5820" y="6240"/>
              <a:ext cx="0" cy="315"/>
            </a:xfrm>
            <a:prstGeom prst="straightConnector1">
              <a:avLst/>
            </a:prstGeom>
            <a:noFill/>
            <a:ln w="9525">
              <a:solidFill>
                <a:srgbClr val="000000"/>
              </a:solidFill>
              <a:round/>
              <a:headEnd/>
              <a:tailEnd/>
            </a:ln>
          </p:spPr>
        </p:cxnSp>
        <p:cxnSp>
          <p:nvCxnSpPr>
            <p:cNvPr id="2077" name="AutoShape 29"/>
            <p:cNvCxnSpPr>
              <a:cxnSpLocks noChangeShapeType="1"/>
            </p:cNvCxnSpPr>
            <p:nvPr/>
          </p:nvCxnSpPr>
          <p:spPr bwMode="auto">
            <a:xfrm>
              <a:off x="5820" y="6555"/>
              <a:ext cx="525" cy="0"/>
            </a:xfrm>
            <a:prstGeom prst="straightConnector1">
              <a:avLst/>
            </a:prstGeom>
            <a:noFill/>
            <a:ln w="9525">
              <a:solidFill>
                <a:srgbClr val="000000"/>
              </a:solidFill>
              <a:round/>
              <a:headEnd/>
              <a:tailEnd/>
            </a:ln>
          </p:spPr>
        </p:cxnSp>
        <p:cxnSp>
          <p:nvCxnSpPr>
            <p:cNvPr id="2078" name="AutoShape 30"/>
            <p:cNvCxnSpPr>
              <a:cxnSpLocks noChangeShapeType="1"/>
            </p:cNvCxnSpPr>
            <p:nvPr/>
          </p:nvCxnSpPr>
          <p:spPr bwMode="auto">
            <a:xfrm flipV="1">
              <a:off x="6345" y="6165"/>
              <a:ext cx="0" cy="390"/>
            </a:xfrm>
            <a:prstGeom prst="straightConnector1">
              <a:avLst/>
            </a:prstGeom>
            <a:noFill/>
            <a:ln w="9525">
              <a:solidFill>
                <a:srgbClr val="000000"/>
              </a:solidFill>
              <a:round/>
              <a:headEnd/>
              <a:tailEnd/>
            </a:ln>
          </p:spPr>
        </p:cxnSp>
        <p:cxnSp>
          <p:nvCxnSpPr>
            <p:cNvPr id="2079" name="AutoShape 31"/>
            <p:cNvCxnSpPr>
              <a:cxnSpLocks noChangeShapeType="1"/>
            </p:cNvCxnSpPr>
            <p:nvPr/>
          </p:nvCxnSpPr>
          <p:spPr bwMode="auto">
            <a:xfrm>
              <a:off x="5640" y="5175"/>
              <a:ext cx="180" cy="0"/>
            </a:xfrm>
            <a:prstGeom prst="straightConnector1">
              <a:avLst/>
            </a:prstGeom>
            <a:noFill/>
            <a:ln w="9525">
              <a:solidFill>
                <a:srgbClr val="000000"/>
              </a:solidFill>
              <a:round/>
              <a:headEnd/>
              <a:tailEnd/>
            </a:ln>
          </p:spPr>
        </p:cxnSp>
        <p:cxnSp>
          <p:nvCxnSpPr>
            <p:cNvPr id="2080" name="AutoShape 32"/>
            <p:cNvCxnSpPr>
              <a:cxnSpLocks noChangeShapeType="1"/>
            </p:cNvCxnSpPr>
            <p:nvPr/>
          </p:nvCxnSpPr>
          <p:spPr bwMode="auto">
            <a:xfrm>
              <a:off x="5820" y="5010"/>
              <a:ext cx="270" cy="0"/>
            </a:xfrm>
            <a:prstGeom prst="straightConnector1">
              <a:avLst/>
            </a:prstGeom>
            <a:noFill/>
            <a:ln w="9525">
              <a:solidFill>
                <a:srgbClr val="000000"/>
              </a:solidFill>
              <a:round/>
              <a:headEnd/>
              <a:tailEnd/>
            </a:ln>
          </p:spPr>
        </p:cxnSp>
        <p:cxnSp>
          <p:nvCxnSpPr>
            <p:cNvPr id="2081" name="AutoShape 33"/>
            <p:cNvCxnSpPr>
              <a:cxnSpLocks noChangeShapeType="1"/>
            </p:cNvCxnSpPr>
            <p:nvPr/>
          </p:nvCxnSpPr>
          <p:spPr bwMode="auto">
            <a:xfrm>
              <a:off x="6090" y="5010"/>
              <a:ext cx="0" cy="450"/>
            </a:xfrm>
            <a:prstGeom prst="straightConnector1">
              <a:avLst/>
            </a:prstGeom>
            <a:noFill/>
            <a:ln w="9525">
              <a:solidFill>
                <a:srgbClr val="000000"/>
              </a:solidFill>
              <a:round/>
              <a:headEnd/>
              <a:tailEnd/>
            </a:ln>
          </p:spPr>
        </p:cxnSp>
        <p:cxnSp>
          <p:nvCxnSpPr>
            <p:cNvPr id="2082" name="AutoShape 34"/>
            <p:cNvCxnSpPr>
              <a:cxnSpLocks noChangeShapeType="1"/>
            </p:cNvCxnSpPr>
            <p:nvPr/>
          </p:nvCxnSpPr>
          <p:spPr bwMode="auto">
            <a:xfrm flipH="1">
              <a:off x="6210" y="5340"/>
              <a:ext cx="135" cy="120"/>
            </a:xfrm>
            <a:prstGeom prst="straightConnector1">
              <a:avLst/>
            </a:prstGeom>
            <a:noFill/>
            <a:ln w="9525">
              <a:solidFill>
                <a:srgbClr val="000000"/>
              </a:solidFill>
              <a:round/>
              <a:headEnd/>
              <a:tailEnd/>
            </a:ln>
          </p:spPr>
        </p:cxnSp>
        <p:cxnSp>
          <p:nvCxnSpPr>
            <p:cNvPr id="2083" name="AutoShape 35"/>
            <p:cNvCxnSpPr>
              <a:cxnSpLocks noChangeShapeType="1"/>
            </p:cNvCxnSpPr>
            <p:nvPr/>
          </p:nvCxnSpPr>
          <p:spPr bwMode="auto">
            <a:xfrm flipH="1">
              <a:off x="5940" y="5460"/>
              <a:ext cx="150" cy="0"/>
            </a:xfrm>
            <a:prstGeom prst="straightConnector1">
              <a:avLst/>
            </a:prstGeom>
            <a:noFill/>
            <a:ln w="9525">
              <a:solidFill>
                <a:srgbClr val="000000"/>
              </a:solidFill>
              <a:round/>
              <a:headEnd/>
              <a:tailEnd/>
            </a:ln>
          </p:spPr>
        </p:cxnSp>
        <p:cxnSp>
          <p:nvCxnSpPr>
            <p:cNvPr id="2084" name="AutoShape 36"/>
            <p:cNvCxnSpPr>
              <a:cxnSpLocks noChangeShapeType="1"/>
            </p:cNvCxnSpPr>
            <p:nvPr/>
          </p:nvCxnSpPr>
          <p:spPr bwMode="auto">
            <a:xfrm>
              <a:off x="5940" y="5460"/>
              <a:ext cx="0" cy="705"/>
            </a:xfrm>
            <a:prstGeom prst="straightConnector1">
              <a:avLst/>
            </a:prstGeom>
            <a:noFill/>
            <a:ln w="9525">
              <a:solidFill>
                <a:srgbClr val="000000"/>
              </a:solidFill>
              <a:round/>
              <a:headEnd/>
              <a:tailEnd/>
            </a:ln>
          </p:spPr>
        </p:cxnSp>
        <p:cxnSp>
          <p:nvCxnSpPr>
            <p:cNvPr id="2085" name="AutoShape 37"/>
            <p:cNvCxnSpPr>
              <a:cxnSpLocks noChangeShapeType="1"/>
            </p:cNvCxnSpPr>
            <p:nvPr/>
          </p:nvCxnSpPr>
          <p:spPr bwMode="auto">
            <a:xfrm>
              <a:off x="5940" y="6165"/>
              <a:ext cx="720" cy="0"/>
            </a:xfrm>
            <a:prstGeom prst="straightConnector1">
              <a:avLst/>
            </a:prstGeom>
            <a:noFill/>
            <a:ln w="9525">
              <a:solidFill>
                <a:srgbClr val="000000"/>
              </a:solidFill>
              <a:round/>
              <a:headEnd/>
              <a:tailEnd/>
            </a:ln>
          </p:spPr>
        </p:cxnSp>
        <p:cxnSp>
          <p:nvCxnSpPr>
            <p:cNvPr id="2086" name="AutoShape 38"/>
            <p:cNvCxnSpPr>
              <a:cxnSpLocks noChangeShapeType="1"/>
            </p:cNvCxnSpPr>
            <p:nvPr/>
          </p:nvCxnSpPr>
          <p:spPr bwMode="auto">
            <a:xfrm flipV="1">
              <a:off x="6660" y="5565"/>
              <a:ext cx="0" cy="600"/>
            </a:xfrm>
            <a:prstGeom prst="straightConnector1">
              <a:avLst/>
            </a:prstGeom>
            <a:noFill/>
            <a:ln w="9525">
              <a:solidFill>
                <a:srgbClr val="000000"/>
              </a:solidFill>
              <a:round/>
              <a:headEnd/>
              <a:tailEnd/>
            </a:ln>
          </p:spPr>
        </p:cxnSp>
        <p:cxnSp>
          <p:nvCxnSpPr>
            <p:cNvPr id="2087" name="AutoShape 39"/>
            <p:cNvCxnSpPr>
              <a:cxnSpLocks noChangeShapeType="1"/>
            </p:cNvCxnSpPr>
            <p:nvPr/>
          </p:nvCxnSpPr>
          <p:spPr bwMode="auto">
            <a:xfrm flipH="1">
              <a:off x="6435" y="5565"/>
              <a:ext cx="225" cy="0"/>
            </a:xfrm>
            <a:prstGeom prst="straightConnector1">
              <a:avLst/>
            </a:prstGeom>
            <a:noFill/>
            <a:ln w="9525">
              <a:solidFill>
                <a:srgbClr val="000000"/>
              </a:solidFill>
              <a:round/>
              <a:headEnd/>
              <a:tailEnd/>
            </a:ln>
          </p:spPr>
        </p:cxnSp>
        <p:cxnSp>
          <p:nvCxnSpPr>
            <p:cNvPr id="2088" name="AutoShape 40"/>
            <p:cNvCxnSpPr>
              <a:cxnSpLocks noChangeShapeType="1"/>
            </p:cNvCxnSpPr>
            <p:nvPr/>
          </p:nvCxnSpPr>
          <p:spPr bwMode="auto">
            <a:xfrm>
              <a:off x="6435" y="5565"/>
              <a:ext cx="0" cy="225"/>
            </a:xfrm>
            <a:prstGeom prst="straightConnector1">
              <a:avLst/>
            </a:prstGeom>
            <a:noFill/>
            <a:ln w="9525">
              <a:solidFill>
                <a:srgbClr val="000000"/>
              </a:solidFill>
              <a:round/>
              <a:headEnd/>
              <a:tailEnd/>
            </a:ln>
          </p:spPr>
        </p:cxnSp>
        <p:cxnSp>
          <p:nvCxnSpPr>
            <p:cNvPr id="2089" name="AutoShape 41"/>
            <p:cNvCxnSpPr>
              <a:cxnSpLocks noChangeShapeType="1"/>
            </p:cNvCxnSpPr>
            <p:nvPr/>
          </p:nvCxnSpPr>
          <p:spPr bwMode="auto">
            <a:xfrm>
              <a:off x="6660" y="6735"/>
              <a:ext cx="405" cy="0"/>
            </a:xfrm>
            <a:prstGeom prst="straightConnector1">
              <a:avLst/>
            </a:prstGeom>
            <a:noFill/>
            <a:ln w="9525">
              <a:solidFill>
                <a:srgbClr val="000000"/>
              </a:solidFill>
              <a:round/>
              <a:headEnd/>
              <a:tailEnd/>
            </a:ln>
          </p:spPr>
        </p:cxnSp>
        <p:cxnSp>
          <p:nvCxnSpPr>
            <p:cNvPr id="2090" name="AutoShape 42"/>
            <p:cNvCxnSpPr>
              <a:cxnSpLocks noChangeShapeType="1"/>
            </p:cNvCxnSpPr>
            <p:nvPr/>
          </p:nvCxnSpPr>
          <p:spPr bwMode="auto">
            <a:xfrm>
              <a:off x="7065" y="6735"/>
              <a:ext cx="0" cy="300"/>
            </a:xfrm>
            <a:prstGeom prst="straightConnector1">
              <a:avLst/>
            </a:prstGeom>
            <a:noFill/>
            <a:ln w="9525">
              <a:solidFill>
                <a:srgbClr val="000000"/>
              </a:solidFill>
              <a:round/>
              <a:headEnd/>
              <a:tailEnd/>
            </a:ln>
          </p:spPr>
        </p:cxnSp>
        <p:cxnSp>
          <p:nvCxnSpPr>
            <p:cNvPr id="2091" name="AutoShape 43"/>
            <p:cNvCxnSpPr>
              <a:cxnSpLocks noChangeShapeType="1"/>
            </p:cNvCxnSpPr>
            <p:nvPr/>
          </p:nvCxnSpPr>
          <p:spPr bwMode="auto">
            <a:xfrm>
              <a:off x="7065" y="7035"/>
              <a:ext cx="480" cy="0"/>
            </a:xfrm>
            <a:prstGeom prst="straightConnector1">
              <a:avLst/>
            </a:prstGeom>
            <a:noFill/>
            <a:ln w="9525">
              <a:solidFill>
                <a:srgbClr val="000000"/>
              </a:solidFill>
              <a:round/>
              <a:headEnd/>
              <a:tailEnd/>
            </a:ln>
          </p:spPr>
        </p:cxnSp>
      </p:grpSp>
    </p:spTree>
    <p:extLst>
      <p:ext uri="{BB962C8B-B14F-4D97-AF65-F5344CB8AC3E}">
        <p14:creationId xmlns:p14="http://schemas.microsoft.com/office/powerpoint/2010/main" val="2409049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3000"/>
                            </p:stCondLst>
                            <p:childTnLst>
                              <p:par>
                                <p:cTn id="9" presetID="22" presetClass="entr" presetSubtype="8"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3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049"/>
                                        </p:tgtEl>
                                        <p:attrNameLst>
                                          <p:attrName>style.visibility</p:attrName>
                                        </p:attrNameLst>
                                      </p:cBhvr>
                                      <p:to>
                                        <p:strVal val="visible"/>
                                      </p:to>
                                    </p:set>
                                    <p:animEffect transition="in" filter="fade">
                                      <p:cBhvr>
                                        <p:cTn id="16" dur="2000"/>
                                        <p:tgtEl>
                                          <p:spTgt spid="2049"/>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wipe(left)">
                                      <p:cBhvr>
                                        <p:cTn id="20" dur="3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45058" name="Group 2"/>
          <p:cNvGrpSpPr>
            <a:grpSpLocks/>
          </p:cNvGrpSpPr>
          <p:nvPr/>
        </p:nvGrpSpPr>
        <p:grpSpPr bwMode="auto">
          <a:xfrm>
            <a:off x="428596" y="3929066"/>
            <a:ext cx="2647956" cy="2205043"/>
            <a:chOff x="4140" y="10080"/>
            <a:chExt cx="3030" cy="2505"/>
          </a:xfrm>
        </p:grpSpPr>
        <p:cxnSp>
          <p:nvCxnSpPr>
            <p:cNvPr id="45059" name="AutoShape 3"/>
            <p:cNvCxnSpPr>
              <a:cxnSpLocks noChangeShapeType="1"/>
            </p:cNvCxnSpPr>
            <p:nvPr/>
          </p:nvCxnSpPr>
          <p:spPr bwMode="auto">
            <a:xfrm>
              <a:off x="4140" y="10740"/>
              <a:ext cx="84" cy="1"/>
            </a:xfrm>
            <a:prstGeom prst="straightConnector1">
              <a:avLst/>
            </a:prstGeom>
            <a:noFill/>
            <a:ln w="28575">
              <a:solidFill>
                <a:srgbClr val="FF0000"/>
              </a:solidFill>
              <a:round/>
              <a:headEnd/>
              <a:tailEnd/>
            </a:ln>
          </p:spPr>
        </p:cxnSp>
        <p:cxnSp>
          <p:nvCxnSpPr>
            <p:cNvPr id="45060" name="AutoShape 4"/>
            <p:cNvCxnSpPr>
              <a:cxnSpLocks noChangeShapeType="1"/>
            </p:cNvCxnSpPr>
            <p:nvPr/>
          </p:nvCxnSpPr>
          <p:spPr bwMode="auto">
            <a:xfrm>
              <a:off x="4224" y="10080"/>
              <a:ext cx="0" cy="661"/>
            </a:xfrm>
            <a:prstGeom prst="straightConnector1">
              <a:avLst/>
            </a:prstGeom>
            <a:noFill/>
            <a:ln w="28575">
              <a:solidFill>
                <a:srgbClr val="FF0000"/>
              </a:solidFill>
              <a:round/>
              <a:headEnd/>
              <a:tailEnd/>
            </a:ln>
          </p:spPr>
        </p:cxnSp>
        <p:cxnSp>
          <p:nvCxnSpPr>
            <p:cNvPr id="45061" name="AutoShape 5"/>
            <p:cNvCxnSpPr>
              <a:cxnSpLocks noChangeShapeType="1"/>
            </p:cNvCxnSpPr>
            <p:nvPr/>
          </p:nvCxnSpPr>
          <p:spPr bwMode="auto">
            <a:xfrm>
              <a:off x="4224" y="10080"/>
              <a:ext cx="839" cy="0"/>
            </a:xfrm>
            <a:prstGeom prst="straightConnector1">
              <a:avLst/>
            </a:prstGeom>
            <a:noFill/>
            <a:ln w="28575">
              <a:solidFill>
                <a:srgbClr val="FF0000"/>
              </a:solidFill>
              <a:round/>
              <a:headEnd/>
              <a:tailEnd/>
            </a:ln>
          </p:spPr>
        </p:cxnSp>
        <p:cxnSp>
          <p:nvCxnSpPr>
            <p:cNvPr id="45062" name="AutoShape 6"/>
            <p:cNvCxnSpPr>
              <a:cxnSpLocks noChangeShapeType="1"/>
            </p:cNvCxnSpPr>
            <p:nvPr/>
          </p:nvCxnSpPr>
          <p:spPr bwMode="auto">
            <a:xfrm>
              <a:off x="5063" y="10080"/>
              <a:ext cx="0" cy="270"/>
            </a:xfrm>
            <a:prstGeom prst="straightConnector1">
              <a:avLst/>
            </a:prstGeom>
            <a:noFill/>
            <a:ln w="28575">
              <a:solidFill>
                <a:srgbClr val="FF0000"/>
              </a:solidFill>
              <a:round/>
              <a:headEnd/>
              <a:tailEnd/>
            </a:ln>
          </p:spPr>
        </p:cxnSp>
        <p:cxnSp>
          <p:nvCxnSpPr>
            <p:cNvPr id="45063" name="AutoShape 7"/>
            <p:cNvCxnSpPr>
              <a:cxnSpLocks noChangeShapeType="1"/>
            </p:cNvCxnSpPr>
            <p:nvPr/>
          </p:nvCxnSpPr>
          <p:spPr bwMode="auto">
            <a:xfrm>
              <a:off x="5063" y="10080"/>
              <a:ext cx="2107" cy="0"/>
            </a:xfrm>
            <a:prstGeom prst="straightConnector1">
              <a:avLst/>
            </a:prstGeom>
            <a:noFill/>
            <a:ln w="28575">
              <a:solidFill>
                <a:srgbClr val="FF0000"/>
              </a:solidFill>
              <a:round/>
              <a:headEnd/>
              <a:tailEnd/>
            </a:ln>
          </p:spPr>
        </p:cxnSp>
        <p:cxnSp>
          <p:nvCxnSpPr>
            <p:cNvPr id="45064" name="AutoShape 8"/>
            <p:cNvCxnSpPr>
              <a:cxnSpLocks noChangeShapeType="1"/>
            </p:cNvCxnSpPr>
            <p:nvPr/>
          </p:nvCxnSpPr>
          <p:spPr bwMode="auto">
            <a:xfrm>
              <a:off x="7170" y="10080"/>
              <a:ext cx="0" cy="1185"/>
            </a:xfrm>
            <a:prstGeom prst="straightConnector1">
              <a:avLst/>
            </a:prstGeom>
            <a:noFill/>
            <a:ln w="28575">
              <a:solidFill>
                <a:srgbClr val="FF0000"/>
              </a:solidFill>
              <a:round/>
              <a:headEnd/>
              <a:tailEnd/>
            </a:ln>
          </p:spPr>
        </p:cxnSp>
        <p:cxnSp>
          <p:nvCxnSpPr>
            <p:cNvPr id="45065" name="AutoShape 9"/>
            <p:cNvCxnSpPr>
              <a:cxnSpLocks noChangeShapeType="1"/>
            </p:cNvCxnSpPr>
            <p:nvPr/>
          </p:nvCxnSpPr>
          <p:spPr bwMode="auto">
            <a:xfrm flipH="1">
              <a:off x="6166" y="11265"/>
              <a:ext cx="1004" cy="0"/>
            </a:xfrm>
            <a:prstGeom prst="straightConnector1">
              <a:avLst/>
            </a:prstGeom>
            <a:noFill/>
            <a:ln w="28575">
              <a:solidFill>
                <a:srgbClr val="FF0000"/>
              </a:solidFill>
              <a:round/>
              <a:headEnd/>
              <a:tailEnd/>
            </a:ln>
          </p:spPr>
        </p:cxnSp>
        <p:cxnSp>
          <p:nvCxnSpPr>
            <p:cNvPr id="45066" name="AutoShape 10"/>
            <p:cNvCxnSpPr>
              <a:cxnSpLocks noChangeShapeType="1"/>
            </p:cNvCxnSpPr>
            <p:nvPr/>
          </p:nvCxnSpPr>
          <p:spPr bwMode="auto">
            <a:xfrm>
              <a:off x="7170" y="11625"/>
              <a:ext cx="0" cy="960"/>
            </a:xfrm>
            <a:prstGeom prst="straightConnector1">
              <a:avLst/>
            </a:prstGeom>
            <a:noFill/>
            <a:ln w="28575">
              <a:solidFill>
                <a:srgbClr val="FF0000"/>
              </a:solidFill>
              <a:round/>
              <a:headEnd/>
              <a:tailEnd/>
            </a:ln>
          </p:spPr>
        </p:cxnSp>
        <p:cxnSp>
          <p:nvCxnSpPr>
            <p:cNvPr id="45067" name="AutoShape 11"/>
            <p:cNvCxnSpPr>
              <a:cxnSpLocks noChangeShapeType="1"/>
            </p:cNvCxnSpPr>
            <p:nvPr/>
          </p:nvCxnSpPr>
          <p:spPr bwMode="auto">
            <a:xfrm flipH="1">
              <a:off x="4224" y="12585"/>
              <a:ext cx="2946" cy="0"/>
            </a:xfrm>
            <a:prstGeom prst="straightConnector1">
              <a:avLst/>
            </a:prstGeom>
            <a:noFill/>
            <a:ln w="28575">
              <a:solidFill>
                <a:srgbClr val="FF0000"/>
              </a:solidFill>
              <a:round/>
              <a:headEnd/>
              <a:tailEnd/>
            </a:ln>
          </p:spPr>
        </p:cxnSp>
        <p:cxnSp>
          <p:nvCxnSpPr>
            <p:cNvPr id="45068" name="AutoShape 12"/>
            <p:cNvCxnSpPr>
              <a:cxnSpLocks noChangeShapeType="1"/>
            </p:cNvCxnSpPr>
            <p:nvPr/>
          </p:nvCxnSpPr>
          <p:spPr bwMode="auto">
            <a:xfrm flipV="1">
              <a:off x="4224" y="11040"/>
              <a:ext cx="1" cy="1545"/>
            </a:xfrm>
            <a:prstGeom prst="straightConnector1">
              <a:avLst/>
            </a:prstGeom>
            <a:noFill/>
            <a:ln w="28575">
              <a:solidFill>
                <a:srgbClr val="FF0000"/>
              </a:solidFill>
              <a:round/>
              <a:headEnd/>
              <a:tailEnd/>
            </a:ln>
          </p:spPr>
        </p:cxnSp>
        <p:cxnSp>
          <p:nvCxnSpPr>
            <p:cNvPr id="45069" name="AutoShape 13"/>
            <p:cNvCxnSpPr>
              <a:cxnSpLocks noChangeShapeType="1"/>
            </p:cNvCxnSpPr>
            <p:nvPr/>
          </p:nvCxnSpPr>
          <p:spPr bwMode="auto">
            <a:xfrm flipH="1">
              <a:off x="4140" y="11040"/>
              <a:ext cx="84" cy="0"/>
            </a:xfrm>
            <a:prstGeom prst="straightConnector1">
              <a:avLst/>
            </a:prstGeom>
            <a:noFill/>
            <a:ln w="28575">
              <a:solidFill>
                <a:srgbClr val="FF0000"/>
              </a:solidFill>
              <a:round/>
              <a:headEnd/>
              <a:tailEnd/>
            </a:ln>
          </p:spPr>
        </p:cxnSp>
        <p:cxnSp>
          <p:nvCxnSpPr>
            <p:cNvPr id="45070" name="AutoShape 14"/>
            <p:cNvCxnSpPr>
              <a:cxnSpLocks noChangeShapeType="1"/>
            </p:cNvCxnSpPr>
            <p:nvPr/>
          </p:nvCxnSpPr>
          <p:spPr bwMode="auto">
            <a:xfrm>
              <a:off x="4224" y="11745"/>
              <a:ext cx="201" cy="0"/>
            </a:xfrm>
            <a:prstGeom prst="straightConnector1">
              <a:avLst/>
            </a:prstGeom>
            <a:noFill/>
            <a:ln w="28575">
              <a:solidFill>
                <a:srgbClr val="FF0000"/>
              </a:solidFill>
              <a:round/>
              <a:headEnd/>
              <a:tailEnd/>
            </a:ln>
          </p:spPr>
        </p:cxnSp>
        <p:cxnSp>
          <p:nvCxnSpPr>
            <p:cNvPr id="45071" name="AutoShape 15"/>
            <p:cNvCxnSpPr>
              <a:cxnSpLocks noChangeShapeType="1"/>
            </p:cNvCxnSpPr>
            <p:nvPr/>
          </p:nvCxnSpPr>
          <p:spPr bwMode="auto">
            <a:xfrm>
              <a:off x="4650" y="10350"/>
              <a:ext cx="0" cy="390"/>
            </a:xfrm>
            <a:prstGeom prst="straightConnector1">
              <a:avLst/>
            </a:prstGeom>
            <a:noFill/>
            <a:ln w="28575">
              <a:solidFill>
                <a:srgbClr val="FF0000"/>
              </a:solidFill>
              <a:round/>
              <a:headEnd/>
              <a:tailEnd/>
            </a:ln>
          </p:spPr>
        </p:cxnSp>
        <p:cxnSp>
          <p:nvCxnSpPr>
            <p:cNvPr id="45072" name="AutoShape 16"/>
            <p:cNvCxnSpPr>
              <a:cxnSpLocks noChangeShapeType="1"/>
            </p:cNvCxnSpPr>
            <p:nvPr/>
          </p:nvCxnSpPr>
          <p:spPr bwMode="auto">
            <a:xfrm>
              <a:off x="4650" y="10740"/>
              <a:ext cx="1516" cy="0"/>
            </a:xfrm>
            <a:prstGeom prst="straightConnector1">
              <a:avLst/>
            </a:prstGeom>
            <a:noFill/>
            <a:ln w="28575">
              <a:solidFill>
                <a:srgbClr val="FF0000"/>
              </a:solidFill>
              <a:round/>
              <a:headEnd/>
              <a:tailEnd/>
            </a:ln>
          </p:spPr>
        </p:cxnSp>
        <p:cxnSp>
          <p:nvCxnSpPr>
            <p:cNvPr id="45073" name="AutoShape 17"/>
            <p:cNvCxnSpPr>
              <a:cxnSpLocks noChangeShapeType="1"/>
            </p:cNvCxnSpPr>
            <p:nvPr/>
          </p:nvCxnSpPr>
          <p:spPr bwMode="auto">
            <a:xfrm>
              <a:off x="6166" y="10740"/>
              <a:ext cx="0" cy="525"/>
            </a:xfrm>
            <a:prstGeom prst="straightConnector1">
              <a:avLst/>
            </a:prstGeom>
            <a:noFill/>
            <a:ln w="28575">
              <a:solidFill>
                <a:srgbClr val="FF0000"/>
              </a:solidFill>
              <a:round/>
              <a:headEnd/>
              <a:tailEnd/>
            </a:ln>
          </p:spPr>
        </p:cxnSp>
        <p:cxnSp>
          <p:nvCxnSpPr>
            <p:cNvPr id="45074" name="AutoShape 18"/>
            <p:cNvCxnSpPr>
              <a:cxnSpLocks noChangeShapeType="1"/>
            </p:cNvCxnSpPr>
            <p:nvPr/>
          </p:nvCxnSpPr>
          <p:spPr bwMode="auto">
            <a:xfrm>
              <a:off x="5351" y="10350"/>
              <a:ext cx="0" cy="390"/>
            </a:xfrm>
            <a:prstGeom prst="straightConnector1">
              <a:avLst/>
            </a:prstGeom>
            <a:noFill/>
            <a:ln w="28575">
              <a:solidFill>
                <a:srgbClr val="FF0000"/>
              </a:solidFill>
              <a:round/>
              <a:headEnd/>
              <a:tailEnd/>
            </a:ln>
          </p:spPr>
        </p:cxnSp>
        <p:cxnSp>
          <p:nvCxnSpPr>
            <p:cNvPr id="45075" name="AutoShape 19"/>
            <p:cNvCxnSpPr>
              <a:cxnSpLocks noChangeShapeType="1"/>
            </p:cNvCxnSpPr>
            <p:nvPr/>
          </p:nvCxnSpPr>
          <p:spPr bwMode="auto">
            <a:xfrm>
              <a:off x="5890" y="10350"/>
              <a:ext cx="780" cy="0"/>
            </a:xfrm>
            <a:prstGeom prst="straightConnector1">
              <a:avLst/>
            </a:prstGeom>
            <a:noFill/>
            <a:ln w="28575">
              <a:solidFill>
                <a:srgbClr val="FF0000"/>
              </a:solidFill>
              <a:round/>
              <a:headEnd/>
              <a:tailEnd/>
            </a:ln>
          </p:spPr>
        </p:cxnSp>
        <p:cxnSp>
          <p:nvCxnSpPr>
            <p:cNvPr id="45076" name="AutoShape 20"/>
            <p:cNvCxnSpPr>
              <a:cxnSpLocks noChangeShapeType="1"/>
            </p:cNvCxnSpPr>
            <p:nvPr/>
          </p:nvCxnSpPr>
          <p:spPr bwMode="auto">
            <a:xfrm>
              <a:off x="6670" y="10350"/>
              <a:ext cx="0" cy="915"/>
            </a:xfrm>
            <a:prstGeom prst="straightConnector1">
              <a:avLst/>
            </a:prstGeom>
            <a:noFill/>
            <a:ln w="28575">
              <a:solidFill>
                <a:srgbClr val="FF0000"/>
              </a:solidFill>
              <a:round/>
              <a:headEnd/>
              <a:tailEnd/>
            </a:ln>
          </p:spPr>
        </p:cxnSp>
        <p:cxnSp>
          <p:nvCxnSpPr>
            <p:cNvPr id="45077" name="AutoShape 21"/>
            <p:cNvCxnSpPr>
              <a:cxnSpLocks noChangeShapeType="1"/>
            </p:cNvCxnSpPr>
            <p:nvPr/>
          </p:nvCxnSpPr>
          <p:spPr bwMode="auto">
            <a:xfrm>
              <a:off x="5674" y="10740"/>
              <a:ext cx="0" cy="885"/>
            </a:xfrm>
            <a:prstGeom prst="straightConnector1">
              <a:avLst/>
            </a:prstGeom>
            <a:noFill/>
            <a:ln w="28575">
              <a:solidFill>
                <a:srgbClr val="FF0000"/>
              </a:solidFill>
              <a:round/>
              <a:headEnd/>
              <a:tailEnd/>
            </a:ln>
          </p:spPr>
        </p:cxnSp>
        <p:cxnSp>
          <p:nvCxnSpPr>
            <p:cNvPr id="45078" name="AutoShape 22"/>
            <p:cNvCxnSpPr>
              <a:cxnSpLocks noChangeShapeType="1"/>
            </p:cNvCxnSpPr>
            <p:nvPr/>
          </p:nvCxnSpPr>
          <p:spPr bwMode="auto">
            <a:xfrm>
              <a:off x="5986" y="11040"/>
              <a:ext cx="0" cy="585"/>
            </a:xfrm>
            <a:prstGeom prst="straightConnector1">
              <a:avLst/>
            </a:prstGeom>
            <a:noFill/>
            <a:ln w="28575">
              <a:solidFill>
                <a:srgbClr val="FF0000"/>
              </a:solidFill>
              <a:round/>
              <a:headEnd/>
              <a:tailEnd/>
            </a:ln>
          </p:spPr>
        </p:cxnSp>
        <p:cxnSp>
          <p:nvCxnSpPr>
            <p:cNvPr id="45079" name="AutoShape 23"/>
            <p:cNvCxnSpPr>
              <a:cxnSpLocks noChangeShapeType="1"/>
            </p:cNvCxnSpPr>
            <p:nvPr/>
          </p:nvCxnSpPr>
          <p:spPr bwMode="auto">
            <a:xfrm>
              <a:off x="5986" y="11625"/>
              <a:ext cx="1184" cy="0"/>
            </a:xfrm>
            <a:prstGeom prst="straightConnector1">
              <a:avLst/>
            </a:prstGeom>
            <a:noFill/>
            <a:ln w="28575">
              <a:solidFill>
                <a:srgbClr val="FF0000"/>
              </a:solidFill>
              <a:round/>
              <a:headEnd/>
              <a:tailEnd/>
            </a:ln>
          </p:spPr>
        </p:cxnSp>
        <p:cxnSp>
          <p:nvCxnSpPr>
            <p:cNvPr id="45080" name="AutoShape 24"/>
            <p:cNvCxnSpPr>
              <a:cxnSpLocks noChangeShapeType="1"/>
            </p:cNvCxnSpPr>
            <p:nvPr/>
          </p:nvCxnSpPr>
          <p:spPr bwMode="auto">
            <a:xfrm>
              <a:off x="5770" y="11880"/>
              <a:ext cx="1400" cy="0"/>
            </a:xfrm>
            <a:prstGeom prst="straightConnector1">
              <a:avLst/>
            </a:prstGeom>
            <a:noFill/>
            <a:ln w="28575">
              <a:solidFill>
                <a:srgbClr val="FF0000"/>
              </a:solidFill>
              <a:round/>
              <a:headEnd/>
              <a:tailEnd/>
            </a:ln>
          </p:spPr>
        </p:cxnSp>
        <p:cxnSp>
          <p:nvCxnSpPr>
            <p:cNvPr id="45081" name="AutoShape 25"/>
            <p:cNvCxnSpPr>
              <a:cxnSpLocks noChangeShapeType="1"/>
            </p:cNvCxnSpPr>
            <p:nvPr/>
          </p:nvCxnSpPr>
          <p:spPr bwMode="auto">
            <a:xfrm>
              <a:off x="5770" y="11880"/>
              <a:ext cx="0" cy="360"/>
            </a:xfrm>
            <a:prstGeom prst="straightConnector1">
              <a:avLst/>
            </a:prstGeom>
            <a:noFill/>
            <a:ln w="28575">
              <a:solidFill>
                <a:srgbClr val="FF0000"/>
              </a:solidFill>
              <a:round/>
              <a:headEnd/>
              <a:tailEnd/>
            </a:ln>
          </p:spPr>
        </p:cxnSp>
        <p:cxnSp>
          <p:nvCxnSpPr>
            <p:cNvPr id="45082" name="AutoShape 26"/>
            <p:cNvCxnSpPr>
              <a:cxnSpLocks noChangeShapeType="1"/>
            </p:cNvCxnSpPr>
            <p:nvPr/>
          </p:nvCxnSpPr>
          <p:spPr bwMode="auto">
            <a:xfrm>
              <a:off x="5770" y="12240"/>
              <a:ext cx="900" cy="0"/>
            </a:xfrm>
            <a:prstGeom prst="straightConnector1">
              <a:avLst/>
            </a:prstGeom>
            <a:noFill/>
            <a:ln w="28575">
              <a:solidFill>
                <a:srgbClr val="FF0000"/>
              </a:solidFill>
              <a:round/>
              <a:headEnd/>
              <a:tailEnd/>
            </a:ln>
          </p:spPr>
        </p:cxnSp>
        <p:cxnSp>
          <p:nvCxnSpPr>
            <p:cNvPr id="45083" name="AutoShape 27"/>
            <p:cNvCxnSpPr>
              <a:cxnSpLocks noChangeShapeType="1"/>
            </p:cNvCxnSpPr>
            <p:nvPr/>
          </p:nvCxnSpPr>
          <p:spPr bwMode="auto">
            <a:xfrm>
              <a:off x="4650" y="11040"/>
              <a:ext cx="0" cy="345"/>
            </a:xfrm>
            <a:prstGeom prst="straightConnector1">
              <a:avLst/>
            </a:prstGeom>
            <a:noFill/>
            <a:ln w="28575">
              <a:solidFill>
                <a:srgbClr val="FF0000"/>
              </a:solidFill>
              <a:round/>
              <a:headEnd/>
              <a:tailEnd/>
            </a:ln>
          </p:spPr>
        </p:cxnSp>
        <p:cxnSp>
          <p:nvCxnSpPr>
            <p:cNvPr id="45084" name="AutoShape 28"/>
            <p:cNvCxnSpPr>
              <a:cxnSpLocks noChangeShapeType="1"/>
            </p:cNvCxnSpPr>
            <p:nvPr/>
          </p:nvCxnSpPr>
          <p:spPr bwMode="auto">
            <a:xfrm>
              <a:off x="4650" y="11040"/>
              <a:ext cx="701" cy="0"/>
            </a:xfrm>
            <a:prstGeom prst="straightConnector1">
              <a:avLst/>
            </a:prstGeom>
            <a:noFill/>
            <a:ln w="28575">
              <a:solidFill>
                <a:srgbClr val="FF0000"/>
              </a:solidFill>
              <a:round/>
              <a:headEnd/>
              <a:tailEnd/>
            </a:ln>
          </p:spPr>
        </p:cxnSp>
        <p:cxnSp>
          <p:nvCxnSpPr>
            <p:cNvPr id="45085" name="AutoShape 29"/>
            <p:cNvCxnSpPr>
              <a:cxnSpLocks noChangeShapeType="1"/>
            </p:cNvCxnSpPr>
            <p:nvPr/>
          </p:nvCxnSpPr>
          <p:spPr bwMode="auto">
            <a:xfrm>
              <a:off x="5351" y="11040"/>
              <a:ext cx="0" cy="1545"/>
            </a:xfrm>
            <a:prstGeom prst="straightConnector1">
              <a:avLst/>
            </a:prstGeom>
            <a:noFill/>
            <a:ln w="28575">
              <a:solidFill>
                <a:srgbClr val="FF0000"/>
              </a:solidFill>
              <a:round/>
              <a:headEnd/>
              <a:tailEnd/>
            </a:ln>
          </p:spPr>
        </p:cxnSp>
        <p:cxnSp>
          <p:nvCxnSpPr>
            <p:cNvPr id="45086" name="AutoShape 30"/>
            <p:cNvCxnSpPr>
              <a:cxnSpLocks noChangeShapeType="1"/>
            </p:cNvCxnSpPr>
            <p:nvPr/>
          </p:nvCxnSpPr>
          <p:spPr bwMode="auto">
            <a:xfrm>
              <a:off x="4650" y="11385"/>
              <a:ext cx="315" cy="0"/>
            </a:xfrm>
            <a:prstGeom prst="straightConnector1">
              <a:avLst/>
            </a:prstGeom>
            <a:noFill/>
            <a:ln w="28575">
              <a:solidFill>
                <a:srgbClr val="FF0000"/>
              </a:solidFill>
              <a:round/>
              <a:headEnd/>
              <a:tailEnd/>
            </a:ln>
          </p:spPr>
        </p:cxnSp>
        <p:cxnSp>
          <p:nvCxnSpPr>
            <p:cNvPr id="45087" name="AutoShape 31"/>
            <p:cNvCxnSpPr>
              <a:cxnSpLocks noChangeShapeType="1"/>
            </p:cNvCxnSpPr>
            <p:nvPr/>
          </p:nvCxnSpPr>
          <p:spPr bwMode="auto">
            <a:xfrm>
              <a:off x="4965" y="11385"/>
              <a:ext cx="0" cy="780"/>
            </a:xfrm>
            <a:prstGeom prst="straightConnector1">
              <a:avLst/>
            </a:prstGeom>
            <a:noFill/>
            <a:ln w="28575">
              <a:solidFill>
                <a:srgbClr val="FF0000"/>
              </a:solidFill>
              <a:round/>
              <a:headEnd/>
              <a:tailEnd/>
            </a:ln>
          </p:spPr>
        </p:cxnSp>
        <p:cxnSp>
          <p:nvCxnSpPr>
            <p:cNvPr id="45088" name="AutoShape 32"/>
            <p:cNvCxnSpPr>
              <a:cxnSpLocks noChangeShapeType="1"/>
            </p:cNvCxnSpPr>
            <p:nvPr/>
          </p:nvCxnSpPr>
          <p:spPr bwMode="auto">
            <a:xfrm flipH="1">
              <a:off x="4650" y="12165"/>
              <a:ext cx="315" cy="0"/>
            </a:xfrm>
            <a:prstGeom prst="straightConnector1">
              <a:avLst/>
            </a:prstGeom>
            <a:noFill/>
            <a:ln w="28575">
              <a:solidFill>
                <a:srgbClr val="FF0000"/>
              </a:solidFill>
              <a:round/>
              <a:headEnd/>
              <a:tailEnd/>
            </a:ln>
          </p:spPr>
        </p:cxnSp>
      </p:grpSp>
      <p:sp>
        <p:nvSpPr>
          <p:cNvPr id="64" name="TextBox 63"/>
          <p:cNvSpPr txBox="1"/>
          <p:nvPr/>
        </p:nvSpPr>
        <p:spPr>
          <a:xfrm>
            <a:off x="571472" y="357166"/>
            <a:ext cx="7858180" cy="2954655"/>
          </a:xfrm>
          <a:prstGeom prst="rect">
            <a:avLst/>
          </a:prstGeom>
          <a:noFill/>
        </p:spPr>
        <p:txBody>
          <a:bodyPr wrap="square" rtlCol="0">
            <a:spAutoFit/>
          </a:bodyPr>
          <a:lstStyle/>
          <a:p>
            <a:r>
              <a:rPr lang="ru-RU" sz="2400" b="1" dirty="0" smtClean="0">
                <a:solidFill>
                  <a:prstClr val="black"/>
                </a:solidFill>
              </a:rPr>
              <a:t>Правило одной руки.</a:t>
            </a:r>
            <a:r>
              <a:rPr lang="ru-RU" sz="2400" dirty="0" smtClean="0">
                <a:solidFill>
                  <a:prstClr val="black"/>
                </a:solidFill>
              </a:rPr>
              <a:t> Оно состоит в том, что по лабиринту надо двигаться, не отрывая одной руки (правой или левой) от стены. Это правило не универсальное, но часто бывает полезным. Его используют, когда все стены хотя и имеют сложные повороты и изгибы, но составляют непрерывное продолжение наружной стены. Лабиринты не должны содержать замкнутых маршрутов.</a:t>
            </a:r>
          </a:p>
          <a:p>
            <a:endParaRPr lang="ru-RU" dirty="0">
              <a:solidFill>
                <a:prstClr val="black"/>
              </a:solidFill>
            </a:endParaRPr>
          </a:p>
        </p:txBody>
      </p:sp>
      <p:sp>
        <p:nvSpPr>
          <p:cNvPr id="65" name="TextBox 64"/>
          <p:cNvSpPr txBox="1"/>
          <p:nvPr/>
        </p:nvSpPr>
        <p:spPr>
          <a:xfrm>
            <a:off x="3428992" y="4929198"/>
            <a:ext cx="5429288" cy="1477328"/>
          </a:xfrm>
          <a:prstGeom prst="rect">
            <a:avLst/>
          </a:prstGeom>
          <a:noFill/>
        </p:spPr>
        <p:txBody>
          <a:bodyPr wrap="square" rtlCol="0">
            <a:spAutoFit/>
          </a:bodyPr>
          <a:lstStyle/>
          <a:p>
            <a:r>
              <a:rPr lang="ru-RU" sz="2400" dirty="0" smtClean="0">
                <a:solidFill>
                  <a:prstClr val="black"/>
                </a:solidFill>
              </a:rPr>
              <a:t>Можно ли пройти по лабиринту, изображённому на рисунке, пользуясь правилом одной руки?</a:t>
            </a:r>
          </a:p>
          <a:p>
            <a:endParaRPr lang="ru-RU" dirty="0">
              <a:solidFill>
                <a:prstClr val="black"/>
              </a:solidFill>
            </a:endParaRPr>
          </a:p>
        </p:txBody>
      </p:sp>
    </p:spTree>
    <p:extLst>
      <p:ext uri="{BB962C8B-B14F-4D97-AF65-F5344CB8AC3E}">
        <p14:creationId xmlns:p14="http://schemas.microsoft.com/office/powerpoint/2010/main" val="25109968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ЗОЛОТОЕ ЯБЛОКО"/>
          <p:cNvPicPr/>
          <p:nvPr/>
        </p:nvPicPr>
        <p:blipFill>
          <a:blip r:embed="rId2" cstate="print"/>
          <a:srcRect/>
          <a:stretch>
            <a:fillRect/>
          </a:stretch>
        </p:blipFill>
        <p:spPr bwMode="auto">
          <a:xfrm>
            <a:off x="214282" y="1357274"/>
            <a:ext cx="4462485" cy="5500726"/>
          </a:xfrm>
          <a:prstGeom prst="rect">
            <a:avLst/>
          </a:prstGeom>
          <a:noFill/>
          <a:ln w="9525">
            <a:noFill/>
            <a:miter lim="800000"/>
            <a:headEnd/>
            <a:tailEnd/>
          </a:ln>
        </p:spPr>
      </p:pic>
      <p:sp>
        <p:nvSpPr>
          <p:cNvPr id="4" name="TextBox 3"/>
          <p:cNvSpPr txBox="1"/>
          <p:nvPr/>
        </p:nvSpPr>
        <p:spPr>
          <a:xfrm>
            <a:off x="4857752" y="214290"/>
            <a:ext cx="4286248" cy="6494085"/>
          </a:xfrm>
          <a:prstGeom prst="rect">
            <a:avLst/>
          </a:prstGeom>
          <a:noFill/>
        </p:spPr>
        <p:txBody>
          <a:bodyPr wrap="square" rtlCol="0">
            <a:spAutoFit/>
          </a:bodyPr>
          <a:lstStyle/>
          <a:p>
            <a:r>
              <a:rPr lang="ru-RU" sz="2000" dirty="0" smtClean="0">
                <a:solidFill>
                  <a:prstClr val="black"/>
                </a:solidFill>
              </a:rPr>
              <a:t>Одним из подвигов Геракла было похищение золотых яблок из сада Гесперид. Их охранял дракон Ладон. Однако более сложным препятствием оказался не дракон, а сами яблони. Могучий Геракл легко прикончил дракона, но не мог взобраться на хрупкое дерево к гнезду грача без риска упасть. Однако ему все-таки удалось достать яблоко с самой верхушки.</a:t>
            </a:r>
          </a:p>
          <a:p>
            <a:r>
              <a:rPr lang="ru-RU" sz="2000" dirty="0" smtClean="0">
                <a:solidFill>
                  <a:prstClr val="black"/>
                </a:solidFill>
              </a:rPr>
              <a:t>Чтобы найти путь, по которому Геракл взобрался на дерево, начните с нижней части ствола и поднимайтесь по веткам. Пересекать линию не разрешается.</a:t>
            </a:r>
          </a:p>
          <a:p>
            <a:r>
              <a:rPr lang="ru-RU" sz="2000" dirty="0" smtClean="0">
                <a:solidFill>
                  <a:prstClr val="black"/>
                </a:solidFill>
              </a:rPr>
              <a:t>Примечание:</a:t>
            </a:r>
            <a:r>
              <a:rPr lang="ru-RU" sz="2000" i="1" dirty="0" smtClean="0">
                <a:solidFill>
                  <a:prstClr val="black"/>
                </a:solidFill>
              </a:rPr>
              <a:t> На всякий случай можно подстелить под деревом соломы.</a:t>
            </a:r>
            <a:r>
              <a:rPr lang="ru-RU" dirty="0" smtClean="0">
                <a:solidFill>
                  <a:prstClr val="black"/>
                </a:solidFill>
              </a:rPr>
              <a:t/>
            </a:r>
            <a:br>
              <a:rPr lang="ru-RU" dirty="0" smtClean="0">
                <a:solidFill>
                  <a:prstClr val="black"/>
                </a:solidFill>
              </a:rPr>
            </a:br>
            <a:endParaRPr lang="ru-RU" dirty="0" smtClean="0">
              <a:solidFill>
                <a:prstClr val="black"/>
              </a:solidFill>
            </a:endParaRPr>
          </a:p>
          <a:p>
            <a:endParaRPr lang="ru-RU" dirty="0">
              <a:solidFill>
                <a:prstClr val="black"/>
              </a:solidFill>
            </a:endParaRPr>
          </a:p>
        </p:txBody>
      </p:sp>
      <p:sp>
        <p:nvSpPr>
          <p:cNvPr id="6" name="TextBox 5"/>
          <p:cNvSpPr txBox="1"/>
          <p:nvPr/>
        </p:nvSpPr>
        <p:spPr>
          <a:xfrm>
            <a:off x="714348" y="642918"/>
            <a:ext cx="2627129" cy="738664"/>
          </a:xfrm>
          <a:prstGeom prst="rect">
            <a:avLst/>
          </a:prstGeom>
          <a:noFill/>
        </p:spPr>
        <p:txBody>
          <a:bodyPr wrap="none" rtlCol="0">
            <a:spAutoFit/>
          </a:bodyPr>
          <a:lstStyle/>
          <a:p>
            <a:r>
              <a:rPr lang="ru-RU" sz="2400" b="1" dirty="0" smtClean="0">
                <a:solidFill>
                  <a:srgbClr val="C0504D">
                    <a:lumMod val="75000"/>
                  </a:srgbClr>
                </a:solidFill>
              </a:rPr>
              <a:t>ЗОЛОТОЕ ЯБЛОКО</a:t>
            </a:r>
          </a:p>
          <a:p>
            <a:endParaRPr lang="ru-RU" dirty="0">
              <a:solidFill>
                <a:prstClr val="black"/>
              </a:solidFill>
            </a:endParaRPr>
          </a:p>
        </p:txBody>
      </p:sp>
    </p:spTree>
    <p:extLst>
      <p:ext uri="{BB962C8B-B14F-4D97-AF65-F5344CB8AC3E}">
        <p14:creationId xmlns:p14="http://schemas.microsoft.com/office/powerpoint/2010/main" val="2839783891"/>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3.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Апекс">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928</Words>
  <Application>Microsoft Office PowerPoint</Application>
  <PresentationFormat>Экран (4:3)</PresentationFormat>
  <Paragraphs>99</Paragraphs>
  <Slides>14</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14</vt:i4>
      </vt:variant>
    </vt:vector>
  </HeadingPairs>
  <TitlesOfParts>
    <vt:vector size="18" baseType="lpstr">
      <vt:lpstr>Тема Office</vt:lpstr>
      <vt:lpstr>1_Аспект</vt:lpstr>
      <vt:lpstr>1_Тема Office</vt:lpstr>
      <vt:lpstr>Апекс</vt:lpstr>
      <vt:lpstr>Занятие №8</vt:lpstr>
      <vt:lpstr>Презентация PowerPoint</vt:lpstr>
      <vt:lpstr>Решение домашних задач</vt:lpstr>
      <vt:lpstr>Лабиринты</vt:lpstr>
      <vt:lpstr>Презентация PowerPoint</vt:lpstr>
      <vt:lpstr>Живые лабиринты </vt:lpstr>
      <vt:lpstr> </vt:lpstr>
      <vt:lpstr>Презентация PowerPoint</vt:lpstr>
      <vt:lpstr>Презентация PowerPoint</vt:lpstr>
      <vt:lpstr>Презентация PowerPoint</vt:lpstr>
      <vt:lpstr>КОВЕР-САМОЛЕТ </vt:lpstr>
      <vt:lpstr>БРОНИРУЙТЕ НОМЕР С БРОНЕДВЕРЬЮ</vt:lpstr>
      <vt:lpstr>ПОЖАР! ПОЖАР! </vt:lpstr>
      <vt:lpstr>ПУТЬ К СВОБОДЕ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Занятие №8</dc:title>
  <dc:creator>Elena</dc:creator>
  <cp:lastModifiedBy>Elena</cp:lastModifiedBy>
  <cp:revision>2</cp:revision>
  <dcterms:created xsi:type="dcterms:W3CDTF">2023-11-19T12:07:11Z</dcterms:created>
  <dcterms:modified xsi:type="dcterms:W3CDTF">2023-11-19T12:18:20Z</dcterms:modified>
</cp:coreProperties>
</file>