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67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204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772816"/>
            <a:ext cx="7484368" cy="1470025"/>
          </a:xfrm>
        </p:spPr>
        <p:txBody>
          <a:bodyPr/>
          <a:lstStyle>
            <a:lvl1pPr>
              <a:defRPr b="1">
                <a:solidFill>
                  <a:schemeClr val="bg2">
                    <a:lumMod val="10000"/>
                  </a:schemeClr>
                </a:solidFill>
                <a:latin typeface="Century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328498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>
                    <a:lumMod val="25000"/>
                  </a:schemeClr>
                </a:solidFill>
                <a:latin typeface="Century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3584F-F74D-4245-8CA7-B36DEE7D1736}" type="datetimeFigureOut">
              <a:rPr lang="ru-RU"/>
              <a:pPr>
                <a:defRPr/>
              </a:pPr>
              <a:t>12.11.2016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B7C6B-4F52-4825-8ABE-AD6ED565A6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357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303B6-A6C5-4B9E-92B1-DF7D765361B9}" type="datetimeFigureOut">
              <a:rPr lang="ru-RU"/>
              <a:pPr>
                <a:defRPr/>
              </a:pPr>
              <a:t>12.11.2016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C6E49-D2CB-4662-A607-B13D5AA816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49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83DE6-E066-4F50-9CF4-244321A3802E}" type="datetimeFigureOut">
              <a:rPr lang="ru-RU"/>
              <a:pPr>
                <a:defRPr/>
              </a:pPr>
              <a:t>12.11.2016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A2E46-B873-4839-9E30-F4881D0BB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38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7ED95-3936-4CF6-97E5-6415143E9DD4}" type="datetimeFigureOut">
              <a:rPr lang="ru-RU"/>
              <a:pPr>
                <a:defRPr/>
              </a:pPr>
              <a:t>12.11.2016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E5DDE-B459-4001-8DA3-202D3D479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225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2455E-C9EF-4982-8856-88D736C0AF13}" type="datetimeFigureOut">
              <a:rPr lang="ru-RU"/>
              <a:pPr>
                <a:defRPr/>
              </a:pPr>
              <a:t>12.11.2016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16EE6-D53A-4468-881E-881E9A5CAC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385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571B5-ED5B-4802-ADA5-B64E69507A5B}" type="datetimeFigureOut">
              <a:rPr lang="ru-RU"/>
              <a:pPr>
                <a:defRPr/>
              </a:pPr>
              <a:t>12.11.2016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57C48-724B-4054-B7CA-563021B048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28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A8E16-C890-4740-8E8C-CF977C904634}" type="datetimeFigureOut">
              <a:rPr lang="ru-RU"/>
              <a:pPr>
                <a:defRPr/>
              </a:pPr>
              <a:t>12.11.2016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9D72E-3196-4F72-ADB9-9405D2EDA7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326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2C19F-28C4-4684-90C2-98D2EBBBE711}" type="datetimeFigureOut">
              <a:rPr lang="ru-RU"/>
              <a:pPr>
                <a:defRPr/>
              </a:pPr>
              <a:t>12.11.2016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F9FF7-47A3-4FB5-85C5-B2E19DC358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340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7D144-E271-48DC-B579-87287642024E}" type="datetimeFigureOut">
              <a:rPr lang="ru-RU"/>
              <a:pPr>
                <a:defRPr/>
              </a:pPr>
              <a:t>12.11.2016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FECCB-8751-42A1-9381-909C620224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24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1C407-C758-473B-9FF3-914906DB048D}" type="datetimeFigureOut">
              <a:rPr lang="ru-RU"/>
              <a:pPr>
                <a:defRPr/>
              </a:pPr>
              <a:t>12.11.2016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E4EC8-890C-4A1F-94AD-E7BE0A48C7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679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E3781-2678-4ED2-B403-B6B402322568}" type="datetimeFigureOut">
              <a:rPr lang="ru-RU"/>
              <a:pPr>
                <a:defRPr/>
              </a:pPr>
              <a:t>12.11.2016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21997-8C37-4EBB-9184-B518A7F7F8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738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4BD97"/>
            </a:gs>
            <a:gs pos="21001">
              <a:srgbClr val="DDD9C3"/>
            </a:gs>
            <a:gs pos="46001">
              <a:srgbClr val="EEECE1"/>
            </a:gs>
            <a:gs pos="100000">
              <a:schemeClr val="bg2"/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34972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619250" y="1600200"/>
            <a:ext cx="70675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9A54968-A69D-4842-89C6-84FAA4DD9C0C}" type="datetimeFigureOut">
              <a:rPr lang="ru-RU"/>
              <a:pPr>
                <a:defRPr/>
              </a:pPr>
              <a:t>12.11.2016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AC6544-FF64-476B-855E-B4DBE0E61C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i="1" kern="1200">
          <a:solidFill>
            <a:srgbClr val="1E1C11"/>
          </a:solidFill>
          <a:latin typeface="Century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rgbClr val="1E1C11"/>
          </a:solidFill>
          <a:latin typeface="Century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Century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Century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Century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Century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Century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microsoft.com/office/2007/relationships/hdphoto" Target="../media/hdphoto11.wdp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55;&#1088;&#1080;&#1090;&#1095;&#1072;%20&#1086;%20&#1083;&#1072;&#1074;&#1088;&#1077;.mp4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microsoft.com/office/2007/relationships/hdphoto" Target="../media/hdphoto7.wdp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microsoft.com/office/2007/relationships/hdphoto" Target="../media/hdphoto9.wdp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1907704" y="260648"/>
            <a:ext cx="5486400" cy="648072"/>
          </a:xfrm>
        </p:spPr>
        <p:txBody>
          <a:bodyPr/>
          <a:lstStyle/>
          <a:p>
            <a:pPr algn="ctr"/>
            <a:r>
              <a:rPr lang="ru-RU" altLang="ru-RU" sz="3200" dirty="0" smtClean="0">
                <a:solidFill>
                  <a:srgbClr val="1E1C11"/>
                </a:solidFill>
              </a:rPr>
              <a:t>Бинарный урок в 6 классе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body" sz="half" idx="2"/>
          </p:nvPr>
        </p:nvSpPr>
        <p:spPr>
          <a:xfrm>
            <a:off x="2123728" y="1124744"/>
            <a:ext cx="4766320" cy="660846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/>
              <a:t>б</a:t>
            </a:r>
            <a:r>
              <a:rPr lang="ru-RU" sz="2800" dirty="0" smtClean="0"/>
              <a:t>иология и русский язык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1772816"/>
            <a:ext cx="61926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Пусть будет день приятным, очень легким,</a:t>
            </a:r>
          </a:p>
          <a:p>
            <a:r>
              <a:rPr lang="ru-RU" sz="2800" dirty="0"/>
              <a:t>И на уроке время пусть летит.</a:t>
            </a:r>
          </a:p>
          <a:p>
            <a:r>
              <a:rPr lang="ru-RU" sz="2800" dirty="0"/>
              <a:t>Удача рядом, можешь мне поверить,</a:t>
            </a:r>
          </a:p>
          <a:p>
            <a:r>
              <a:rPr lang="ru-RU" sz="2800" dirty="0"/>
              <a:t>Она как раз к тебе уже спешит!</a:t>
            </a:r>
          </a:p>
          <a:p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2" r="8462"/>
          <a:stretch>
            <a:fillRect/>
          </a:stretch>
        </p:blipFill>
        <p:spPr bwMode="auto">
          <a:xfrm>
            <a:off x="3203848" y="4077072"/>
            <a:ext cx="2664296" cy="227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/>
          <a:lstStyle/>
          <a:p>
            <a:r>
              <a:rPr lang="ru-RU" dirty="0" smtClean="0"/>
              <a:t>Задание4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2367977" y="1119614"/>
            <a:ext cx="4464471" cy="1728192"/>
          </a:xfrm>
        </p:spPr>
        <p:txBody>
          <a:bodyPr/>
          <a:lstStyle/>
          <a:p>
            <a:r>
              <a:rPr lang="ru-RU" sz="3600" dirty="0"/>
              <a:t>к</a:t>
            </a:r>
            <a:r>
              <a:rPr lang="ru-RU" sz="3600" dirty="0" smtClean="0"/>
              <a:t>орн…..плод</a:t>
            </a:r>
          </a:p>
          <a:p>
            <a:r>
              <a:rPr lang="ru-RU" sz="3600" dirty="0"/>
              <a:t>к</a:t>
            </a:r>
            <a:r>
              <a:rPr lang="ru-RU" sz="3600" dirty="0" smtClean="0"/>
              <a:t>орни….прицепки</a:t>
            </a:r>
          </a:p>
          <a:p>
            <a:r>
              <a:rPr lang="ru-RU" sz="3600" dirty="0"/>
              <a:t>в</a:t>
            </a:r>
            <a:r>
              <a:rPr lang="ru-RU" sz="3600" dirty="0" smtClean="0"/>
              <a:t>….</a:t>
            </a:r>
            <a:r>
              <a:rPr lang="ru-RU" sz="3600" dirty="0" err="1" smtClean="0"/>
              <a:t>здушные</a:t>
            </a:r>
            <a:r>
              <a:rPr lang="ru-RU" sz="3600" dirty="0" smtClean="0"/>
              <a:t> корни</a:t>
            </a:r>
            <a:endParaRPr lang="ru-RU" sz="3600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1835696" y="4111386"/>
            <a:ext cx="2952328" cy="1872209"/>
          </a:xfrm>
        </p:spPr>
        <p:txBody>
          <a:bodyPr/>
          <a:lstStyle/>
          <a:p>
            <a:r>
              <a:rPr lang="ru-RU" u="sng" dirty="0" smtClean="0"/>
              <a:t>Филологи</a:t>
            </a:r>
          </a:p>
          <a:p>
            <a:pPr marL="0" indent="0">
              <a:buNone/>
            </a:pPr>
            <a:r>
              <a:rPr lang="ru-RU" dirty="0"/>
              <a:t>Объясните написание и образование слов.</a:t>
            </a:r>
          </a:p>
        </p:txBody>
      </p:sp>
      <p:sp>
        <p:nvSpPr>
          <p:cNvPr id="12" name="Объект 11"/>
          <p:cNvSpPr>
            <a:spLocks noGrp="1"/>
          </p:cNvSpPr>
          <p:nvPr>
            <p:ph sz="quarter" idx="4"/>
          </p:nvPr>
        </p:nvSpPr>
        <p:spPr>
          <a:xfrm>
            <a:off x="5151760" y="4149080"/>
            <a:ext cx="3453341" cy="2088232"/>
          </a:xfrm>
        </p:spPr>
        <p:txBody>
          <a:bodyPr/>
          <a:lstStyle/>
          <a:p>
            <a:r>
              <a:rPr lang="ru-RU" u="sng" dirty="0" smtClean="0"/>
              <a:t>Биологи</a:t>
            </a:r>
          </a:p>
          <a:p>
            <a:pPr marL="0" indent="0">
              <a:buNone/>
            </a:pPr>
            <a:r>
              <a:rPr lang="ru-RU" dirty="0"/>
              <a:t>Объяснить причину видообразования корней.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220" y="2636913"/>
            <a:ext cx="1618422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-23020"/>
            <a:ext cx="1656209" cy="20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534" b="71860" l="65316" r="961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462" t="5118" b="20724"/>
          <a:stretch/>
        </p:blipFill>
        <p:spPr bwMode="auto">
          <a:xfrm>
            <a:off x="7675582" y="1983710"/>
            <a:ext cx="1468418" cy="1507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6" b="6385"/>
          <a:stretch/>
        </p:blipFill>
        <p:spPr bwMode="auto">
          <a:xfrm>
            <a:off x="0" y="0"/>
            <a:ext cx="2411760" cy="37911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744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5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619250" y="1340768"/>
            <a:ext cx="7067550" cy="4785395"/>
          </a:xfrm>
        </p:spPr>
        <p:txBody>
          <a:bodyPr/>
          <a:lstStyle/>
          <a:p>
            <a:r>
              <a:rPr lang="ru-RU" dirty="0"/>
              <a:t>Даровое — на ветер, трудовое — в сок да в корень</a:t>
            </a:r>
            <a:r>
              <a:rPr lang="ru-RU" dirty="0" smtClean="0"/>
              <a:t>.</a:t>
            </a:r>
          </a:p>
          <a:p>
            <a:r>
              <a:rPr lang="ru-RU" dirty="0"/>
              <a:t>Корень учения горек, да плод его сладок</a:t>
            </a:r>
            <a:r>
              <a:rPr lang="ru-RU" dirty="0" smtClean="0"/>
              <a:t>.</a:t>
            </a:r>
          </a:p>
          <a:p>
            <a:r>
              <a:rPr lang="ru-RU" dirty="0"/>
              <a:t>Гордись не знанием верхушек, а знанием корней</a:t>
            </a:r>
            <a:r>
              <a:rPr lang="ru-RU" dirty="0" smtClean="0"/>
              <a:t>.</a:t>
            </a:r>
          </a:p>
          <a:p>
            <a:r>
              <a:rPr lang="ru-RU" dirty="0"/>
              <a:t>Начни с корня, доберешься и до вершины.</a:t>
            </a:r>
          </a:p>
        </p:txBody>
      </p:sp>
    </p:spTree>
    <p:extLst>
      <p:ext uri="{BB962C8B-B14F-4D97-AF65-F5344CB8AC3E}">
        <p14:creationId xmlns:p14="http://schemas.microsoft.com/office/powerpoint/2010/main" val="111728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469" y="328058"/>
            <a:ext cx="7848872" cy="1143000"/>
          </a:xfrm>
        </p:spPr>
        <p:txBody>
          <a:bodyPr/>
          <a:lstStyle/>
          <a:p>
            <a:r>
              <a:rPr lang="ru-RU" dirty="0" smtClean="0"/>
              <a:t>Определи свой уровень знаний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00808"/>
            <a:ext cx="2500467" cy="2953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645024"/>
            <a:ext cx="2494039" cy="2868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457" y="1471058"/>
            <a:ext cx="2463987" cy="2966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233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355160" cy="1143000"/>
          </a:xfrm>
        </p:spPr>
        <p:txBody>
          <a:bodyPr/>
          <a:lstStyle/>
          <a:p>
            <a:r>
              <a:rPr lang="ru-RU" b="1" dirty="0" smtClean="0"/>
              <a:t>Какая  между ними связь?</a:t>
            </a:r>
            <a:endParaRPr lang="ru-RU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425" y="2564904"/>
            <a:ext cx="5313540" cy="34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Арка 8"/>
          <p:cNvSpPr/>
          <p:nvPr/>
        </p:nvSpPr>
        <p:spPr>
          <a:xfrm>
            <a:off x="4183659" y="2204864"/>
            <a:ext cx="1703073" cy="1224136"/>
          </a:xfrm>
          <a:prstGeom prst="blockArc">
            <a:avLst>
              <a:gd name="adj1" fmla="val 11366839"/>
              <a:gd name="adj2" fmla="val 21031525"/>
              <a:gd name="adj3" fmla="val 1396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571" y="3261429"/>
            <a:ext cx="1429900" cy="638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654" y="3261429"/>
            <a:ext cx="1427163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226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16632"/>
            <a:ext cx="7067550" cy="338437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 любом значении,</a:t>
            </a:r>
          </a:p>
          <a:p>
            <a:pPr marL="0" indent="0">
              <a:buNone/>
            </a:pPr>
            <a:r>
              <a:rPr lang="ru-RU" dirty="0"/>
              <a:t>В любом звучании,</a:t>
            </a:r>
          </a:p>
          <a:p>
            <a:pPr marL="0" indent="0">
              <a:buNone/>
            </a:pPr>
            <a:r>
              <a:rPr lang="ru-RU" dirty="0"/>
              <a:t>Он очень важен в жизни человека!</a:t>
            </a:r>
          </a:p>
          <a:p>
            <a:pPr marL="0" indent="0">
              <a:buNone/>
            </a:pPr>
            <a:r>
              <a:rPr lang="ru-RU" dirty="0"/>
              <a:t>Не будем забывать о нём,</a:t>
            </a:r>
          </a:p>
          <a:p>
            <a:pPr marL="0" indent="0">
              <a:buNone/>
            </a:pPr>
            <a:r>
              <a:rPr lang="ru-RU" dirty="0"/>
              <a:t>И прежде, чем слова писать,</a:t>
            </a:r>
          </a:p>
          <a:p>
            <a:pPr marL="0" indent="0">
              <a:buNone/>
            </a:pPr>
            <a:r>
              <a:rPr lang="ru-RU" dirty="0"/>
              <a:t>О корне будем вспоминать!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35088"/>
            <a:ext cx="2304256" cy="2692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436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268760"/>
            <a:ext cx="7416824" cy="4857403"/>
          </a:xfrm>
        </p:spPr>
        <p:txBody>
          <a:bodyPr/>
          <a:lstStyle/>
          <a:p>
            <a:pPr marL="0" lvl="0" indent="0">
              <a:buNone/>
            </a:pPr>
            <a:r>
              <a:rPr lang="ru-RU" sz="2800" dirty="0" smtClean="0"/>
              <a:t> 1.Придумать </a:t>
            </a:r>
            <a:r>
              <a:rPr lang="ru-RU" sz="2800" dirty="0"/>
              <a:t>и объяснить название фантастическому дереву.</a:t>
            </a:r>
          </a:p>
          <a:p>
            <a:pPr marL="0" indent="0">
              <a:buNone/>
            </a:pPr>
            <a:r>
              <a:rPr lang="ru-RU" sz="2800" dirty="0" smtClean="0"/>
              <a:t> 2.Сочинение-рассуждение </a:t>
            </a:r>
            <a:r>
              <a:rPr lang="ru-RU" sz="2800" dirty="0"/>
              <a:t>на тему «Ох. уж эти корни!».</a:t>
            </a:r>
          </a:p>
          <a:p>
            <a:pPr marL="0" indent="0">
              <a:buNone/>
            </a:pPr>
            <a:r>
              <a:rPr lang="ru-RU" sz="2800" dirty="0" smtClean="0"/>
              <a:t> 3.Сочинить </a:t>
            </a:r>
            <a:r>
              <a:rPr lang="ru-RU" sz="2800" dirty="0"/>
              <a:t>стихотворение по заданной </a:t>
            </a:r>
            <a:r>
              <a:rPr lang="ru-RU" sz="2800" dirty="0" smtClean="0"/>
              <a:t>рифме: </a:t>
            </a:r>
          </a:p>
          <a:p>
            <a:r>
              <a:rPr lang="ru-RU" sz="2800" dirty="0" smtClean="0"/>
              <a:t>………корень</a:t>
            </a:r>
          </a:p>
          <a:p>
            <a:r>
              <a:rPr lang="ru-RU" sz="2800" dirty="0" smtClean="0"/>
              <a:t>………непокорен</a:t>
            </a:r>
          </a:p>
          <a:p>
            <a:r>
              <a:rPr lang="ru-RU" sz="2800" dirty="0" smtClean="0"/>
              <a:t>………оспорим</a:t>
            </a:r>
          </a:p>
          <a:p>
            <a:r>
              <a:rPr lang="ru-RU" sz="2800" dirty="0" smtClean="0"/>
              <a:t>………ускорен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72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8641"/>
            <a:ext cx="6552728" cy="6048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1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/>
              <a:t>«Ох, уж эти корни!»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093" y="1556792"/>
            <a:ext cx="1753698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84784"/>
            <a:ext cx="3339276" cy="28946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403" y="4406031"/>
            <a:ext cx="2254677" cy="2145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406031"/>
            <a:ext cx="2381250" cy="211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923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355160" cy="1143000"/>
          </a:xfrm>
        </p:spPr>
        <p:txBody>
          <a:bodyPr/>
          <a:lstStyle/>
          <a:p>
            <a:r>
              <a:rPr lang="ru-RU" b="1" dirty="0" smtClean="0"/>
              <a:t>Что между ними общего?</a:t>
            </a:r>
            <a:endParaRPr lang="ru-RU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425" y="2564904"/>
            <a:ext cx="5313540" cy="34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Арка 8"/>
          <p:cNvSpPr/>
          <p:nvPr/>
        </p:nvSpPr>
        <p:spPr>
          <a:xfrm>
            <a:off x="4183659" y="2204864"/>
            <a:ext cx="1703073" cy="1224136"/>
          </a:xfrm>
          <a:prstGeom prst="blockArc">
            <a:avLst>
              <a:gd name="adj1" fmla="val 11366839"/>
              <a:gd name="adj2" fmla="val 21031525"/>
              <a:gd name="adj3" fmla="val 1396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571" y="3261429"/>
            <a:ext cx="1429900" cy="638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654" y="3261429"/>
            <a:ext cx="1427163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742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/>
          <a:lstStyle/>
          <a:p>
            <a:r>
              <a:rPr lang="ru-RU" dirty="0" smtClean="0"/>
              <a:t>Критерии оценивания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/>
              <a:t>Научность</a:t>
            </a:r>
          </a:p>
          <a:p>
            <a:r>
              <a:rPr lang="ru-RU" sz="4000" dirty="0" smtClean="0"/>
              <a:t>Полнота изложения</a:t>
            </a:r>
          </a:p>
          <a:p>
            <a:r>
              <a:rPr lang="ru-RU" sz="4000" dirty="0" smtClean="0"/>
              <a:t>Знание терминов</a:t>
            </a:r>
          </a:p>
          <a:p>
            <a:r>
              <a:rPr lang="ru-RU" sz="4000" dirty="0" smtClean="0"/>
              <a:t>Согласованность в работе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11472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469" y="328058"/>
            <a:ext cx="7848872" cy="1143000"/>
          </a:xfrm>
        </p:spPr>
        <p:txBody>
          <a:bodyPr/>
          <a:lstStyle/>
          <a:p>
            <a:r>
              <a:rPr lang="ru-RU" dirty="0" smtClean="0"/>
              <a:t>Узнай свой уровень знаний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00808"/>
            <a:ext cx="2500467" cy="2953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645024"/>
            <a:ext cx="2494039" cy="2868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457" y="1471058"/>
            <a:ext cx="2463987" cy="2966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933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1426170"/>
          </a:xfrm>
        </p:spPr>
        <p:txBody>
          <a:bodyPr/>
          <a:lstStyle/>
          <a:p>
            <a:r>
              <a:rPr lang="ru-RU" dirty="0" smtClean="0"/>
              <a:t>Задание 1 </a:t>
            </a:r>
            <a:br>
              <a:rPr lang="ru-RU" dirty="0" smtClean="0"/>
            </a:br>
            <a:r>
              <a:rPr lang="ru-RU" sz="3600" b="1" dirty="0" smtClean="0">
                <a:solidFill>
                  <a:srgbClr val="0070C0"/>
                </a:solidFill>
              </a:rPr>
              <a:t>Работа со словарной статьей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3" r="16099"/>
          <a:stretch/>
        </p:blipFill>
        <p:spPr bwMode="auto">
          <a:xfrm>
            <a:off x="3319397" y="1916832"/>
            <a:ext cx="2680570" cy="39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43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979712" y="1628800"/>
            <a:ext cx="3240360" cy="4680520"/>
          </a:xfrm>
        </p:spPr>
        <p:txBody>
          <a:bodyPr/>
          <a:lstStyle/>
          <a:p>
            <a:r>
              <a:rPr lang="ru-RU" u="sng" dirty="0" smtClean="0"/>
              <a:t>Филологи</a:t>
            </a:r>
          </a:p>
          <a:p>
            <a:pPr marL="0" indent="0">
              <a:buNone/>
            </a:pPr>
            <a:r>
              <a:rPr lang="ru-RU" dirty="0"/>
              <a:t>Составьте словосочетание со словом корень, используя </a:t>
            </a:r>
            <a:r>
              <a:rPr lang="ru-RU" dirty="0" smtClean="0"/>
              <a:t>разное</a:t>
            </a:r>
          </a:p>
          <a:p>
            <a:pPr marL="0" indent="0">
              <a:buNone/>
            </a:pPr>
            <a:r>
              <a:rPr lang="ru-RU" dirty="0" smtClean="0"/>
              <a:t>лексическое значение.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220072" y="1600200"/>
            <a:ext cx="3672408" cy="4525963"/>
          </a:xfrm>
        </p:spPr>
        <p:txBody>
          <a:bodyPr/>
          <a:lstStyle/>
          <a:p>
            <a:r>
              <a:rPr lang="ru-RU" u="sng" dirty="0" smtClean="0"/>
              <a:t>Биологи</a:t>
            </a:r>
          </a:p>
          <a:p>
            <a:pPr marL="0" indent="0">
              <a:buNone/>
            </a:pPr>
            <a:r>
              <a:rPr lang="ru-RU" dirty="0"/>
              <a:t>Вам предлагается «чёрный ящик»  с предметами. Объясните, как связаны эти предметы с корнем.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632381"/>
            <a:ext cx="2209428" cy="2209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987" y="4820359"/>
            <a:ext cx="1909867" cy="183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432831" y="4694219"/>
            <a:ext cx="2535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?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14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dirty="0" smtClean="0"/>
              <a:t>Задание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91680" y="1340768"/>
            <a:ext cx="3092152" cy="4525963"/>
          </a:xfrm>
        </p:spPr>
        <p:txBody>
          <a:bodyPr/>
          <a:lstStyle/>
          <a:p>
            <a:r>
              <a:rPr lang="ru-RU" u="sng" dirty="0" smtClean="0"/>
              <a:t>Филологи</a:t>
            </a:r>
          </a:p>
          <a:p>
            <a:pPr marL="0" indent="0">
              <a:buNone/>
            </a:pPr>
            <a:r>
              <a:rPr lang="ru-RU" dirty="0"/>
              <a:t>Распределите слова по видам орфограмм </a:t>
            </a:r>
            <a:r>
              <a:rPr lang="ru-RU" dirty="0" smtClean="0"/>
              <a:t>корня: </a:t>
            </a:r>
            <a:r>
              <a:rPr lang="ru-RU" sz="2400" i="1" dirty="0" smtClean="0"/>
              <a:t>далёкий</a:t>
            </a:r>
            <a:r>
              <a:rPr lang="ru-RU" sz="2400" i="1" dirty="0"/>
              <a:t>, вокзал, летать, корзина, жалеть, собирать, запереть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u="sng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89004" y="1340768"/>
            <a:ext cx="3318520" cy="4525963"/>
          </a:xfrm>
        </p:spPr>
        <p:txBody>
          <a:bodyPr/>
          <a:lstStyle/>
          <a:p>
            <a:r>
              <a:rPr lang="ru-RU" u="sng" dirty="0" smtClean="0"/>
              <a:t>Биологи</a:t>
            </a:r>
          </a:p>
          <a:p>
            <a:pPr marL="0" indent="0">
              <a:buNone/>
            </a:pPr>
            <a:r>
              <a:rPr lang="ru-RU" dirty="0"/>
              <a:t>Распределите растения на группы, объясните, что лежит в основе деления.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u="sng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8" t="1545" r="10568" b="20857"/>
          <a:stretch/>
        </p:blipFill>
        <p:spPr bwMode="auto">
          <a:xfrm>
            <a:off x="5580112" y="4797152"/>
            <a:ext cx="2136545" cy="1882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797152"/>
            <a:ext cx="2135523" cy="19006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353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0008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000084</Template>
  <TotalTime>217</TotalTime>
  <Words>283</Words>
  <Application>Microsoft Office PowerPoint</Application>
  <PresentationFormat>Экран (4:3)</PresentationFormat>
  <Paragraphs>57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000084</vt:lpstr>
      <vt:lpstr>Бинарный урок в 6 классе</vt:lpstr>
      <vt:lpstr>Презентация PowerPoint</vt:lpstr>
      <vt:lpstr>«Ох, уж эти корни!»</vt:lpstr>
      <vt:lpstr>Что между ними общего?</vt:lpstr>
      <vt:lpstr>Критерии оценивания</vt:lpstr>
      <vt:lpstr>Узнай свой уровень знаний</vt:lpstr>
      <vt:lpstr>Задание 1  Работа со словарной статьей</vt:lpstr>
      <vt:lpstr>Задание 2</vt:lpstr>
      <vt:lpstr>Задание 3</vt:lpstr>
      <vt:lpstr>Задание4</vt:lpstr>
      <vt:lpstr>Задание 5</vt:lpstr>
      <vt:lpstr>Определи свой уровень знаний</vt:lpstr>
      <vt:lpstr>Какая  между ними связь?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я</cp:lastModifiedBy>
  <cp:revision>31</cp:revision>
  <dcterms:created xsi:type="dcterms:W3CDTF">2016-10-31T14:40:50Z</dcterms:created>
  <dcterms:modified xsi:type="dcterms:W3CDTF">2016-11-12T12:40:10Z</dcterms:modified>
</cp:coreProperties>
</file>