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snapVertSplitter="1" vertBarState="minimized" horzBarState="maximized"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92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07.02.2022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07.02.2022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07.02.2022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07.02.2022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07.02.2022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07.02.2022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07.02.2022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07.02.2022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07.02.2022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07.02.2022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07.02.2022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07.02.2022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61" r:id="rId1"/>
    <p:sldLayoutId id="2147483962" r:id="rId2"/>
    <p:sldLayoutId id="2147483963" r:id="rId3"/>
    <p:sldLayoutId id="2147483964" r:id="rId4"/>
    <p:sldLayoutId id="2147483965" r:id="rId5"/>
    <p:sldLayoutId id="2147483966" r:id="rId6"/>
    <p:sldLayoutId id="2147483967" r:id="rId7"/>
    <p:sldLayoutId id="2147483968" r:id="rId8"/>
    <p:sldLayoutId id="2147483969" r:id="rId9"/>
    <p:sldLayoutId id="2147483970" r:id="rId10"/>
    <p:sldLayoutId id="2147483971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353854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«как я советую отличать </a:t>
            </a:r>
            <a:r>
              <a:rPr lang="ru-RU" dirty="0" err="1" smtClean="0"/>
              <a:t>фейки</a:t>
            </a:r>
            <a:r>
              <a:rPr lang="ru-RU" dirty="0" smtClean="0"/>
              <a:t> от правды в интернете.</a:t>
            </a:r>
            <a:br>
              <a:rPr lang="ru-RU" dirty="0" smtClean="0"/>
            </a:br>
            <a:r>
              <a:rPr lang="ru-RU" dirty="0" smtClean="0"/>
              <a:t>инструкция для новичков»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500694" y="4000504"/>
            <a:ext cx="3357586" cy="2500330"/>
          </a:xfrm>
        </p:spPr>
        <p:txBody>
          <a:bodyPr>
            <a:normAutofit fontScale="77500" lnSpcReduction="20000"/>
          </a:bodyPr>
          <a:lstStyle/>
          <a:p>
            <a:r>
              <a:rPr lang="ru-RU" sz="2400" b="1" dirty="0" smtClean="0">
                <a:latin typeface="Calibri" pitchFamily="34" charset="0"/>
              </a:rPr>
              <a:t>Автор проекта:</a:t>
            </a:r>
          </a:p>
          <a:p>
            <a:r>
              <a:rPr lang="ru-RU" sz="2400" b="1" dirty="0" err="1" smtClean="0">
                <a:latin typeface="Calibri" pitchFamily="34" charset="0"/>
              </a:rPr>
              <a:t>Печерей</a:t>
            </a:r>
            <a:r>
              <a:rPr lang="ru-RU" sz="2400" b="1" dirty="0" smtClean="0">
                <a:latin typeface="Calibri" pitchFamily="34" charset="0"/>
              </a:rPr>
              <a:t> </a:t>
            </a:r>
            <a:r>
              <a:rPr lang="ru-RU" sz="2400" b="1" dirty="0" err="1" smtClean="0">
                <a:latin typeface="Calibri" pitchFamily="34" charset="0"/>
              </a:rPr>
              <a:t>Елизавета,Куницына</a:t>
            </a:r>
            <a:r>
              <a:rPr lang="ru-RU" sz="2400" b="1" dirty="0" smtClean="0">
                <a:latin typeface="Calibri" pitchFamily="34" charset="0"/>
              </a:rPr>
              <a:t> </a:t>
            </a:r>
            <a:r>
              <a:rPr lang="ru-RU" sz="2400" b="1" dirty="0" err="1" smtClean="0">
                <a:latin typeface="Calibri" pitchFamily="34" charset="0"/>
              </a:rPr>
              <a:t>Валентина,Оспанова</a:t>
            </a:r>
            <a:r>
              <a:rPr lang="ru-RU" sz="2400" b="1" dirty="0" smtClean="0">
                <a:latin typeface="Calibri" pitchFamily="34" charset="0"/>
              </a:rPr>
              <a:t> </a:t>
            </a:r>
            <a:r>
              <a:rPr lang="ru-RU" sz="2400" b="1" dirty="0" err="1" smtClean="0">
                <a:latin typeface="Calibri" pitchFamily="34" charset="0"/>
              </a:rPr>
              <a:t>Айнура</a:t>
            </a:r>
            <a:r>
              <a:rPr lang="ru-RU" sz="2400" b="1" dirty="0" smtClean="0">
                <a:latin typeface="Calibri" pitchFamily="34" charset="0"/>
              </a:rPr>
              <a:t> 8кл</a:t>
            </a:r>
            <a:r>
              <a:rPr lang="ru-RU" sz="2400" b="1" dirty="0" smtClean="0">
                <a:latin typeface="Calibri" pitchFamily="34" charset="0"/>
              </a:rPr>
              <a:t>.</a:t>
            </a:r>
          </a:p>
          <a:p>
            <a:endParaRPr lang="ru-RU" sz="2400" b="1" dirty="0" smtClean="0">
              <a:latin typeface="Calibri" pitchFamily="34" charset="0"/>
            </a:endParaRPr>
          </a:p>
          <a:p>
            <a:r>
              <a:rPr lang="ru-RU" sz="2400" b="1" dirty="0" smtClean="0">
                <a:latin typeface="Calibri" pitchFamily="34" charset="0"/>
              </a:rPr>
              <a:t>Руководитель работы:</a:t>
            </a:r>
          </a:p>
          <a:p>
            <a:r>
              <a:rPr lang="ru-RU" sz="2400" b="1" dirty="0" smtClean="0">
                <a:latin typeface="Calibri" pitchFamily="34" charset="0"/>
              </a:rPr>
              <a:t>Галактионова Людмила</a:t>
            </a:r>
          </a:p>
          <a:p>
            <a:r>
              <a:rPr lang="ru-RU" sz="2400" b="1" dirty="0" smtClean="0">
                <a:latin typeface="Calibri" pitchFamily="34" charset="0"/>
              </a:rPr>
              <a:t>Александровна</a:t>
            </a:r>
            <a:endParaRPr lang="ru-RU" sz="2400" b="1" dirty="0" smtClean="0">
              <a:latin typeface="Calibri" pitchFamily="34" charset="0"/>
            </a:endParaRPr>
          </a:p>
          <a:p>
            <a:pPr algn="l"/>
            <a:endParaRPr lang="ru-RU" sz="2400" dirty="0" smtClean="0"/>
          </a:p>
          <a:p>
            <a:endParaRPr lang="ru-RU" dirty="0"/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>
          <a:xfrm>
            <a:off x="0" y="357166"/>
            <a:ext cx="2786050" cy="1101248"/>
          </a:xfrm>
          <a:prstGeom prst="rect">
            <a:avLst/>
          </a:prstGeom>
        </p:spPr>
        <p:txBody>
          <a:bodyPr vert="horz" lIns="45720" tIns="0" rIns="45720" bIns="0">
            <a:normAutofit fontScale="62500" lnSpcReduction="2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SzPct val="73000"/>
              <a:buFont typeface="Wingdings 2"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Муниципальное казенное общеобразовательное учреждение «</a:t>
            </a:r>
            <a:r>
              <a:rPr kumimoji="0" lang="ru-RU" sz="2400" b="0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Лянинская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» средняя общеобразовательная школа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SzPct val="73000"/>
              <a:buFont typeface="Wingdings 2"/>
              <a:buNone/>
              <a:tabLst/>
              <a:defRPr/>
            </a:pPr>
            <a:endParaRPr kumimoji="0" lang="ru-RU" sz="2400" b="0" i="0" u="none" strike="noStrike" kern="120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SzPct val="73000"/>
              <a:buFont typeface="Wingdings 2"/>
              <a:buNone/>
              <a:tabLst/>
              <a:defRPr/>
            </a:pPr>
            <a:endParaRPr kumimoji="0" lang="ru-RU" sz="2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Правило №6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/>
              <a:t>Проверьте, не «гуляет» ли картинка по </a:t>
            </a:r>
            <a:r>
              <a:rPr lang="ru-RU" b="1" dirty="0" smtClean="0"/>
              <a:t>сети</a:t>
            </a:r>
          </a:p>
          <a:p>
            <a:r>
              <a:rPr lang="ru-RU" i="1" dirty="0" smtClean="0"/>
              <a:t>Попробуйте найти изображение из статьи на просторах сети и посмотреть, на каких сайтах оно успело </a:t>
            </a:r>
            <a:r>
              <a:rPr lang="ru-RU" i="1" dirty="0" smtClean="0"/>
              <a:t>побывать .</a:t>
            </a:r>
            <a:endParaRPr lang="ru-RU" b="1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Правило №7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/>
              <a:t>Найдите подтверждение новости в других источниках</a:t>
            </a:r>
          </a:p>
          <a:p>
            <a:r>
              <a:rPr lang="ru-RU" i="1" dirty="0" smtClean="0"/>
              <a:t>Новости, особенно о событиях в мире, разлетаются по сети моментально, и если события обсуждаются в нескольких источниках сразу, то им есть основания верить.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357166"/>
            <a:ext cx="7381876" cy="1537324"/>
          </a:xfrm>
        </p:spPr>
        <p:txBody>
          <a:bodyPr>
            <a:noAutofit/>
          </a:bodyPr>
          <a:lstStyle/>
          <a:p>
            <a:r>
              <a:rPr lang="ru-RU" sz="2000" dirty="0" smtClean="0">
                <a:solidFill>
                  <a:schemeClr val="tx1"/>
                </a:solidFill>
              </a:rPr>
              <a:t>Вывод</a:t>
            </a:r>
            <a:r>
              <a:rPr lang="en-US" sz="2000" dirty="0" smtClean="0">
                <a:solidFill>
                  <a:schemeClr val="tx1"/>
                </a:solidFill>
              </a:rPr>
              <a:t>:</a:t>
            </a:r>
            <a:r>
              <a:rPr lang="ru-RU" sz="2000" dirty="0" smtClean="0">
                <a:solidFill>
                  <a:schemeClr val="tx1"/>
                </a:solidFill>
              </a:rPr>
              <a:t> </a:t>
            </a:r>
            <a:r>
              <a:rPr lang="ru-RU" sz="2000" dirty="0" err="1" smtClean="0">
                <a:solidFill>
                  <a:schemeClr val="tx2"/>
                </a:solidFill>
              </a:rPr>
              <a:t>Фейки</a:t>
            </a:r>
            <a:r>
              <a:rPr lang="ru-RU" sz="2000" dirty="0" smtClean="0">
                <a:solidFill>
                  <a:schemeClr val="tx1"/>
                </a:solidFill>
              </a:rPr>
              <a:t> </a:t>
            </a:r>
            <a:r>
              <a:rPr lang="ru-RU" sz="2000" dirty="0" smtClean="0">
                <a:solidFill>
                  <a:schemeClr val="tx1"/>
                </a:solidFill>
              </a:rPr>
              <a:t>– это яд для нашего эмоционального здоровья</a:t>
            </a:r>
            <a:r>
              <a:rPr lang="ru-RU" sz="2000" b="0" dirty="0" smtClean="0">
                <a:solidFill>
                  <a:schemeClr val="tx1"/>
                </a:solidFill>
              </a:rPr>
              <a:t>, они вызывают агрессию, ненависть, разжигают рознь между людьми. Поэтому так важно уметь определять их</a:t>
            </a:r>
            <a:r>
              <a:rPr lang="ru-RU" sz="2000" b="0" dirty="0" smtClean="0">
                <a:solidFill>
                  <a:schemeClr val="tx1"/>
                </a:solidFill>
              </a:rPr>
              <a:t>.</a:t>
            </a:r>
            <a:r>
              <a:rPr lang="en-US" sz="2000" b="0" dirty="0" smtClean="0">
                <a:solidFill>
                  <a:schemeClr val="tx1"/>
                </a:solidFill>
              </a:rPr>
              <a:t/>
            </a:r>
            <a:br>
              <a:rPr lang="en-US" sz="2000" b="0" dirty="0" smtClean="0">
                <a:solidFill>
                  <a:schemeClr val="tx1"/>
                </a:solidFill>
              </a:rPr>
            </a:br>
            <a:r>
              <a:rPr lang="ru-RU" sz="2000" b="0" dirty="0" smtClean="0">
                <a:solidFill>
                  <a:schemeClr val="tx1"/>
                </a:solidFill>
              </a:rPr>
              <a:t>И этому мы научили.</a:t>
            </a:r>
            <a:endParaRPr lang="ru-RU" sz="2000" dirty="0">
              <a:solidFill>
                <a:schemeClr val="tx1"/>
              </a:solidFill>
            </a:endParaRPr>
          </a:p>
        </p:txBody>
      </p:sp>
      <p:pic>
        <p:nvPicPr>
          <p:cNvPr id="55298" name="Picture 2" descr="https://ic.pics.livejournal.com/lika_michailova/21243761/274240/274240_origina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2214554"/>
            <a:ext cx="7358082" cy="464344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3500438"/>
            <a:ext cx="5643602" cy="1143000"/>
          </a:xfrm>
        </p:spPr>
        <p:txBody>
          <a:bodyPr>
            <a:normAutofit/>
          </a:bodyPr>
          <a:lstStyle/>
          <a:p>
            <a:r>
              <a:rPr lang="ru-RU" sz="5400" b="0" dirty="0" smtClean="0"/>
              <a:t>            </a:t>
            </a:r>
            <a:r>
              <a:rPr lang="ru-RU" sz="5400" b="0" dirty="0" err="1" smtClean="0"/>
              <a:t>Фейк</a:t>
            </a:r>
            <a:endParaRPr lang="ru-RU" sz="5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4572008"/>
            <a:ext cx="7239000" cy="1962460"/>
          </a:xfrm>
        </p:spPr>
        <p:txBody>
          <a:bodyPr/>
          <a:lstStyle/>
          <a:p>
            <a:r>
              <a:rPr lang="ru-RU" dirty="0" smtClean="0"/>
              <a:t>что-либо ложное, </a:t>
            </a:r>
            <a:r>
              <a:rPr lang="ru-RU" dirty="0" smtClean="0"/>
              <a:t>недостоверное, </a:t>
            </a:r>
            <a:r>
              <a:rPr lang="ru-RU" dirty="0" smtClean="0"/>
              <a:t>выдаваемое за действительное, реальное, достоверное с целью ввести в заблуждение.</a:t>
            </a:r>
            <a:endParaRPr lang="ru-RU" dirty="0"/>
          </a:p>
        </p:txBody>
      </p:sp>
      <p:pic>
        <p:nvPicPr>
          <p:cNvPr id="51202" name="Picture 2" descr="https://1.bp.blogspot.com/-hLAW2htoyu0/Xo3V65vaTKI/AAAAAAAAA1I/OGshU_VIfFcyhEKFyk6U0meuxPeQZxm7ACLcBGAsYHQ/w1200-h630-p-k-no-nu/f15155f69ad2772f99e6e7658db3fb4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14290"/>
            <a:ext cx="8143900" cy="363483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2" name="Picture 4" descr="https://cf2.ppt-online.org/files2/slide/i/If86ua3YU5pgxX9nbwLZ7HqojO0QG4tlzRTFhCWAm/slide-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214290"/>
            <a:ext cx="7786742" cy="664371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7</a:t>
            </a:r>
            <a:r>
              <a:rPr lang="ru-RU" dirty="0" smtClean="0"/>
              <a:t> правил как распознать </a:t>
            </a:r>
            <a:r>
              <a:rPr lang="ru-RU" dirty="0" err="1" smtClean="0"/>
              <a:t>фейк</a:t>
            </a:r>
            <a:endParaRPr lang="ru-RU" dirty="0"/>
          </a:p>
        </p:txBody>
      </p:sp>
      <p:pic>
        <p:nvPicPr>
          <p:cNvPr id="54274" name="Picture 2" descr="https://ds04.infourok.ru/uploads/ex/08cc/000c7863-d3da490b/img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1571612"/>
            <a:ext cx="6858048" cy="514353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Правило №1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/>
              <a:t>Читать новости </a:t>
            </a:r>
            <a:r>
              <a:rPr lang="ru-RU" b="1" dirty="0" smtClean="0"/>
              <a:t>дальше </a:t>
            </a:r>
            <a:r>
              <a:rPr lang="ru-RU" b="1" dirty="0" smtClean="0"/>
              <a:t>заголовка</a:t>
            </a:r>
          </a:p>
          <a:p>
            <a:r>
              <a:rPr lang="ru-RU" i="1" dirty="0" smtClean="0"/>
              <a:t>Если текст написан нелитературным языком, в нём присутствует брань или неуместные шутки, то, скорее всего, в этой новости больше субъективного мнения, нежели фактов.</a:t>
            </a:r>
            <a:endParaRPr lang="ru-RU" b="1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Правило №2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9416"/>
            <a:ext cx="7239000" cy="2391088"/>
          </a:xfrm>
        </p:spPr>
        <p:txBody>
          <a:bodyPr/>
          <a:lstStyle/>
          <a:p>
            <a:r>
              <a:rPr lang="ru-RU" b="1" dirty="0" smtClean="0"/>
              <a:t>Изучите ресурс</a:t>
            </a:r>
          </a:p>
          <a:p>
            <a:r>
              <a:rPr lang="ru-RU" i="1" dirty="0" smtClean="0"/>
              <a:t>В начале или в конце статьи обязательно должна стоять дата (для новостных порталов — и время) публикации статьи.</a:t>
            </a:r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Правило №3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/>
              <a:t>Как давно ресурс предоставляет </a:t>
            </a:r>
            <a:r>
              <a:rPr lang="ru-RU" b="1" dirty="0" smtClean="0"/>
              <a:t>информацию</a:t>
            </a:r>
          </a:p>
          <a:p>
            <a:r>
              <a:rPr lang="ru-RU" i="1" dirty="0" smtClean="0"/>
              <a:t>Хороший сайт — это старый сайт</a:t>
            </a:r>
            <a:r>
              <a:rPr lang="ru-RU" i="1" dirty="0" smtClean="0"/>
              <a:t>.</a:t>
            </a:r>
            <a:r>
              <a:rPr lang="ru-RU" i="1" dirty="0" smtClean="0"/>
              <a:t> Новые сайты-однодневки, которые появляются и исчезают, явно не заслуживают доверия.</a:t>
            </a:r>
            <a:endParaRPr lang="ru-RU" i="1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Правило №4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/>
              <a:t>Проверяйте источники</a:t>
            </a:r>
          </a:p>
          <a:p>
            <a:r>
              <a:rPr lang="ru-RU" i="1" dirty="0" smtClean="0"/>
              <a:t>Когда автор приводит статистические данные с точными цифрами, то на эту информацию должны быть предоставлены ссылки.</a:t>
            </a:r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Правило №5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/>
              <a:t>Присмотритесь к изображениям</a:t>
            </a:r>
          </a:p>
          <a:p>
            <a:r>
              <a:rPr lang="ru-RU" i="1" dirty="0" smtClean="0"/>
              <a:t>Отличить отредактированную картинку от оригинальной не так сложно</a:t>
            </a:r>
            <a:r>
              <a:rPr lang="ru-RU" i="1" dirty="0" smtClean="0"/>
              <a:t>,</a:t>
            </a:r>
            <a:r>
              <a:rPr lang="ru-RU" i="1" dirty="0" smtClean="0"/>
              <a:t> </a:t>
            </a:r>
            <a:r>
              <a:rPr lang="ru-RU" i="1" dirty="0" err="1" smtClean="0"/>
              <a:t>фейк</a:t>
            </a:r>
            <a:r>
              <a:rPr lang="ru-RU" i="1" dirty="0" smtClean="0"/>
              <a:t> будет содержать ошибки.</a:t>
            </a:r>
            <a:endParaRPr lang="ru-RU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85</TotalTime>
  <Words>280</Words>
  <PresentationFormat>Экран (4:3)</PresentationFormat>
  <Paragraphs>33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Изящная</vt:lpstr>
      <vt:lpstr>  «как я советую отличать фейки от правды в интернете. инструкция для новичков»</vt:lpstr>
      <vt:lpstr>            Фейк</vt:lpstr>
      <vt:lpstr>Слайд 3</vt:lpstr>
      <vt:lpstr>7 правил как распознать фейк</vt:lpstr>
      <vt:lpstr>Правило №1</vt:lpstr>
      <vt:lpstr>Правило №2</vt:lpstr>
      <vt:lpstr>Правило №3</vt:lpstr>
      <vt:lpstr>Правило №4</vt:lpstr>
      <vt:lpstr>Правило №5</vt:lpstr>
      <vt:lpstr>Правило №6</vt:lpstr>
      <vt:lpstr>Правило №7</vt:lpstr>
      <vt:lpstr>Вывод: Фейки – это яд для нашего эмоционального здоровья, они вызывают агрессию, ненависть, разжигают рознь между людьми. Поэтому так важно уметь определять их. И этому мы научили.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«как я советую отличать фейки от правды в интернете.инструкция дл</dc:title>
  <dc:creator>Admin</dc:creator>
  <cp:lastModifiedBy>Admin</cp:lastModifiedBy>
  <cp:revision>19</cp:revision>
  <dcterms:created xsi:type="dcterms:W3CDTF">2022-02-07T11:02:06Z</dcterms:created>
  <dcterms:modified xsi:type="dcterms:W3CDTF">2022-02-07T12:37:28Z</dcterms:modified>
</cp:coreProperties>
</file>