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57" r:id="rId4"/>
    <p:sldId id="258" r:id="rId5"/>
    <p:sldId id="259" r:id="rId6"/>
    <p:sldId id="270" r:id="rId7"/>
    <p:sldId id="272" r:id="rId8"/>
    <p:sldId id="273" r:id="rId9"/>
    <p:sldId id="292" r:id="rId10"/>
    <p:sldId id="288" r:id="rId11"/>
    <p:sldId id="293" r:id="rId12"/>
    <p:sldId id="289" r:id="rId13"/>
    <p:sldId id="294" r:id="rId14"/>
    <p:sldId id="290" r:id="rId15"/>
    <p:sldId id="295" r:id="rId16"/>
    <p:sldId id="291" r:id="rId17"/>
    <p:sldId id="296" r:id="rId18"/>
    <p:sldId id="261" r:id="rId19"/>
    <p:sldId id="297" r:id="rId20"/>
    <p:sldId id="298" r:id="rId21"/>
    <p:sldId id="301" r:id="rId22"/>
    <p:sldId id="302" r:id="rId23"/>
    <p:sldId id="300" r:id="rId24"/>
    <p:sldId id="303" r:id="rId25"/>
    <p:sldId id="299" r:id="rId26"/>
    <p:sldId id="304" r:id="rId27"/>
    <p:sldId id="305" r:id="rId28"/>
    <p:sldId id="306" r:id="rId29"/>
    <p:sldId id="307" r:id="rId30"/>
    <p:sldId id="308" r:id="rId31"/>
    <p:sldId id="309" r:id="rId32"/>
    <p:sldId id="310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1B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87" autoAdjust="0"/>
    <p:restoredTop sz="94718" autoAdjust="0"/>
  </p:normalViewPr>
  <p:slideViewPr>
    <p:cSldViewPr>
      <p:cViewPr>
        <p:scale>
          <a:sx n="106" d="100"/>
          <a:sy n="106" d="100"/>
        </p:scale>
        <p:origin x="-9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7E175-AADC-491E-B252-1F733351E3B8}" type="datetimeFigureOut">
              <a:rPr lang="ru-RU"/>
              <a:pPr>
                <a:defRPr/>
              </a:pPr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204F2-F974-450E-93C6-2A3B1F9A4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52879-5235-4CB3-91C1-8C0B617E2F08}" type="datetimeFigureOut">
              <a:rPr lang="ru-RU"/>
              <a:pPr>
                <a:defRPr/>
              </a:pPr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1E4B9-1ECE-41EE-8C78-F1C768D45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98B1B-E804-4CE3-9995-4079775FC4A9}" type="datetimeFigureOut">
              <a:rPr lang="ru-RU"/>
              <a:pPr>
                <a:defRPr/>
              </a:pPr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276A9-AEE0-48DE-864A-96C4DD985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7F837-A65E-4398-8F78-007CCE246D79}" type="datetimeFigureOut">
              <a:rPr lang="ru-RU"/>
              <a:pPr>
                <a:defRPr/>
              </a:pPr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D57DC-296E-471C-ACD2-8529B29221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2EBFC-4E6F-40D2-B8ED-28943DCDFB0A}" type="datetimeFigureOut">
              <a:rPr lang="ru-RU"/>
              <a:pPr>
                <a:defRPr/>
              </a:pPr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7A733-1BC1-4C5D-BB75-844F7165A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483D5-10A8-4923-A6B1-AB6088A4D173}" type="datetimeFigureOut">
              <a:rPr lang="ru-RU"/>
              <a:pPr>
                <a:defRPr/>
              </a:pPr>
              <a:t>27.03.2020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76757-77E6-44CF-A4BE-9CCD02503F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2D144-2042-467B-AA59-6CDC3C0AE3E8}" type="datetimeFigureOut">
              <a:rPr lang="ru-RU"/>
              <a:pPr>
                <a:defRPr/>
              </a:pPr>
              <a:t>27.03.2020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FD9FF-97D1-4F77-85A9-DCEC23490E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6345A-FC05-404D-AA62-0AAC08DF42CB}" type="datetimeFigureOut">
              <a:rPr lang="ru-RU"/>
              <a:pPr>
                <a:defRPr/>
              </a:pPr>
              <a:t>27.03.2020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82626-5658-4351-9A1E-872EAADF60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DAC44-983E-4AB6-BB6B-9507A1205E96}" type="datetimeFigureOut">
              <a:rPr lang="ru-RU"/>
              <a:pPr>
                <a:defRPr/>
              </a:pPr>
              <a:t>27.03.2020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0585B-2F3B-48B2-859A-E5953364E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17F67-C18C-4B86-98F8-0F714800C36F}" type="datetimeFigureOut">
              <a:rPr lang="ru-RU"/>
              <a:pPr>
                <a:defRPr/>
              </a:pPr>
              <a:t>27.03.2020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2B643-F9D1-4F3D-A2F9-B0998645B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9FC78-255E-4B7E-BAFE-24D01149EB4C}" type="datetimeFigureOut">
              <a:rPr lang="ru-RU"/>
              <a:pPr>
                <a:defRPr/>
              </a:pPr>
              <a:t>27.03.2020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4AF59-5A24-4A4C-8394-AB5B02236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789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01FA5E-F1C1-42CE-81C2-450AE80EFB1A}" type="datetimeFigureOut">
              <a:rPr lang="ru-RU"/>
              <a:pPr>
                <a:defRPr/>
              </a:pPr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D2F294-5985-4AF9-A65F-ADDF40561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https://infourok.ru/breyn-ring_po_literature._5_klass-462622.htm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30047" y="116632"/>
            <a:ext cx="8628063" cy="56630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endParaRPr lang="ru-RU" sz="7200" b="1" dirty="0">
              <a:solidFill>
                <a:srgbClr val="632523"/>
              </a:solidFill>
              <a:latin typeface="Comic Sans MS" pitchFamily="66" charset="0"/>
            </a:endParaRPr>
          </a:p>
          <a:p>
            <a:pPr algn="ctr"/>
            <a:r>
              <a:rPr lang="ru-RU" sz="4400" b="1" dirty="0" smtClean="0">
                <a:solidFill>
                  <a:srgbClr val="254061"/>
                </a:solidFill>
                <a:latin typeface="Comic Sans MS" pitchFamily="66" charset="0"/>
              </a:rPr>
              <a:t>Интеллектуальная игра по </a:t>
            </a:r>
          </a:p>
          <a:p>
            <a:pPr algn="ctr"/>
            <a:r>
              <a:rPr lang="ru-RU" sz="4400" b="1" dirty="0" smtClean="0">
                <a:solidFill>
                  <a:srgbClr val="254061"/>
                </a:solidFill>
                <a:latin typeface="Comic Sans MS" pitchFamily="66" charset="0"/>
              </a:rPr>
              <a:t>русскому языку</a:t>
            </a:r>
          </a:p>
          <a:p>
            <a:pPr algn="ctr"/>
            <a:r>
              <a:rPr lang="ru-RU" sz="4400" b="1" dirty="0" smtClean="0">
                <a:solidFill>
                  <a:srgbClr val="254061"/>
                </a:solidFill>
                <a:latin typeface="Comic Sans MS" pitchFamily="66" charset="0"/>
              </a:rPr>
              <a:t>«Лингвистический </a:t>
            </a:r>
          </a:p>
          <a:p>
            <a:pPr algn="ctr"/>
            <a:r>
              <a:rPr lang="ru-RU" sz="4400" b="1">
                <a:solidFill>
                  <a:srgbClr val="254061"/>
                </a:solidFill>
                <a:latin typeface="Comic Sans MS" pitchFamily="66" charset="0"/>
              </a:rPr>
              <a:t>б</a:t>
            </a:r>
            <a:r>
              <a:rPr lang="ru-RU" sz="4400" b="1" smtClean="0">
                <a:solidFill>
                  <a:srgbClr val="254061"/>
                </a:solidFill>
                <a:latin typeface="Comic Sans MS" pitchFamily="66" charset="0"/>
              </a:rPr>
              <a:t>рейн</a:t>
            </a:r>
            <a:r>
              <a:rPr lang="ru-RU" sz="4400" b="1" dirty="0" smtClean="0">
                <a:solidFill>
                  <a:srgbClr val="254061"/>
                </a:solidFill>
                <a:latin typeface="Comic Sans MS" pitchFamily="66" charset="0"/>
              </a:rPr>
              <a:t>-ринг»</a:t>
            </a:r>
            <a:r>
              <a:rPr lang="ru-RU" sz="7200" b="1" dirty="0" smtClean="0">
                <a:solidFill>
                  <a:srgbClr val="254061"/>
                </a:solidFill>
                <a:latin typeface="Comic Sans MS" pitchFamily="66" charset="0"/>
              </a:rPr>
              <a:t> </a:t>
            </a:r>
          </a:p>
          <a:p>
            <a:pPr algn="r"/>
            <a:r>
              <a:rPr lang="ru-RU" sz="1800" b="1" dirty="0" smtClean="0">
                <a:solidFill>
                  <a:srgbClr val="254061"/>
                </a:solidFill>
                <a:latin typeface="Comic Sans MS" pitchFamily="66" charset="0"/>
              </a:rPr>
              <a:t>Подготовили</a:t>
            </a:r>
          </a:p>
          <a:p>
            <a:pPr algn="r"/>
            <a:r>
              <a:rPr lang="ru-RU" sz="1800" b="1" dirty="0">
                <a:solidFill>
                  <a:srgbClr val="254061"/>
                </a:solidFill>
                <a:latin typeface="Comic Sans MS" pitchFamily="66" charset="0"/>
              </a:rPr>
              <a:t>у</a:t>
            </a:r>
            <a:r>
              <a:rPr lang="ru-RU" sz="1800" b="1" dirty="0" smtClean="0">
                <a:solidFill>
                  <a:srgbClr val="254061"/>
                </a:solidFill>
                <a:latin typeface="Comic Sans MS" pitchFamily="66" charset="0"/>
              </a:rPr>
              <a:t>чителя русского языка и литературы</a:t>
            </a:r>
          </a:p>
          <a:p>
            <a:pPr algn="r"/>
            <a:r>
              <a:rPr lang="ru-RU" sz="1800" b="1" dirty="0" err="1" smtClean="0">
                <a:solidFill>
                  <a:srgbClr val="254061"/>
                </a:solidFill>
                <a:latin typeface="Comic Sans MS" pitchFamily="66" charset="0"/>
              </a:rPr>
              <a:t>Зиганшина</a:t>
            </a:r>
            <a:r>
              <a:rPr lang="ru-RU" sz="1800" b="1" dirty="0" smtClean="0">
                <a:solidFill>
                  <a:srgbClr val="254061"/>
                </a:solidFill>
                <a:latin typeface="Comic Sans MS" pitchFamily="66" charset="0"/>
              </a:rPr>
              <a:t> А.Д., Шипицына Е.В.</a:t>
            </a:r>
            <a:endParaRPr lang="ru-RU" sz="1800" b="1" dirty="0">
              <a:solidFill>
                <a:srgbClr val="254061"/>
              </a:solidFill>
              <a:latin typeface="Arial" charset="0"/>
            </a:endParaRPr>
          </a:p>
          <a:p>
            <a:endParaRPr lang="ru-RU" sz="3200" b="1" dirty="0">
              <a:solidFill>
                <a:srgbClr val="25406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92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10"/>
          <p:cNvSpPr txBox="1">
            <a:spLocks/>
          </p:cNvSpPr>
          <p:nvPr/>
        </p:nvSpPr>
        <p:spPr>
          <a:xfrm>
            <a:off x="436295" y="980728"/>
            <a:ext cx="7921377" cy="1583829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609600" indent="-609600">
              <a:lnSpc>
                <a:spcPct val="90000"/>
              </a:lnSpc>
            </a:pPr>
            <a:endParaRPr lang="ru-RU" sz="9600" dirty="0" smtClean="0"/>
          </a:p>
          <a:p>
            <a:pPr marL="609600" indent="-609600">
              <a:lnSpc>
                <a:spcPct val="90000"/>
              </a:lnSpc>
            </a:pPr>
            <a:endParaRPr lang="ru-RU" sz="9600" dirty="0" smtClean="0"/>
          </a:p>
          <a:p>
            <a:pPr marL="609600" indent="-609600">
              <a:lnSpc>
                <a:spcPct val="90000"/>
              </a:lnSpc>
            </a:pPr>
            <a:endParaRPr lang="ru-RU" sz="9600" dirty="0" smtClean="0"/>
          </a:p>
          <a:p>
            <a:pPr marL="609600" indent="-609600">
              <a:lnSpc>
                <a:spcPct val="90000"/>
              </a:lnSpc>
            </a:pPr>
            <a:r>
              <a:rPr lang="ru-RU" sz="16000" u="sng" dirty="0" smtClean="0"/>
              <a:t>2. Правильно </a:t>
            </a:r>
            <a:r>
              <a:rPr lang="ru-RU" sz="16000" u="sng" dirty="0"/>
              <a:t>произнесите слова:</a:t>
            </a:r>
            <a:endParaRPr lang="ru-RU" sz="16000" u="sng" dirty="0" smtClean="0"/>
          </a:p>
          <a:p>
            <a:pPr marL="609600" indent="-609600">
              <a:lnSpc>
                <a:spcPct val="90000"/>
              </a:lnSpc>
            </a:pPr>
            <a:endParaRPr lang="ru-RU" sz="16000" dirty="0" smtClean="0"/>
          </a:p>
          <a:p>
            <a:pPr marL="1143000" indent="-11430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16000" dirty="0" smtClean="0"/>
              <a:t>Скучно</a:t>
            </a:r>
            <a:r>
              <a:rPr lang="ru-RU" sz="16000" dirty="0"/>
              <a:t>, </a:t>
            </a:r>
          </a:p>
          <a:p>
            <a:pPr marL="1143000" indent="-11430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16000" dirty="0"/>
              <a:t>скворечник, </a:t>
            </a:r>
          </a:p>
          <a:p>
            <a:pPr marL="1143000" indent="-11430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16000" dirty="0"/>
              <a:t>яичница, </a:t>
            </a:r>
          </a:p>
          <a:p>
            <a:pPr marL="1143000" indent="-11430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16000" dirty="0"/>
              <a:t>пустячный, </a:t>
            </a:r>
          </a:p>
          <a:p>
            <a:pPr marL="1143000" indent="-11430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16000" dirty="0"/>
              <a:t>конечно.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ru-RU" sz="16000" dirty="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 dirty="0">
                <a:solidFill>
                  <a:srgbClr val="632523"/>
                </a:solidFill>
                <a:latin typeface="Arial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181241972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42" y="-17140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10"/>
          <p:cNvSpPr txBox="1">
            <a:spLocks/>
          </p:cNvSpPr>
          <p:nvPr/>
        </p:nvSpPr>
        <p:spPr>
          <a:xfrm>
            <a:off x="436295" y="980728"/>
            <a:ext cx="7921377" cy="1583829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609600" indent="-609600">
              <a:lnSpc>
                <a:spcPct val="90000"/>
              </a:lnSpc>
            </a:pPr>
            <a:endParaRPr lang="ru-RU" sz="9600" dirty="0" smtClean="0"/>
          </a:p>
          <a:p>
            <a:pPr marL="609600" indent="-609600">
              <a:lnSpc>
                <a:spcPct val="90000"/>
              </a:lnSpc>
            </a:pPr>
            <a:endParaRPr lang="ru-RU" sz="9600" dirty="0" smtClean="0"/>
          </a:p>
          <a:p>
            <a:pPr marL="609600" indent="-609600">
              <a:lnSpc>
                <a:spcPct val="90000"/>
              </a:lnSpc>
            </a:pPr>
            <a:endParaRPr lang="ru-RU" sz="9600" dirty="0" smtClean="0"/>
          </a:p>
          <a:p>
            <a:pPr marL="609600" indent="-609600">
              <a:lnSpc>
                <a:spcPct val="90000"/>
              </a:lnSpc>
            </a:pPr>
            <a:r>
              <a:rPr lang="ru-RU" sz="16000" b="1" u="sng" dirty="0" smtClean="0"/>
              <a:t>2. Правильно </a:t>
            </a:r>
            <a:r>
              <a:rPr lang="ru-RU" sz="16000" b="1" u="sng" dirty="0"/>
              <a:t>произнесите слова:</a:t>
            </a:r>
            <a:endParaRPr lang="ru-RU" sz="16000" b="1" u="sng" dirty="0" smtClean="0"/>
          </a:p>
          <a:p>
            <a:pPr marL="609600" indent="-609600">
              <a:lnSpc>
                <a:spcPct val="90000"/>
              </a:lnSpc>
            </a:pPr>
            <a:endParaRPr lang="ru-RU" sz="16000" dirty="0" smtClean="0"/>
          </a:p>
          <a:p>
            <a:pPr marL="609600" indent="-609600">
              <a:lnSpc>
                <a:spcPct val="90000"/>
              </a:lnSpc>
            </a:pPr>
            <a:r>
              <a:rPr lang="ru-RU" sz="16000" dirty="0" smtClean="0"/>
              <a:t>Ску</a:t>
            </a:r>
            <a:r>
              <a:rPr lang="ru-RU" sz="16000" dirty="0" smtClean="0">
                <a:solidFill>
                  <a:srgbClr val="FF0000"/>
                </a:solidFill>
              </a:rPr>
              <a:t>чн</a:t>
            </a:r>
            <a:r>
              <a:rPr lang="ru-RU" sz="16000" dirty="0" smtClean="0"/>
              <a:t>о </a:t>
            </a:r>
            <a:r>
              <a:rPr lang="en-US" sz="16000" dirty="0" smtClean="0">
                <a:solidFill>
                  <a:srgbClr val="FF0000"/>
                </a:solidFill>
              </a:rPr>
              <a:t>[</a:t>
            </a:r>
            <a:r>
              <a:rPr lang="ru-RU" sz="16000" dirty="0" err="1" smtClean="0">
                <a:solidFill>
                  <a:srgbClr val="FF0000"/>
                </a:solidFill>
              </a:rPr>
              <a:t>шн</a:t>
            </a:r>
            <a:r>
              <a:rPr lang="en-US" sz="16000" dirty="0" smtClean="0">
                <a:solidFill>
                  <a:srgbClr val="FF0000"/>
                </a:solidFill>
              </a:rPr>
              <a:t>]</a:t>
            </a:r>
            <a:r>
              <a:rPr lang="ru-RU" sz="16000" dirty="0" smtClean="0">
                <a:solidFill>
                  <a:srgbClr val="FF0000"/>
                </a:solidFill>
              </a:rPr>
              <a:t>, </a:t>
            </a:r>
            <a:endParaRPr lang="ru-RU" sz="16000" dirty="0">
              <a:solidFill>
                <a:srgbClr val="FF0000"/>
              </a:solidFill>
            </a:endParaRPr>
          </a:p>
          <a:p>
            <a:pPr marL="609600" indent="-609600">
              <a:lnSpc>
                <a:spcPct val="90000"/>
              </a:lnSpc>
            </a:pPr>
            <a:r>
              <a:rPr lang="ru-RU" sz="16000" dirty="0" smtClean="0"/>
              <a:t>Скворе</a:t>
            </a:r>
            <a:r>
              <a:rPr lang="ru-RU" sz="16000" dirty="0" smtClean="0">
                <a:solidFill>
                  <a:srgbClr val="FF0000"/>
                </a:solidFill>
              </a:rPr>
              <a:t>чн</a:t>
            </a:r>
            <a:r>
              <a:rPr lang="ru-RU" sz="16000" dirty="0" smtClean="0"/>
              <a:t>ик </a:t>
            </a:r>
            <a:r>
              <a:rPr lang="en-US" sz="16000" dirty="0" smtClean="0">
                <a:solidFill>
                  <a:srgbClr val="FF0000"/>
                </a:solidFill>
              </a:rPr>
              <a:t>[</a:t>
            </a:r>
            <a:r>
              <a:rPr lang="ru-RU" sz="16000" dirty="0" err="1" smtClean="0">
                <a:solidFill>
                  <a:srgbClr val="FF0000"/>
                </a:solidFill>
              </a:rPr>
              <a:t>шн</a:t>
            </a:r>
            <a:r>
              <a:rPr lang="en-US" sz="16000" dirty="0" smtClean="0">
                <a:solidFill>
                  <a:srgbClr val="FF0000"/>
                </a:solidFill>
              </a:rPr>
              <a:t>]</a:t>
            </a:r>
            <a:r>
              <a:rPr lang="ru-RU" sz="16000" dirty="0" smtClean="0"/>
              <a:t>, </a:t>
            </a:r>
            <a:endParaRPr lang="ru-RU" sz="16000" dirty="0"/>
          </a:p>
          <a:p>
            <a:pPr marL="609600" indent="-609600">
              <a:lnSpc>
                <a:spcPct val="90000"/>
              </a:lnSpc>
            </a:pPr>
            <a:r>
              <a:rPr lang="ru-RU" sz="16000" dirty="0" smtClean="0"/>
              <a:t>Яи</a:t>
            </a:r>
            <a:r>
              <a:rPr lang="ru-RU" sz="16000" dirty="0" smtClean="0">
                <a:solidFill>
                  <a:srgbClr val="FF0000"/>
                </a:solidFill>
              </a:rPr>
              <a:t>чн</a:t>
            </a:r>
            <a:r>
              <a:rPr lang="ru-RU" sz="16000" dirty="0" smtClean="0"/>
              <a:t>ица </a:t>
            </a:r>
            <a:r>
              <a:rPr lang="en-US" sz="16000" dirty="0" smtClean="0">
                <a:solidFill>
                  <a:srgbClr val="FF0000"/>
                </a:solidFill>
              </a:rPr>
              <a:t>[</a:t>
            </a:r>
            <a:r>
              <a:rPr lang="ru-RU" sz="16000" dirty="0" err="1" smtClean="0">
                <a:solidFill>
                  <a:srgbClr val="FF0000"/>
                </a:solidFill>
              </a:rPr>
              <a:t>шн</a:t>
            </a:r>
            <a:r>
              <a:rPr lang="en-US" sz="16000" dirty="0" smtClean="0">
                <a:solidFill>
                  <a:srgbClr val="FF0000"/>
                </a:solidFill>
              </a:rPr>
              <a:t>]</a:t>
            </a:r>
            <a:r>
              <a:rPr lang="ru-RU" sz="16000" dirty="0" smtClean="0"/>
              <a:t>, </a:t>
            </a:r>
            <a:endParaRPr lang="ru-RU" sz="16000" dirty="0"/>
          </a:p>
          <a:p>
            <a:pPr marL="609600" indent="-609600">
              <a:lnSpc>
                <a:spcPct val="90000"/>
              </a:lnSpc>
            </a:pPr>
            <a:r>
              <a:rPr lang="ru-RU" sz="16000" dirty="0" smtClean="0"/>
              <a:t>Пустя</a:t>
            </a:r>
            <a:r>
              <a:rPr lang="ru-RU" sz="16000" dirty="0" smtClean="0">
                <a:solidFill>
                  <a:srgbClr val="FF0000"/>
                </a:solidFill>
              </a:rPr>
              <a:t>чн</a:t>
            </a:r>
            <a:r>
              <a:rPr lang="ru-RU" sz="16000" dirty="0" smtClean="0"/>
              <a:t>ый </a:t>
            </a:r>
            <a:r>
              <a:rPr lang="en-US" sz="16000" dirty="0" smtClean="0">
                <a:solidFill>
                  <a:srgbClr val="FF0000"/>
                </a:solidFill>
              </a:rPr>
              <a:t>[</a:t>
            </a:r>
            <a:r>
              <a:rPr lang="ru-RU" sz="16000" dirty="0" err="1" smtClean="0">
                <a:solidFill>
                  <a:srgbClr val="FF0000"/>
                </a:solidFill>
              </a:rPr>
              <a:t>шн</a:t>
            </a:r>
            <a:r>
              <a:rPr lang="en-US" sz="16000" dirty="0" smtClean="0">
                <a:solidFill>
                  <a:srgbClr val="FF0000"/>
                </a:solidFill>
              </a:rPr>
              <a:t>]</a:t>
            </a:r>
            <a:r>
              <a:rPr lang="ru-RU" sz="16000" dirty="0" smtClean="0"/>
              <a:t>, </a:t>
            </a:r>
            <a:endParaRPr lang="ru-RU" sz="16000" dirty="0"/>
          </a:p>
          <a:p>
            <a:pPr marL="609600" indent="-609600">
              <a:lnSpc>
                <a:spcPct val="90000"/>
              </a:lnSpc>
            </a:pPr>
            <a:r>
              <a:rPr lang="ru-RU" sz="16000" dirty="0" smtClean="0"/>
              <a:t>Коне</a:t>
            </a:r>
            <a:r>
              <a:rPr lang="ru-RU" sz="16000" dirty="0" smtClean="0">
                <a:solidFill>
                  <a:srgbClr val="FF0000"/>
                </a:solidFill>
              </a:rPr>
              <a:t>чн</a:t>
            </a:r>
            <a:r>
              <a:rPr lang="ru-RU" sz="16000" dirty="0" smtClean="0"/>
              <a:t>о </a:t>
            </a:r>
            <a:r>
              <a:rPr lang="en-US" sz="16000" dirty="0" smtClean="0">
                <a:solidFill>
                  <a:srgbClr val="FF0000"/>
                </a:solidFill>
              </a:rPr>
              <a:t>[</a:t>
            </a:r>
            <a:r>
              <a:rPr lang="ru-RU" sz="16000" dirty="0" err="1" smtClean="0">
                <a:solidFill>
                  <a:srgbClr val="FF0000"/>
                </a:solidFill>
              </a:rPr>
              <a:t>шн</a:t>
            </a:r>
            <a:r>
              <a:rPr lang="en-US" sz="16000" dirty="0" smtClean="0">
                <a:solidFill>
                  <a:srgbClr val="FF0000"/>
                </a:solidFill>
              </a:rPr>
              <a:t>]</a:t>
            </a:r>
            <a:r>
              <a:rPr lang="ru-RU" sz="16000" dirty="0" smtClean="0"/>
              <a:t>.</a:t>
            </a:r>
            <a:endParaRPr lang="ru-RU" sz="160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ru-RU" sz="16000" dirty="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 dirty="0">
                <a:solidFill>
                  <a:srgbClr val="632523"/>
                </a:solidFill>
                <a:latin typeface="Arial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287008987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3528" y="2132856"/>
            <a:ext cx="7632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b="1" u="sng" dirty="0" smtClean="0"/>
              <a:t>3. Исправьте ошибки в данных словосочетаниях:</a:t>
            </a:r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 smtClean="0"/>
              <a:t>строгий </a:t>
            </a:r>
            <a:r>
              <a:rPr lang="ru-RU" sz="4000" dirty="0"/>
              <a:t>жюри, </a:t>
            </a:r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/>
              <a:t>веселая шимпанзе, </a:t>
            </a:r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 smtClean="0"/>
              <a:t>шумное авеню, </a:t>
            </a:r>
            <a:endParaRPr lang="ru-RU" sz="4000" dirty="0"/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/>
              <a:t>досадное пенальти, </a:t>
            </a:r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/>
              <a:t>красивое Сочи.</a:t>
            </a:r>
          </a:p>
        </p:txBody>
      </p:sp>
    </p:spTree>
    <p:extLst>
      <p:ext uri="{BB962C8B-B14F-4D97-AF65-F5344CB8AC3E}">
        <p14:creationId xmlns:p14="http://schemas.microsoft.com/office/powerpoint/2010/main" val="24196964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10"/>
          <p:cNvSpPr txBox="1">
            <a:spLocks/>
          </p:cNvSpPr>
          <p:nvPr/>
        </p:nvSpPr>
        <p:spPr>
          <a:xfrm>
            <a:off x="436295" y="980728"/>
            <a:ext cx="7921377" cy="1583829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ru-RU" sz="16000" dirty="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 dirty="0">
                <a:solidFill>
                  <a:srgbClr val="632523"/>
                </a:solidFill>
                <a:latin typeface="Arial" charset="0"/>
              </a:rPr>
              <a:t>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132856"/>
            <a:ext cx="7632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b="1" u="sng" dirty="0" smtClean="0"/>
              <a:t>Исправьте ошибки в данных словосочетаниях:</a:t>
            </a:r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 err="1" smtClean="0"/>
              <a:t>строг</a:t>
            </a:r>
            <a:r>
              <a:rPr lang="ru-RU" sz="4000" dirty="0" err="1" smtClean="0">
                <a:solidFill>
                  <a:srgbClr val="FF0000"/>
                </a:solidFill>
              </a:rPr>
              <a:t>ОЕ</a:t>
            </a:r>
            <a:r>
              <a:rPr lang="ru-RU" sz="4000" dirty="0" smtClean="0"/>
              <a:t> </a:t>
            </a:r>
            <a:r>
              <a:rPr lang="ru-RU" sz="4000" dirty="0"/>
              <a:t>жюри, </a:t>
            </a:r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 err="1" smtClean="0"/>
              <a:t>весел</a:t>
            </a:r>
            <a:r>
              <a:rPr lang="ru-RU" sz="4000" dirty="0" err="1" smtClean="0">
                <a:solidFill>
                  <a:srgbClr val="FF0000"/>
                </a:solidFill>
              </a:rPr>
              <a:t>ЫЙ</a:t>
            </a:r>
            <a:r>
              <a:rPr lang="ru-RU" sz="4000" dirty="0" smtClean="0"/>
              <a:t> </a:t>
            </a:r>
            <a:r>
              <a:rPr lang="ru-RU" sz="4000" dirty="0"/>
              <a:t>шимпанзе, </a:t>
            </a:r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 err="1" smtClean="0"/>
              <a:t>шумн</a:t>
            </a:r>
            <a:r>
              <a:rPr lang="ru-RU" sz="4000" dirty="0" err="1" smtClean="0">
                <a:solidFill>
                  <a:srgbClr val="FF0000"/>
                </a:solidFill>
              </a:rPr>
              <a:t>АЯ</a:t>
            </a:r>
            <a:r>
              <a:rPr lang="ru-RU" sz="4000" dirty="0" smtClean="0"/>
              <a:t> авеню, </a:t>
            </a:r>
            <a:endParaRPr lang="ru-RU" sz="4000" dirty="0"/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 err="1" smtClean="0"/>
              <a:t>досадн</a:t>
            </a:r>
            <a:r>
              <a:rPr lang="ru-RU" sz="4000" dirty="0" err="1" smtClean="0">
                <a:solidFill>
                  <a:srgbClr val="FF0000"/>
                </a:solidFill>
              </a:rPr>
              <a:t>ЫЙ</a:t>
            </a:r>
            <a:r>
              <a:rPr lang="ru-RU" sz="4000" dirty="0" smtClean="0"/>
              <a:t> </a:t>
            </a:r>
            <a:r>
              <a:rPr lang="ru-RU" sz="4000" dirty="0"/>
              <a:t>пенальти, </a:t>
            </a:r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 err="1" smtClean="0"/>
              <a:t>красив</a:t>
            </a:r>
            <a:r>
              <a:rPr lang="ru-RU" sz="4000" dirty="0" err="1" smtClean="0">
                <a:solidFill>
                  <a:srgbClr val="FF0000"/>
                </a:solidFill>
              </a:rPr>
              <a:t>ЫЙ</a:t>
            </a:r>
            <a:r>
              <a:rPr lang="ru-RU" sz="4000" dirty="0" smtClean="0"/>
              <a:t> </a:t>
            </a:r>
            <a:r>
              <a:rPr lang="ru-RU" sz="4000" dirty="0"/>
              <a:t>Сочи.</a:t>
            </a:r>
          </a:p>
        </p:txBody>
      </p:sp>
    </p:spTree>
    <p:extLst>
      <p:ext uri="{BB962C8B-B14F-4D97-AF65-F5344CB8AC3E}">
        <p14:creationId xmlns:p14="http://schemas.microsoft.com/office/powerpoint/2010/main" val="28962922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9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10"/>
          <p:cNvSpPr txBox="1">
            <a:spLocks/>
          </p:cNvSpPr>
          <p:nvPr/>
        </p:nvSpPr>
        <p:spPr>
          <a:xfrm>
            <a:off x="436295" y="980728"/>
            <a:ext cx="7921377" cy="1583829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ru-RU" sz="16000" dirty="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 dirty="0">
                <a:solidFill>
                  <a:srgbClr val="632523"/>
                </a:solidFill>
                <a:latin typeface="Arial" charset="0"/>
              </a:rPr>
              <a:t>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124744"/>
            <a:ext cx="756084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 smtClean="0"/>
              <a:t>4. Раскройте </a:t>
            </a:r>
            <a:r>
              <a:rPr lang="ru-RU" sz="4000" b="1" u="sng" dirty="0"/>
              <a:t>скобки</a:t>
            </a:r>
            <a:r>
              <a:rPr lang="ru-RU" sz="4000" b="1" u="sng" dirty="0" smtClean="0"/>
              <a:t>, изменив глагол:</a:t>
            </a:r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 smtClean="0"/>
              <a:t>врач </a:t>
            </a:r>
            <a:r>
              <a:rPr lang="ru-RU" sz="4000" dirty="0"/>
              <a:t>Смирнова (выписать), </a:t>
            </a:r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/>
              <a:t>профессор Сидорова (обратиться), </a:t>
            </a:r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/>
              <a:t>географ Петров (исследовать),</a:t>
            </a:r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/>
              <a:t>забияка Маша (дразнить),</a:t>
            </a:r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/>
              <a:t>невежда Петя (ошибаться).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09209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9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10"/>
          <p:cNvSpPr txBox="1">
            <a:spLocks/>
          </p:cNvSpPr>
          <p:nvPr/>
        </p:nvSpPr>
        <p:spPr>
          <a:xfrm>
            <a:off x="436295" y="980728"/>
            <a:ext cx="7921377" cy="1583829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ru-RU" sz="16000" dirty="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 dirty="0">
                <a:solidFill>
                  <a:srgbClr val="632523"/>
                </a:solidFill>
                <a:latin typeface="Arial" charset="0"/>
              </a:rPr>
              <a:t>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124744"/>
            <a:ext cx="75608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 smtClean="0"/>
              <a:t>Раскройте </a:t>
            </a:r>
            <a:r>
              <a:rPr lang="ru-RU" sz="4000" b="1" u="sng" dirty="0"/>
              <a:t>скобки</a:t>
            </a:r>
            <a:r>
              <a:rPr lang="ru-RU" sz="4000" b="1" u="sng" dirty="0" smtClean="0"/>
              <a:t>, изменив глагол:</a:t>
            </a:r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 smtClean="0"/>
              <a:t>врач </a:t>
            </a:r>
            <a:r>
              <a:rPr lang="ru-RU" sz="4000" dirty="0"/>
              <a:t>Смирнова </a:t>
            </a:r>
            <a:r>
              <a:rPr lang="ru-RU" sz="4000" dirty="0" smtClean="0">
                <a:solidFill>
                  <a:srgbClr val="FF0000"/>
                </a:solidFill>
              </a:rPr>
              <a:t>выписала</a:t>
            </a:r>
            <a:r>
              <a:rPr lang="ru-RU" sz="4000" dirty="0" smtClean="0"/>
              <a:t>, </a:t>
            </a:r>
            <a:endParaRPr lang="ru-RU" sz="4000" dirty="0"/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/>
              <a:t>профессор </a:t>
            </a:r>
            <a:r>
              <a:rPr lang="ru-RU" sz="4000" dirty="0" smtClean="0"/>
              <a:t>Сидоров </a:t>
            </a:r>
            <a:r>
              <a:rPr lang="ru-RU" sz="4000" dirty="0" smtClean="0">
                <a:solidFill>
                  <a:srgbClr val="FF0000"/>
                </a:solidFill>
              </a:rPr>
              <a:t>обратился</a:t>
            </a:r>
            <a:r>
              <a:rPr lang="ru-RU" sz="4000" dirty="0" smtClean="0"/>
              <a:t>,</a:t>
            </a:r>
            <a:endParaRPr lang="ru-RU" sz="4000" dirty="0"/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/>
              <a:t>географ Петров </a:t>
            </a:r>
            <a:r>
              <a:rPr lang="ru-RU" sz="4000" dirty="0" smtClean="0">
                <a:solidFill>
                  <a:srgbClr val="FF0000"/>
                </a:solidFill>
              </a:rPr>
              <a:t>исследовал</a:t>
            </a:r>
            <a:r>
              <a:rPr lang="ru-RU" sz="4000" dirty="0" smtClean="0"/>
              <a:t>,</a:t>
            </a:r>
            <a:endParaRPr lang="ru-RU" sz="4000" dirty="0"/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/>
              <a:t>забияка Маша </a:t>
            </a:r>
            <a:r>
              <a:rPr lang="ru-RU" sz="4000" dirty="0" smtClean="0">
                <a:solidFill>
                  <a:srgbClr val="FF0000"/>
                </a:solidFill>
              </a:rPr>
              <a:t>дразнила</a:t>
            </a:r>
            <a:r>
              <a:rPr lang="ru-RU" sz="4000" dirty="0" smtClean="0"/>
              <a:t>,</a:t>
            </a:r>
            <a:endParaRPr lang="ru-RU" sz="4000" dirty="0"/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/>
              <a:t>невежда Петя </a:t>
            </a:r>
            <a:r>
              <a:rPr lang="ru-RU" sz="4000" dirty="0" smtClean="0">
                <a:solidFill>
                  <a:srgbClr val="FF0000"/>
                </a:solidFill>
              </a:rPr>
              <a:t>ошибся</a:t>
            </a:r>
            <a:r>
              <a:rPr lang="ru-RU" sz="4000" dirty="0" smtClean="0"/>
              <a:t>.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68913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22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10"/>
          <p:cNvSpPr txBox="1">
            <a:spLocks/>
          </p:cNvSpPr>
          <p:nvPr/>
        </p:nvSpPr>
        <p:spPr>
          <a:xfrm>
            <a:off x="436295" y="980728"/>
            <a:ext cx="7921377" cy="1583829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9600" b="1" u="sng" dirty="0" smtClean="0"/>
              <a:t>5. Произнесите правильно слова</a:t>
            </a:r>
            <a:r>
              <a:rPr lang="ru-RU" sz="9600" b="1" u="sng" dirty="0"/>
              <a:t>: </a:t>
            </a:r>
            <a:endParaRPr lang="ru-RU" sz="9600" b="1" u="sng" dirty="0" smtClean="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 dirty="0" smtClean="0">
                <a:solidFill>
                  <a:srgbClr val="632523"/>
                </a:solidFill>
                <a:latin typeface="Arial" charset="0"/>
              </a:rPr>
              <a:t>    </a:t>
            </a:r>
            <a:endParaRPr lang="ru-RU" sz="2800" b="1" dirty="0">
              <a:solidFill>
                <a:srgbClr val="632523"/>
              </a:solidFill>
              <a:latin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8987" y="2545593"/>
            <a:ext cx="29523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/>
              <a:t>Тоннель, </a:t>
            </a:r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/>
              <a:t>бассейн, </a:t>
            </a:r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/>
              <a:t>партер, </a:t>
            </a:r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/>
              <a:t>кашне, </a:t>
            </a:r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/>
              <a:t>теннис.</a:t>
            </a:r>
          </a:p>
        </p:txBody>
      </p:sp>
    </p:spTree>
    <p:extLst>
      <p:ext uri="{BB962C8B-B14F-4D97-AF65-F5344CB8AC3E}">
        <p14:creationId xmlns:p14="http://schemas.microsoft.com/office/powerpoint/2010/main" val="12640047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85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385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385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22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10"/>
          <p:cNvSpPr txBox="1">
            <a:spLocks/>
          </p:cNvSpPr>
          <p:nvPr/>
        </p:nvSpPr>
        <p:spPr>
          <a:xfrm>
            <a:off x="436295" y="980728"/>
            <a:ext cx="7921377" cy="1583829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9600" b="1" u="sng" dirty="0"/>
              <a:t>Произнесите </a:t>
            </a:r>
            <a:r>
              <a:rPr lang="ru-RU" sz="9600" b="1" u="sng" dirty="0" smtClean="0"/>
              <a:t>правильно слова</a:t>
            </a:r>
            <a:r>
              <a:rPr lang="ru-RU" sz="9600" b="1" u="sng" dirty="0"/>
              <a:t>: </a:t>
            </a:r>
            <a:endParaRPr lang="ru-RU" sz="9600" b="1" u="sng" dirty="0" smtClean="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 dirty="0" smtClean="0">
                <a:solidFill>
                  <a:srgbClr val="632523"/>
                </a:solidFill>
                <a:latin typeface="Arial" charset="0"/>
              </a:rPr>
              <a:t>    </a:t>
            </a:r>
            <a:endParaRPr lang="ru-RU" sz="2800" b="1" dirty="0">
              <a:solidFill>
                <a:srgbClr val="632523"/>
              </a:solidFill>
              <a:latin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8986" y="2545593"/>
            <a:ext cx="52271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 smtClean="0"/>
              <a:t>Тон</a:t>
            </a:r>
            <a:r>
              <a:rPr lang="ru-RU" sz="4000" dirty="0" smtClean="0">
                <a:solidFill>
                  <a:srgbClr val="FF0000"/>
                </a:solidFill>
              </a:rPr>
              <a:t>не</a:t>
            </a:r>
            <a:r>
              <a:rPr lang="ru-RU" sz="4000" dirty="0" smtClean="0"/>
              <a:t>ль </a:t>
            </a:r>
            <a:r>
              <a:rPr lang="en-US" sz="4000" dirty="0" smtClean="0">
                <a:solidFill>
                  <a:srgbClr val="FF0000"/>
                </a:solidFill>
              </a:rPr>
              <a:t>[</a:t>
            </a:r>
            <a:r>
              <a:rPr lang="ru-RU" sz="4000" dirty="0" err="1" smtClean="0">
                <a:solidFill>
                  <a:srgbClr val="FF0000"/>
                </a:solidFill>
              </a:rPr>
              <a:t>нэ</a:t>
            </a:r>
            <a:r>
              <a:rPr lang="en-US" sz="4000" dirty="0" smtClean="0">
                <a:solidFill>
                  <a:srgbClr val="FF0000"/>
                </a:solidFill>
              </a:rPr>
              <a:t>]</a:t>
            </a:r>
            <a:r>
              <a:rPr lang="ru-RU" sz="4000" dirty="0" smtClean="0"/>
              <a:t>, </a:t>
            </a:r>
            <a:endParaRPr lang="ru-RU" sz="4000" dirty="0"/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 smtClean="0"/>
              <a:t>Бас</a:t>
            </a:r>
            <a:r>
              <a:rPr lang="ru-RU" sz="4000" dirty="0" smtClean="0">
                <a:solidFill>
                  <a:srgbClr val="FF0000"/>
                </a:solidFill>
              </a:rPr>
              <a:t>се</a:t>
            </a:r>
            <a:r>
              <a:rPr lang="ru-RU" sz="4000" dirty="0" smtClean="0"/>
              <a:t>йн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FF0000"/>
                </a:solidFill>
              </a:rPr>
              <a:t>[</a:t>
            </a:r>
            <a:r>
              <a:rPr lang="ru-RU" sz="4000" dirty="0" err="1" smtClean="0">
                <a:solidFill>
                  <a:srgbClr val="FF0000"/>
                </a:solidFill>
              </a:rPr>
              <a:t>сэ</a:t>
            </a:r>
            <a:r>
              <a:rPr lang="en-US" sz="4000" dirty="0" smtClean="0">
                <a:solidFill>
                  <a:srgbClr val="FF0000"/>
                </a:solidFill>
              </a:rPr>
              <a:t>]</a:t>
            </a:r>
            <a:r>
              <a:rPr lang="ru-RU" sz="4000" dirty="0" smtClean="0"/>
              <a:t>, </a:t>
            </a:r>
            <a:endParaRPr lang="ru-RU" sz="4000" dirty="0"/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 smtClean="0">
                <a:solidFill>
                  <a:srgbClr val="FF0000"/>
                </a:solidFill>
              </a:rPr>
              <a:t>Те</a:t>
            </a:r>
            <a:r>
              <a:rPr lang="ru-RU" sz="4000" dirty="0" smtClean="0"/>
              <a:t>ма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FF0000"/>
                </a:solidFill>
              </a:rPr>
              <a:t>[</a:t>
            </a:r>
            <a:r>
              <a:rPr lang="ru-RU" sz="4000" dirty="0" smtClean="0">
                <a:solidFill>
                  <a:srgbClr val="FF0000"/>
                </a:solidFill>
              </a:rPr>
              <a:t>т</a:t>
            </a:r>
            <a:r>
              <a:rPr lang="en-US" sz="4000" dirty="0" smtClean="0">
                <a:solidFill>
                  <a:srgbClr val="FF0000"/>
                </a:solidFill>
              </a:rPr>
              <a:t>`</a:t>
            </a:r>
            <a:r>
              <a:rPr lang="ru-RU" sz="4000" dirty="0">
                <a:solidFill>
                  <a:srgbClr val="FF0000"/>
                </a:solidFill>
              </a:rPr>
              <a:t>э</a:t>
            </a:r>
            <a:r>
              <a:rPr lang="en-US" sz="4000" dirty="0" smtClean="0">
                <a:solidFill>
                  <a:srgbClr val="FF0000"/>
                </a:solidFill>
              </a:rPr>
              <a:t>]</a:t>
            </a:r>
            <a:r>
              <a:rPr lang="ru-RU" sz="4000" dirty="0" smtClean="0"/>
              <a:t>, </a:t>
            </a:r>
            <a:endParaRPr lang="ru-RU" sz="4000" dirty="0"/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 smtClean="0"/>
              <a:t>Каш</a:t>
            </a:r>
            <a:r>
              <a:rPr lang="ru-RU" sz="4000" dirty="0" smtClean="0">
                <a:solidFill>
                  <a:srgbClr val="FF0000"/>
                </a:solidFill>
              </a:rPr>
              <a:t>не</a:t>
            </a:r>
            <a:r>
              <a:rPr lang="en-US" sz="4000" dirty="0" smtClean="0">
                <a:solidFill>
                  <a:srgbClr val="FF0000"/>
                </a:solidFill>
              </a:rPr>
              <a:t> [</a:t>
            </a:r>
            <a:r>
              <a:rPr lang="ru-RU" sz="4000" dirty="0" err="1" smtClean="0">
                <a:solidFill>
                  <a:srgbClr val="FF0000"/>
                </a:solidFill>
              </a:rPr>
              <a:t>нэ</a:t>
            </a:r>
            <a:r>
              <a:rPr lang="en-US" sz="4000" dirty="0" smtClean="0">
                <a:solidFill>
                  <a:srgbClr val="FF0000"/>
                </a:solidFill>
              </a:rPr>
              <a:t>]</a:t>
            </a:r>
            <a:r>
              <a:rPr lang="ru-RU" sz="4000" dirty="0" smtClean="0"/>
              <a:t>, </a:t>
            </a:r>
            <a:endParaRPr lang="ru-RU" sz="4000" dirty="0"/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 smtClean="0">
                <a:solidFill>
                  <a:srgbClr val="FF0000"/>
                </a:solidFill>
              </a:rPr>
              <a:t>Те</a:t>
            </a:r>
            <a:r>
              <a:rPr lang="ru-RU" sz="4000" dirty="0" smtClean="0"/>
              <a:t>ннис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FF0000"/>
                </a:solidFill>
              </a:rPr>
              <a:t>[</a:t>
            </a:r>
            <a:r>
              <a:rPr lang="ru-RU" sz="4000" dirty="0" smtClean="0">
                <a:solidFill>
                  <a:srgbClr val="FF0000"/>
                </a:solidFill>
              </a:rPr>
              <a:t>тэ</a:t>
            </a:r>
            <a:r>
              <a:rPr lang="en-US" sz="4000" dirty="0" smtClean="0">
                <a:solidFill>
                  <a:srgbClr val="FF0000"/>
                </a:solidFill>
              </a:rPr>
              <a:t>]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478116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85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385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385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8" y="-25606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876530" y="836613"/>
            <a:ext cx="542270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Раунд 3.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«Закончите фразеологизмы»</a:t>
            </a:r>
            <a:endParaRPr lang="ru-RU" sz="32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5604" name="Rectangle 5"/>
          <p:cNvSpPr txBox="1">
            <a:spLocks noChangeArrowheads="1"/>
          </p:cNvSpPr>
          <p:nvPr/>
        </p:nvSpPr>
        <p:spPr bwMode="auto">
          <a:xfrm>
            <a:off x="4752975" y="2203450"/>
            <a:ext cx="42830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ru-RU" sz="2400" b="1" dirty="0">
                <a:solidFill>
                  <a:schemeClr val="tx2"/>
                </a:solidFill>
                <a:latin typeface="Verdana" pitchFamily="34" charset="0"/>
              </a:rPr>
              <a:t> </a:t>
            </a:r>
            <a:br>
              <a:rPr lang="ru-RU" sz="2400" b="1" dirty="0">
                <a:solidFill>
                  <a:schemeClr val="tx2"/>
                </a:solidFill>
                <a:latin typeface="Verdana" pitchFamily="34" charset="0"/>
              </a:rPr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235006"/>
            <a:ext cx="33123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000" dirty="0"/>
              <a:t>Повесить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/>
              <a:t>Вешать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/>
              <a:t>Сматывать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/>
              <a:t>Ломать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/>
              <a:t>Вставлять палки в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2496615"/>
            <a:ext cx="48600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Голову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Нос</a:t>
            </a:r>
            <a:endParaRPr lang="ru-RU" sz="4000" dirty="0">
              <a:solidFill>
                <a:srgbClr val="FF0000"/>
              </a:solidFill>
            </a:endParaRPr>
          </a:p>
          <a:p>
            <a:pPr algn="ctr"/>
            <a:r>
              <a:rPr lang="ru-RU" sz="4000" dirty="0">
                <a:solidFill>
                  <a:srgbClr val="FF0000"/>
                </a:solidFill>
              </a:rPr>
              <a:t>Колеса</a:t>
            </a:r>
          </a:p>
          <a:p>
            <a:pPr algn="ctr"/>
            <a:r>
              <a:rPr lang="ru-RU" sz="4000" dirty="0">
                <a:solidFill>
                  <a:srgbClr val="FF0000"/>
                </a:solidFill>
              </a:rPr>
              <a:t>Лапшу</a:t>
            </a:r>
          </a:p>
          <a:p>
            <a:pPr algn="ctr"/>
            <a:r>
              <a:rPr lang="ru-RU" sz="4000" dirty="0">
                <a:solidFill>
                  <a:srgbClr val="FF0000"/>
                </a:solidFill>
              </a:rPr>
              <a:t>Удочки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556157" y="836613"/>
            <a:ext cx="606345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Раунд 4.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«Проверим знания по лексике»</a:t>
            </a:r>
            <a:endParaRPr lang="ru-RU" sz="32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5604" name="Rectangle 5"/>
          <p:cNvSpPr txBox="1">
            <a:spLocks noChangeArrowheads="1"/>
          </p:cNvSpPr>
          <p:nvPr/>
        </p:nvSpPr>
        <p:spPr bwMode="auto">
          <a:xfrm>
            <a:off x="4752975" y="2203450"/>
            <a:ext cx="42830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ru-RU" sz="2400" b="1" dirty="0">
                <a:solidFill>
                  <a:schemeClr val="tx2"/>
                </a:solidFill>
                <a:latin typeface="Verdana" pitchFamily="34" charset="0"/>
              </a:rPr>
              <a:t> </a:t>
            </a:r>
            <a:br>
              <a:rPr lang="ru-RU" sz="2400" b="1" dirty="0">
                <a:solidFill>
                  <a:schemeClr val="tx2"/>
                </a:solidFill>
                <a:latin typeface="Verdana" pitchFamily="34" charset="0"/>
              </a:rPr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151727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FontTx/>
              <a:buNone/>
            </a:pPr>
            <a:r>
              <a:rPr lang="ru-RU" sz="4000" b="1" u="sng" dirty="0" smtClean="0"/>
              <a:t>Найдите </a:t>
            </a:r>
            <a:r>
              <a:rPr lang="ru-RU" sz="4000" b="1" u="sng" dirty="0"/>
              <a:t>диалектизм:</a:t>
            </a:r>
          </a:p>
          <a:p>
            <a:pPr marL="0" indent="0">
              <a:buFontTx/>
              <a:buNone/>
            </a:pPr>
            <a:r>
              <a:rPr lang="ru-RU" sz="4000" dirty="0"/>
              <a:t>поле, картофель, лук, морковь, бурак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499" y="2175669"/>
            <a:ext cx="3793607" cy="3485579"/>
          </a:xfrm>
        </p:spPr>
      </p:pic>
      <p:sp>
        <p:nvSpPr>
          <p:cNvPr id="8" name="Прямоугольник 7"/>
          <p:cNvSpPr/>
          <p:nvPr/>
        </p:nvSpPr>
        <p:spPr>
          <a:xfrm>
            <a:off x="2771800" y="5157192"/>
            <a:ext cx="14620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FontTx/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Бурак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862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Rectang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45" name="Rectangle 9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163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0825" y="981075"/>
            <a:ext cx="810577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3600" b="1" dirty="0">
              <a:solidFill>
                <a:srgbClr val="DB1B07"/>
              </a:solidFill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2363" y="6419850"/>
            <a:ext cx="184150" cy="396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323850" y="2276475"/>
            <a:ext cx="80645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3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15801" y="981075"/>
            <a:ext cx="828059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Tx/>
              <a:buNone/>
            </a:pPr>
            <a:r>
              <a:rPr lang="ru-RU" sz="4000" b="1" dirty="0">
                <a:latin typeface="Monotype Corsiva" pitchFamily="66" charset="0"/>
              </a:rPr>
              <a:t>Во дни сомнений, во дни тягостных раздумий о судьбах моей родины,- ты один мне поддержка и опора, о великий, могучий, правдивый и свободный русский язык! Не будь тебя - как не впасть в отчаяние при виде всего, что совершается дома? Но нельзя верить, чтобы такой язык не был дан великому </a:t>
            </a:r>
            <a:r>
              <a:rPr lang="ru-RU" sz="4000" b="1" dirty="0" smtClean="0">
                <a:latin typeface="Monotype Corsiva" pitchFamily="66" charset="0"/>
              </a:rPr>
              <a:t>народу!</a:t>
            </a:r>
          </a:p>
          <a:p>
            <a:pPr marL="0" indent="0" algn="ctr">
              <a:buFontTx/>
              <a:buNone/>
            </a:pPr>
            <a:r>
              <a:rPr lang="ru-RU" sz="4000" b="1" dirty="0">
                <a:latin typeface="Monotype Corsiva" pitchFamily="66" charset="0"/>
              </a:rPr>
              <a:t> </a:t>
            </a:r>
            <a:r>
              <a:rPr lang="ru-RU" sz="4000" b="1" dirty="0" smtClean="0">
                <a:latin typeface="Monotype Corsiva" pitchFamily="66" charset="0"/>
              </a:rPr>
              <a:t>                                           </a:t>
            </a:r>
            <a:r>
              <a:rPr lang="ru-RU" dirty="0" smtClean="0"/>
              <a:t>И.С</a:t>
            </a:r>
            <a:r>
              <a:rPr lang="ru-RU" dirty="0"/>
              <a:t>. </a:t>
            </a:r>
            <a:r>
              <a:rPr lang="ru-RU" dirty="0" smtClean="0"/>
              <a:t>Тургенев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341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5"/>
          <p:cNvSpPr txBox="1">
            <a:spLocks noChangeArrowheads="1"/>
          </p:cNvSpPr>
          <p:nvPr/>
        </p:nvSpPr>
        <p:spPr bwMode="auto">
          <a:xfrm>
            <a:off x="4752975" y="2203450"/>
            <a:ext cx="42830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ru-RU" sz="2400" b="1" dirty="0">
                <a:solidFill>
                  <a:schemeClr val="tx2"/>
                </a:solidFill>
                <a:latin typeface="Verdana" pitchFamily="34" charset="0"/>
              </a:rPr>
              <a:t> </a:t>
            </a:r>
            <a:br>
              <a:rPr lang="ru-RU" sz="2400" b="1" dirty="0">
                <a:solidFill>
                  <a:schemeClr val="tx2"/>
                </a:solidFill>
                <a:latin typeface="Verdana" pitchFamily="34" charset="0"/>
              </a:rPr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4198" y="1484784"/>
            <a:ext cx="58326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ru-RU" sz="4000" b="1" u="sng" dirty="0" smtClean="0"/>
              <a:t>Найдите </a:t>
            </a:r>
            <a:r>
              <a:rPr lang="ru-RU" sz="4000" b="1" u="sng" dirty="0"/>
              <a:t>профессионализм:</a:t>
            </a:r>
          </a:p>
          <a:p>
            <a:pPr marL="0" indent="0">
              <a:buFontTx/>
              <a:buNone/>
            </a:pPr>
            <a:endParaRPr lang="ru-RU" sz="4000" b="1" dirty="0" smtClean="0"/>
          </a:p>
          <a:p>
            <a:pPr marL="0" indent="0">
              <a:buFontTx/>
              <a:buNone/>
            </a:pPr>
            <a:r>
              <a:rPr lang="ru-RU" sz="4000" dirty="0" smtClean="0"/>
              <a:t>Боль</a:t>
            </a:r>
            <a:r>
              <a:rPr lang="ru-RU" sz="4000" dirty="0"/>
              <a:t>, зубы, кариес, </a:t>
            </a:r>
            <a:endParaRPr lang="ru-RU" sz="4000" dirty="0" smtClean="0"/>
          </a:p>
          <a:p>
            <a:pPr marL="0" indent="0">
              <a:buFontTx/>
              <a:buNone/>
            </a:pPr>
            <a:r>
              <a:rPr lang="ru-RU" sz="4000" dirty="0" smtClean="0"/>
              <a:t>врач</a:t>
            </a:r>
            <a:r>
              <a:rPr lang="ru-RU" sz="4000" dirty="0"/>
              <a:t>, лекарство.</a:t>
            </a:r>
          </a:p>
        </p:txBody>
      </p:sp>
      <p:pic>
        <p:nvPicPr>
          <p:cNvPr id="2050" name="Picture 2" descr="C:\Documents and Settings\Учитель\Рабочий стол\11.12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028" y="2492896"/>
            <a:ext cx="4242508" cy="282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71800" y="4813270"/>
            <a:ext cx="16830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Кариес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2292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163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5"/>
          <p:cNvSpPr txBox="1">
            <a:spLocks noChangeArrowheads="1"/>
          </p:cNvSpPr>
          <p:nvPr/>
        </p:nvSpPr>
        <p:spPr bwMode="auto">
          <a:xfrm>
            <a:off x="4752975" y="2203450"/>
            <a:ext cx="42830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ru-RU" sz="2400" b="1" dirty="0">
                <a:solidFill>
                  <a:schemeClr val="tx2"/>
                </a:solidFill>
                <a:latin typeface="Verdana" pitchFamily="34" charset="0"/>
              </a:rPr>
              <a:t> </a:t>
            </a:r>
            <a:br>
              <a:rPr lang="ru-RU" sz="2400" b="1" dirty="0">
                <a:solidFill>
                  <a:schemeClr val="tx2"/>
                </a:solidFill>
                <a:latin typeface="Verdana" pitchFamily="34" charset="0"/>
              </a:rPr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1536174"/>
            <a:ext cx="47525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Tx/>
              <a:buNone/>
            </a:pPr>
            <a:r>
              <a:rPr lang="ru-RU" sz="4000" b="1" u="sng" dirty="0" smtClean="0"/>
              <a:t>Подберите </a:t>
            </a:r>
            <a:r>
              <a:rPr lang="ru-RU" sz="4000" b="1" u="sng" dirty="0"/>
              <a:t>антонимы:</a:t>
            </a:r>
          </a:p>
          <a:p>
            <a:r>
              <a:rPr lang="ru-RU" sz="4000" dirty="0" smtClean="0"/>
              <a:t>холод                             злость                            сила                               счастье                          наказание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2983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163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5"/>
          <p:cNvSpPr txBox="1">
            <a:spLocks noChangeArrowheads="1"/>
          </p:cNvSpPr>
          <p:nvPr/>
        </p:nvSpPr>
        <p:spPr bwMode="auto">
          <a:xfrm>
            <a:off x="4752975" y="2203450"/>
            <a:ext cx="42830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ru-RU" sz="2400" b="1" dirty="0">
                <a:solidFill>
                  <a:schemeClr val="tx2"/>
                </a:solidFill>
                <a:latin typeface="Verdana" pitchFamily="34" charset="0"/>
              </a:rPr>
              <a:t> </a:t>
            </a:r>
            <a:br>
              <a:rPr lang="ru-RU" sz="2400" b="1" dirty="0">
                <a:solidFill>
                  <a:schemeClr val="tx2"/>
                </a:solidFill>
                <a:latin typeface="Verdana" pitchFamily="34" charset="0"/>
              </a:rPr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1781037"/>
            <a:ext cx="47525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ru-RU" sz="3200" b="1" u="sng" dirty="0" smtClean="0"/>
              <a:t>Подберите </a:t>
            </a:r>
            <a:r>
              <a:rPr lang="ru-RU" sz="3200" b="1" u="sng" dirty="0"/>
              <a:t>антонимы</a:t>
            </a:r>
            <a:r>
              <a:rPr lang="ru-RU" sz="3200" b="1" i="1" dirty="0"/>
              <a:t>:</a:t>
            </a:r>
          </a:p>
          <a:p>
            <a:r>
              <a:rPr lang="ru-RU" sz="3200" dirty="0" smtClean="0"/>
              <a:t>холод                         </a:t>
            </a:r>
            <a:r>
              <a:rPr lang="ru-RU" sz="3200" dirty="0" smtClean="0">
                <a:solidFill>
                  <a:srgbClr val="FF0000"/>
                </a:solidFill>
              </a:rPr>
              <a:t>жара</a:t>
            </a:r>
          </a:p>
          <a:p>
            <a:r>
              <a:rPr lang="ru-RU" sz="3200" dirty="0" smtClean="0"/>
              <a:t>злость                   </a:t>
            </a:r>
            <a:r>
              <a:rPr lang="ru-RU" sz="3200" dirty="0" smtClean="0">
                <a:solidFill>
                  <a:srgbClr val="FF0000"/>
                </a:solidFill>
              </a:rPr>
              <a:t>радость</a:t>
            </a:r>
          </a:p>
          <a:p>
            <a:r>
              <a:rPr lang="ru-RU" sz="3200" dirty="0"/>
              <a:t>с</a:t>
            </a:r>
            <a:r>
              <a:rPr lang="ru-RU" sz="3200" dirty="0" smtClean="0"/>
              <a:t>ила                     </a:t>
            </a:r>
            <a:r>
              <a:rPr lang="ru-RU" sz="3200" dirty="0" smtClean="0">
                <a:solidFill>
                  <a:srgbClr val="FF0000"/>
                </a:solidFill>
              </a:rPr>
              <a:t>слабость</a:t>
            </a:r>
          </a:p>
          <a:p>
            <a:r>
              <a:rPr lang="ru-RU" sz="3200" dirty="0" smtClean="0"/>
              <a:t>счастье                     </a:t>
            </a:r>
            <a:r>
              <a:rPr lang="ru-RU" sz="3200" dirty="0" smtClean="0">
                <a:solidFill>
                  <a:srgbClr val="FF0000"/>
                </a:solidFill>
              </a:rPr>
              <a:t>горе</a:t>
            </a:r>
          </a:p>
          <a:p>
            <a:r>
              <a:rPr lang="ru-RU" sz="3200" dirty="0" smtClean="0"/>
              <a:t>наказание             </a:t>
            </a:r>
            <a:r>
              <a:rPr lang="ru-RU" sz="3200" dirty="0" smtClean="0">
                <a:solidFill>
                  <a:srgbClr val="FF0000"/>
                </a:solidFill>
              </a:rPr>
              <a:t>награда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395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5"/>
          <p:cNvSpPr txBox="1">
            <a:spLocks noChangeArrowheads="1"/>
          </p:cNvSpPr>
          <p:nvPr/>
        </p:nvSpPr>
        <p:spPr bwMode="auto">
          <a:xfrm>
            <a:off x="4752975" y="2203450"/>
            <a:ext cx="42830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ru-RU" sz="2400" b="1" dirty="0">
                <a:solidFill>
                  <a:schemeClr val="tx2"/>
                </a:solidFill>
                <a:latin typeface="Verdana" pitchFamily="34" charset="0"/>
              </a:rPr>
              <a:t> </a:t>
            </a:r>
            <a:br>
              <a:rPr lang="ru-RU" sz="2400" b="1" dirty="0">
                <a:solidFill>
                  <a:schemeClr val="tx2"/>
                </a:solidFill>
                <a:latin typeface="Verdana" pitchFamily="34" charset="0"/>
              </a:rPr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844824"/>
            <a:ext cx="53285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Tx/>
              <a:buNone/>
            </a:pPr>
            <a:r>
              <a:rPr lang="ru-RU" sz="4000" b="1" u="sng" dirty="0" smtClean="0"/>
              <a:t>Найдите </a:t>
            </a:r>
            <a:r>
              <a:rPr lang="ru-RU" sz="4000" b="1" u="sng" dirty="0"/>
              <a:t>устаревшие слова:</a:t>
            </a:r>
          </a:p>
          <a:p>
            <a:pPr marL="0" indent="0">
              <a:buFontTx/>
              <a:buNone/>
            </a:pPr>
            <a:r>
              <a:rPr lang="ru-RU" sz="4000" dirty="0"/>
              <a:t>кеды, </a:t>
            </a:r>
            <a:endParaRPr lang="ru-RU" sz="4000" dirty="0" smtClean="0"/>
          </a:p>
          <a:p>
            <a:pPr marL="0" indent="0">
              <a:buFontTx/>
              <a:buNone/>
            </a:pPr>
            <a:r>
              <a:rPr lang="ru-RU" sz="4000" dirty="0" smtClean="0"/>
              <a:t>босоножки</a:t>
            </a:r>
            <a:r>
              <a:rPr lang="ru-RU" sz="4000" dirty="0"/>
              <a:t>, </a:t>
            </a:r>
            <a:endParaRPr lang="ru-RU" sz="4000" dirty="0" smtClean="0"/>
          </a:p>
          <a:p>
            <a:pPr marL="0" indent="0">
              <a:buFontTx/>
              <a:buNone/>
            </a:pPr>
            <a:r>
              <a:rPr lang="ru-RU" sz="4000" dirty="0" smtClean="0"/>
              <a:t>ботфорты</a:t>
            </a:r>
            <a:r>
              <a:rPr lang="ru-RU" sz="4000" dirty="0"/>
              <a:t>, </a:t>
            </a:r>
            <a:endParaRPr lang="ru-RU" sz="4000" dirty="0" smtClean="0"/>
          </a:p>
          <a:p>
            <a:pPr marL="0" indent="0">
              <a:buFontTx/>
              <a:buNone/>
            </a:pPr>
            <a:r>
              <a:rPr lang="ru-RU" sz="4000" dirty="0" smtClean="0"/>
              <a:t>кроссовки</a:t>
            </a:r>
            <a:r>
              <a:rPr lang="ru-RU" sz="4000" dirty="0"/>
              <a:t>, </a:t>
            </a:r>
            <a:endParaRPr lang="ru-RU" sz="4000" dirty="0" smtClean="0"/>
          </a:p>
          <a:p>
            <a:pPr marL="0" indent="0">
              <a:buFontTx/>
              <a:buNone/>
            </a:pPr>
            <a:r>
              <a:rPr lang="ru-RU" sz="4000" dirty="0" smtClean="0"/>
              <a:t>кафтан</a:t>
            </a:r>
            <a:r>
              <a:rPr lang="ru-RU" sz="4000" dirty="0"/>
              <a:t>.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789040"/>
            <a:ext cx="1752600" cy="260985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150" y="2708919"/>
            <a:ext cx="2069662" cy="3092599"/>
          </a:xfrm>
        </p:spPr>
      </p:pic>
    </p:spTree>
    <p:extLst>
      <p:ext uri="{BB962C8B-B14F-4D97-AF65-F5344CB8AC3E}">
        <p14:creationId xmlns:p14="http://schemas.microsoft.com/office/powerpoint/2010/main" val="299278310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5"/>
          <p:cNvSpPr txBox="1">
            <a:spLocks noChangeArrowheads="1"/>
          </p:cNvSpPr>
          <p:nvPr/>
        </p:nvSpPr>
        <p:spPr bwMode="auto">
          <a:xfrm>
            <a:off x="4752975" y="2203450"/>
            <a:ext cx="42830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ru-RU" sz="2400" b="1" dirty="0">
                <a:solidFill>
                  <a:schemeClr val="tx2"/>
                </a:solidFill>
                <a:latin typeface="Verdana" pitchFamily="34" charset="0"/>
              </a:rPr>
              <a:t> </a:t>
            </a:r>
            <a:br>
              <a:rPr lang="ru-RU" sz="2400" b="1" dirty="0">
                <a:solidFill>
                  <a:schemeClr val="tx2"/>
                </a:solidFill>
                <a:latin typeface="Verdana" pitchFamily="34" charset="0"/>
              </a:rPr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844824"/>
            <a:ext cx="53285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Tx/>
              <a:buNone/>
            </a:pPr>
            <a:r>
              <a:rPr lang="ru-RU" sz="4000" b="1" u="sng" dirty="0" smtClean="0"/>
              <a:t>Найдите </a:t>
            </a:r>
            <a:r>
              <a:rPr lang="ru-RU" sz="4000" b="1" u="sng" dirty="0"/>
              <a:t>устаревшие слова:</a:t>
            </a:r>
          </a:p>
          <a:p>
            <a:pPr marL="0" indent="0">
              <a:buFontTx/>
              <a:buNone/>
            </a:pPr>
            <a:r>
              <a:rPr lang="ru-RU" sz="4000" dirty="0"/>
              <a:t>кеды, </a:t>
            </a:r>
            <a:endParaRPr lang="ru-RU" sz="4000" dirty="0" smtClean="0"/>
          </a:p>
          <a:p>
            <a:pPr marL="0" indent="0">
              <a:buFontTx/>
              <a:buNone/>
            </a:pPr>
            <a:r>
              <a:rPr lang="ru-RU" sz="4000" dirty="0" smtClean="0"/>
              <a:t>босоножки</a:t>
            </a:r>
            <a:r>
              <a:rPr lang="ru-RU" sz="4000" dirty="0"/>
              <a:t>, </a:t>
            </a:r>
            <a:endParaRPr lang="ru-RU" sz="4000" dirty="0" smtClean="0"/>
          </a:p>
          <a:p>
            <a:pPr marL="0" indent="0">
              <a:buFontTx/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ботфорты</a:t>
            </a:r>
            <a:r>
              <a:rPr lang="ru-RU" sz="4000" dirty="0">
                <a:solidFill>
                  <a:srgbClr val="FF0000"/>
                </a:solidFill>
              </a:rPr>
              <a:t>, </a:t>
            </a:r>
            <a:endParaRPr lang="ru-RU" sz="4000" dirty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</a:pPr>
            <a:r>
              <a:rPr lang="ru-RU" sz="4000" dirty="0" smtClean="0"/>
              <a:t>кроссовки</a:t>
            </a:r>
            <a:r>
              <a:rPr lang="ru-RU" sz="4000" dirty="0"/>
              <a:t>, </a:t>
            </a:r>
            <a:endParaRPr lang="ru-RU" sz="4000" dirty="0" smtClean="0"/>
          </a:p>
          <a:p>
            <a:pPr marL="0" indent="0">
              <a:buFontTx/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кафтан</a:t>
            </a:r>
            <a:r>
              <a:rPr lang="ru-RU" sz="4000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789040"/>
            <a:ext cx="1752600" cy="260985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150" y="2708919"/>
            <a:ext cx="2069662" cy="3092599"/>
          </a:xfrm>
        </p:spPr>
      </p:pic>
    </p:spTree>
    <p:extLst>
      <p:ext uri="{BB962C8B-B14F-4D97-AF65-F5344CB8AC3E}">
        <p14:creationId xmlns:p14="http://schemas.microsoft.com/office/powerpoint/2010/main" val="17298873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72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5"/>
          <p:cNvSpPr txBox="1">
            <a:spLocks noChangeArrowheads="1"/>
          </p:cNvSpPr>
          <p:nvPr/>
        </p:nvSpPr>
        <p:spPr bwMode="auto">
          <a:xfrm>
            <a:off x="4752975" y="2203450"/>
            <a:ext cx="42830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ru-RU" sz="2400" b="1" dirty="0">
                <a:solidFill>
                  <a:schemeClr val="tx2"/>
                </a:solidFill>
                <a:latin typeface="Verdana" pitchFamily="34" charset="0"/>
              </a:rPr>
              <a:t> </a:t>
            </a:r>
            <a:br>
              <a:rPr lang="ru-RU" sz="2400" b="1" dirty="0">
                <a:solidFill>
                  <a:schemeClr val="tx2"/>
                </a:solidFill>
                <a:latin typeface="Verdana" pitchFamily="34" charset="0"/>
              </a:rPr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1052736"/>
            <a:ext cx="4572000" cy="56171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sz="2800" b="1" u="sng" dirty="0" smtClean="0"/>
              <a:t>Отгадайте </a:t>
            </a:r>
            <a:r>
              <a:rPr lang="ru-RU" sz="2800" b="1" u="sng" dirty="0"/>
              <a:t>загадку.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sz="2800" i="1" dirty="0">
                <a:latin typeface="Palatino Linotype" pitchFamily="18" charset="0"/>
              </a:rPr>
              <a:t>Мы слова </a:t>
            </a:r>
            <a:r>
              <a:rPr lang="ru-RU" sz="2800" dirty="0">
                <a:latin typeface="Palatino Linotype" pitchFamily="18" charset="0"/>
              </a:rPr>
              <a:t>из русской речи,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sz="2800" dirty="0">
                <a:latin typeface="Palatino Linotype" pitchFamily="18" charset="0"/>
              </a:rPr>
              <a:t>Из родного языка!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sz="2800" b="1" i="1" dirty="0">
                <a:latin typeface="Palatino Linotype" pitchFamily="18" charset="0"/>
              </a:rPr>
              <a:t>Одинаково нас пишут,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sz="2800" b="1" i="1" dirty="0">
                <a:latin typeface="Palatino Linotype" pitchFamily="18" charset="0"/>
              </a:rPr>
              <a:t>Одинаково нас слышат.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sz="2800" dirty="0">
                <a:latin typeface="Palatino Linotype" pitchFamily="18" charset="0"/>
              </a:rPr>
              <a:t>Но важна не только внешность,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sz="2800" dirty="0">
                <a:latin typeface="Palatino Linotype" pitchFamily="18" charset="0"/>
              </a:rPr>
              <a:t>Потому не торопись,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sz="2800" dirty="0">
                <a:latin typeface="Palatino Linotype" pitchFamily="18" charset="0"/>
              </a:rPr>
              <a:t>Не всегда нужна поспешность,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sz="2800" dirty="0">
                <a:latin typeface="Palatino Linotype" pitchFamily="18" charset="0"/>
              </a:rPr>
              <a:t>Ты до смысла доберись.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sz="2800" dirty="0">
                <a:latin typeface="Palatino Linotype" pitchFamily="18" charset="0"/>
              </a:rPr>
              <a:t>Наподобие начинки,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sz="2800" dirty="0">
                <a:latin typeface="Palatino Linotype" pitchFamily="18" charset="0"/>
              </a:rPr>
              <a:t>Смысл запрятан в серединке,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sz="2800" dirty="0">
                <a:latin typeface="Palatino Linotype" pitchFamily="18" charset="0"/>
              </a:rPr>
              <a:t>Сходным лицам вопреки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sz="2800" dirty="0">
                <a:latin typeface="Palatino Linotype" pitchFamily="18" charset="0"/>
              </a:rPr>
              <a:t>Мы по смыслу – далеки.</a:t>
            </a:r>
          </a:p>
        </p:txBody>
      </p:sp>
      <p:pic>
        <p:nvPicPr>
          <p:cNvPr id="3074" name="Picture 2" descr="C:\Documents and Settings\Учитель\Рабочий стол\11.12\45492_b007abf120c6500e74560c1a84d62e51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984474"/>
            <a:ext cx="3986944" cy="4892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857293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50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50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850" y="1196975"/>
            <a:ext cx="8208963" cy="2031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+mn-lt"/>
                <a:cs typeface="+mn-cs"/>
              </a:rPr>
              <a:t>Раунд 5.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+mn-lt"/>
                <a:cs typeface="+mn-cs"/>
              </a:rPr>
              <a:t>«Анаграмма»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solidFill>
                <a:srgbClr val="C00000"/>
              </a:solidFill>
              <a:latin typeface="+mn-lt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06436" y="3259723"/>
            <a:ext cx="8331128" cy="12741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sz="9600" dirty="0" err="1">
                <a:latin typeface="Arial Black" pitchFamily="34" charset="0"/>
              </a:rPr>
              <a:t>яиогсилекл</a:t>
            </a:r>
            <a:endParaRPr lang="ru-RU" sz="96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9597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50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50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68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850" y="1196975"/>
            <a:ext cx="8208963" cy="2031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+mn-lt"/>
                <a:cs typeface="+mn-cs"/>
              </a:rPr>
              <a:t>Раунд 5.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+mn-lt"/>
                <a:cs typeface="+mn-cs"/>
              </a:rPr>
              <a:t>«Анаграмма»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solidFill>
                <a:srgbClr val="C00000"/>
              </a:solidFill>
              <a:latin typeface="+mn-lt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43631" y="3259723"/>
            <a:ext cx="7056740" cy="12741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sz="9600" dirty="0" err="1">
                <a:latin typeface="Arial Black" pitchFamily="34" charset="0"/>
              </a:rPr>
              <a:t>некатифо</a:t>
            </a:r>
            <a:endParaRPr lang="ru-RU" sz="96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9916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50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50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163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39202" y="1195940"/>
            <a:ext cx="8208963" cy="2031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+mn-lt"/>
                <a:cs typeface="+mn-cs"/>
              </a:rPr>
              <a:t>Раунд 5.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+mn-lt"/>
                <a:cs typeface="+mn-cs"/>
              </a:rPr>
              <a:t>«Анаграмма»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solidFill>
                <a:srgbClr val="C00000"/>
              </a:solidFill>
              <a:latin typeface="+mn-lt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43118" y="3259723"/>
            <a:ext cx="8457765" cy="12741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sz="9600" dirty="0" err="1">
                <a:latin typeface="Arial Black" pitchFamily="34" charset="0"/>
              </a:rPr>
              <a:t>камифемор</a:t>
            </a:r>
            <a:endParaRPr lang="ru-RU" sz="96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7069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50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50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850" y="1196975"/>
            <a:ext cx="8208963" cy="2031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+mn-lt"/>
                <a:cs typeface="+mn-cs"/>
              </a:rPr>
              <a:t>Раунд 5.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+mn-lt"/>
                <a:cs typeface="+mn-cs"/>
              </a:rPr>
              <a:t>«Анаграмма»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solidFill>
                <a:srgbClr val="C00000"/>
              </a:solidFill>
              <a:latin typeface="+mn-lt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85923" y="3259723"/>
            <a:ext cx="7172156" cy="1303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sz="9600" dirty="0" err="1">
                <a:latin typeface="Arial Black" pitchFamily="34" charset="0"/>
              </a:rPr>
              <a:t>япиэофро</a:t>
            </a:r>
            <a:endParaRPr lang="ru-RU" sz="96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2947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2843808" y="1052736"/>
            <a:ext cx="250421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Calibri" pitchFamily="34" charset="0"/>
              </a:rPr>
              <a:t>Раунд </a:t>
            </a:r>
            <a:r>
              <a:rPr lang="ru-RU" sz="4400" b="1" dirty="0" smtClean="0">
                <a:solidFill>
                  <a:srgbClr val="C00000"/>
                </a:solidFill>
                <a:latin typeface="Calibri" pitchFamily="34" charset="0"/>
              </a:rPr>
              <a:t>1</a:t>
            </a:r>
            <a:endParaRPr lang="ru-RU" sz="4400" b="1" dirty="0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alibri" pitchFamily="34" charset="0"/>
              </a:rPr>
              <a:t>«Эрудит»</a:t>
            </a:r>
            <a:endParaRPr lang="ru-RU" sz="4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2564904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lnSpc>
                <a:spcPct val="90000"/>
              </a:lnSpc>
              <a:buFontTx/>
              <a:buNone/>
            </a:pPr>
            <a:r>
              <a:rPr lang="ru-RU" sz="4000" u="sng" dirty="0"/>
              <a:t>Вопрос 1.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4000" dirty="0"/>
              <a:t>Устройство, которое обеспечивает дыхание человека под водой. </a:t>
            </a:r>
          </a:p>
          <a:p>
            <a:pPr marL="0" indent="0" algn="r">
              <a:lnSpc>
                <a:spcPct val="90000"/>
              </a:lnSpc>
              <a:buFontTx/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 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506633"/>
            <a:ext cx="3619500" cy="3314700"/>
          </a:xfrm>
        </p:spPr>
      </p:pic>
      <p:sp>
        <p:nvSpPr>
          <p:cNvPr id="8" name="Прямоугольник 7"/>
          <p:cNvSpPr/>
          <p:nvPr/>
        </p:nvSpPr>
        <p:spPr>
          <a:xfrm>
            <a:off x="5004048" y="6135112"/>
            <a:ext cx="22357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Акваланг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50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50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850" y="1196975"/>
            <a:ext cx="8208963" cy="2031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+mn-lt"/>
                <a:cs typeface="+mn-cs"/>
              </a:rPr>
              <a:t>Раунд 5.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+mn-lt"/>
                <a:cs typeface="+mn-cs"/>
              </a:rPr>
              <a:t>«Анаграмма»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solidFill>
                <a:srgbClr val="C00000"/>
              </a:solidFill>
              <a:latin typeface="+mn-lt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52824" y="3259723"/>
            <a:ext cx="9249648" cy="904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sz="6600" dirty="0" err="1">
                <a:latin typeface="Arial Black" pitchFamily="34" charset="0"/>
              </a:rPr>
              <a:t>воболорасзониева</a:t>
            </a:r>
            <a:endParaRPr lang="ru-RU" sz="66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9620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50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50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1556792"/>
            <a:ext cx="4572000" cy="35825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Раунд 6. «Собери пословицы»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3600" dirty="0" smtClean="0"/>
              <a:t>Делу </a:t>
            </a:r>
            <a:r>
              <a:rPr lang="ru-RU" sz="3600" dirty="0"/>
              <a:t>время -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3600" dirty="0"/>
              <a:t>Труд человека кормит,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3600" dirty="0"/>
              <a:t>Что посеешь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3600" dirty="0"/>
              <a:t>Терпение и труд 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3600" dirty="0"/>
              <a:t>Любишь кататься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03839" y="2849453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r">
              <a:lnSpc>
                <a:spcPct val="90000"/>
              </a:lnSpc>
              <a:buFontTx/>
              <a:buNone/>
            </a:pPr>
            <a:r>
              <a:rPr lang="ru-RU" sz="4000" dirty="0">
                <a:solidFill>
                  <a:srgbClr val="FF0000"/>
                </a:solidFill>
              </a:rPr>
              <a:t>потехе </a:t>
            </a:r>
            <a:r>
              <a:rPr lang="ru-RU" sz="4000" dirty="0" smtClean="0">
                <a:solidFill>
                  <a:srgbClr val="FF0000"/>
                </a:solidFill>
              </a:rPr>
              <a:t>час.</a:t>
            </a:r>
            <a:endParaRPr lang="ru-RU" sz="4000" dirty="0">
              <a:solidFill>
                <a:srgbClr val="FF0000"/>
              </a:solidFill>
            </a:endParaRPr>
          </a:p>
          <a:p>
            <a:pPr marL="0" indent="0" algn="r">
              <a:lnSpc>
                <a:spcPct val="90000"/>
              </a:lnSpc>
              <a:buFontTx/>
              <a:buNone/>
            </a:pPr>
            <a:r>
              <a:rPr lang="ru-RU" sz="4000" dirty="0">
                <a:solidFill>
                  <a:srgbClr val="FF0000"/>
                </a:solidFill>
              </a:rPr>
              <a:t>то </a:t>
            </a:r>
            <a:r>
              <a:rPr lang="ru-RU" sz="4000" dirty="0" smtClean="0">
                <a:solidFill>
                  <a:srgbClr val="FF0000"/>
                </a:solidFill>
              </a:rPr>
              <a:t>пожнёшь.</a:t>
            </a:r>
            <a:endParaRPr lang="ru-RU" sz="4000" dirty="0">
              <a:solidFill>
                <a:srgbClr val="FF0000"/>
              </a:solidFill>
            </a:endParaRPr>
          </a:p>
          <a:p>
            <a:pPr marL="0" indent="0" algn="r">
              <a:lnSpc>
                <a:spcPct val="90000"/>
              </a:lnSpc>
              <a:buFontTx/>
              <a:buNone/>
            </a:pPr>
            <a:r>
              <a:rPr lang="ru-RU" sz="4000" dirty="0">
                <a:solidFill>
                  <a:srgbClr val="FF0000"/>
                </a:solidFill>
              </a:rPr>
              <a:t>а лень – </a:t>
            </a:r>
            <a:r>
              <a:rPr lang="ru-RU" sz="4000" dirty="0" smtClean="0">
                <a:solidFill>
                  <a:srgbClr val="FF0000"/>
                </a:solidFill>
              </a:rPr>
              <a:t>портит.</a:t>
            </a:r>
            <a:endParaRPr lang="ru-RU" sz="4000" dirty="0">
              <a:solidFill>
                <a:srgbClr val="FF0000"/>
              </a:solidFill>
            </a:endParaRPr>
          </a:p>
          <a:p>
            <a:pPr marL="0" indent="0" algn="r">
              <a:lnSpc>
                <a:spcPct val="90000"/>
              </a:lnSpc>
              <a:buFontTx/>
              <a:buNone/>
            </a:pPr>
            <a:r>
              <a:rPr lang="ru-RU" sz="4000" dirty="0">
                <a:solidFill>
                  <a:srgbClr val="FF0000"/>
                </a:solidFill>
              </a:rPr>
              <a:t>люби и саночки </a:t>
            </a:r>
            <a:r>
              <a:rPr lang="ru-RU" sz="4000" dirty="0" smtClean="0">
                <a:solidFill>
                  <a:srgbClr val="FF0000"/>
                </a:solidFill>
              </a:rPr>
              <a:t>возить.</a:t>
            </a:r>
            <a:endParaRPr lang="ru-RU" sz="4000" dirty="0">
              <a:solidFill>
                <a:srgbClr val="FF0000"/>
              </a:solidFill>
            </a:endParaRPr>
          </a:p>
          <a:p>
            <a:pPr marL="0" indent="0" algn="r">
              <a:lnSpc>
                <a:spcPct val="90000"/>
              </a:lnSpc>
              <a:buFontTx/>
              <a:buNone/>
            </a:pPr>
            <a:r>
              <a:rPr lang="ru-RU" sz="4000" dirty="0">
                <a:solidFill>
                  <a:srgbClr val="FF0000"/>
                </a:solidFill>
              </a:rPr>
              <a:t>всё </a:t>
            </a:r>
            <a:r>
              <a:rPr lang="ru-RU" sz="4000" dirty="0" smtClean="0">
                <a:solidFill>
                  <a:srgbClr val="FF0000"/>
                </a:solidFill>
              </a:rPr>
              <a:t>перетрут.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6495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163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1556792"/>
            <a:ext cx="4572000" cy="5909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lnSpc>
                <a:spcPct val="90000"/>
              </a:lnSpc>
              <a:buFontTx/>
              <a:buNone/>
            </a:pP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03839" y="284945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r">
              <a:lnSpc>
                <a:spcPct val="90000"/>
              </a:lnSpc>
              <a:buFontTx/>
              <a:buNone/>
            </a:pP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9600" dirty="0" smtClean="0">
                <a:solidFill>
                  <a:srgbClr val="00B050"/>
                </a:solidFill>
                <a:latin typeface="Monotype Corsiva" pitchFamily="66" charset="0"/>
              </a:rPr>
              <a:t>Желаем успехов в изучении русского языка!</a:t>
            </a:r>
            <a:endParaRPr lang="ru-RU" sz="9600" dirty="0">
              <a:solidFill>
                <a:srgbClr val="00B05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1422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3528" y="1714434"/>
            <a:ext cx="48245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4000" u="sng" dirty="0" smtClean="0"/>
              <a:t>Вопрос 2.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4000" u="sng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4000" dirty="0" smtClean="0"/>
              <a:t>Тот</a:t>
            </a:r>
            <a:r>
              <a:rPr lang="ru-RU" sz="4000" dirty="0"/>
              <a:t>, кто любит свою Родину, предан Отечеству. 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361790"/>
            <a:ext cx="4032448" cy="3291346"/>
          </a:xfrm>
        </p:spPr>
      </p:pic>
      <p:sp>
        <p:nvSpPr>
          <p:cNvPr id="8" name="Прямоугольник 7"/>
          <p:cNvSpPr/>
          <p:nvPr/>
        </p:nvSpPr>
        <p:spPr>
          <a:xfrm>
            <a:off x="3822150" y="5013176"/>
            <a:ext cx="1967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FontTx/>
              <a:buNone/>
            </a:pPr>
            <a:r>
              <a:rPr lang="ru-RU" sz="3600" b="1" dirty="0">
                <a:solidFill>
                  <a:srgbClr val="FF0000"/>
                </a:solidFill>
              </a:rPr>
              <a:t>Патриот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78" y="44624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79512" y="1052736"/>
            <a:ext cx="4320480" cy="430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4000" u="sng" dirty="0" smtClean="0"/>
              <a:t>Вопрос 3</a:t>
            </a:r>
            <a:r>
              <a:rPr lang="ru-RU" sz="4000" dirty="0" smtClean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32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3200" dirty="0" smtClean="0"/>
              <a:t>Группа </a:t>
            </a:r>
            <a:r>
              <a:rPr lang="ru-RU" sz="3200" dirty="0"/>
              <a:t>специалистов, решающих вопрос о присуждении премии или награды на конкурсах, выставках, соревнованиях. </a:t>
            </a:r>
          </a:p>
          <a:p>
            <a:pPr algn="r">
              <a:lnSpc>
                <a:spcPct val="90000"/>
              </a:lnSpc>
              <a:buFontTx/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844824"/>
            <a:ext cx="4299347" cy="3761928"/>
          </a:xfrm>
        </p:spPr>
      </p:pic>
      <p:sp>
        <p:nvSpPr>
          <p:cNvPr id="8" name="Прямоугольник 7"/>
          <p:cNvSpPr/>
          <p:nvPr/>
        </p:nvSpPr>
        <p:spPr>
          <a:xfrm>
            <a:off x="3978888" y="6021288"/>
            <a:ext cx="1516762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90000"/>
              </a:lnSpc>
              <a:buFontTx/>
              <a:buNone/>
            </a:pPr>
            <a:r>
              <a:rPr lang="ru-RU" sz="3600" b="1" dirty="0">
                <a:solidFill>
                  <a:srgbClr val="FF0000"/>
                </a:solidFill>
              </a:rPr>
              <a:t>Жюри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95536" y="1772816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ru-RU" sz="4000" u="sng" dirty="0" smtClean="0"/>
              <a:t>Вопрос 4.</a:t>
            </a:r>
          </a:p>
          <a:p>
            <a:pPr>
              <a:buFontTx/>
              <a:buNone/>
            </a:pPr>
            <a:r>
              <a:rPr lang="ru-RU" sz="4000" dirty="0" smtClean="0"/>
              <a:t>Разговор </a:t>
            </a:r>
          </a:p>
          <a:p>
            <a:pPr>
              <a:buFontTx/>
              <a:buNone/>
            </a:pPr>
            <a:r>
              <a:rPr lang="ru-RU" sz="4000" dirty="0" smtClean="0"/>
              <a:t>двух лиц.  </a:t>
            </a:r>
          </a:p>
          <a:p>
            <a:pPr>
              <a:buFontTx/>
              <a:buNone/>
            </a:pPr>
            <a:endParaRPr lang="ru-RU" sz="4000" b="1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        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988840"/>
            <a:ext cx="4968552" cy="3721619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445224"/>
            <a:ext cx="2286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95" y="-99392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51520" y="1268760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ru-RU" sz="4000" u="sng" dirty="0" smtClean="0"/>
              <a:t>Вопрос 5.</a:t>
            </a:r>
          </a:p>
          <a:p>
            <a:pPr>
              <a:buFontTx/>
              <a:buNone/>
            </a:pPr>
            <a:r>
              <a:rPr lang="ru-RU" sz="4000" dirty="0" smtClean="0"/>
              <a:t>Устное </a:t>
            </a:r>
            <a:r>
              <a:rPr lang="ru-RU" sz="4000" dirty="0"/>
              <a:t>народное </a:t>
            </a:r>
            <a:r>
              <a:rPr lang="ru-RU" sz="4000" dirty="0" smtClean="0"/>
              <a:t>творчество.</a:t>
            </a:r>
          </a:p>
          <a:p>
            <a:pPr>
              <a:buFontTx/>
              <a:buNone/>
            </a:pPr>
            <a:r>
              <a:rPr lang="ru-RU" sz="4000" b="1" dirty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        </a:t>
            </a:r>
          </a:p>
          <a:p>
            <a:pPr>
              <a:buFontTx/>
              <a:buNone/>
            </a:pPr>
            <a:r>
              <a:rPr lang="ru-RU" sz="4000" b="1" dirty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    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628800"/>
            <a:ext cx="4945434" cy="3624135"/>
          </a:xfr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701" y="5229200"/>
            <a:ext cx="29622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07" y="13737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10"/>
          <p:cNvSpPr txBox="1">
            <a:spLocks/>
          </p:cNvSpPr>
          <p:nvPr/>
        </p:nvSpPr>
        <p:spPr>
          <a:xfrm>
            <a:off x="436295" y="980728"/>
            <a:ext cx="7921377" cy="1583829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12800" b="1" dirty="0" smtClean="0">
                <a:solidFill>
                  <a:srgbClr val="DB1B07"/>
                </a:solidFill>
              </a:rPr>
              <a:t>Раунд 2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16000" b="1" dirty="0">
                <a:solidFill>
                  <a:srgbClr val="FF0000"/>
                </a:solidFill>
              </a:rPr>
              <a:t>«Правильно ли мы говорим?» </a:t>
            </a:r>
            <a:endParaRPr lang="ru-RU" sz="16000" b="1" dirty="0" smtClean="0">
              <a:solidFill>
                <a:srgbClr val="FF0000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ru-RU" sz="16000" dirty="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 dirty="0">
                <a:solidFill>
                  <a:srgbClr val="632523"/>
                </a:solidFill>
                <a:latin typeface="Arial" charset="0"/>
              </a:rPr>
              <a:t>  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2132856"/>
            <a:ext cx="8424936" cy="4351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ct val="20000"/>
              </a:spcBef>
              <a:spcAft>
                <a:spcPts val="0"/>
              </a:spcAft>
            </a:pPr>
            <a:r>
              <a:rPr lang="ru-RU" sz="4000" b="1" u="sng" dirty="0" smtClean="0"/>
              <a:t>1. Расставьте </a:t>
            </a:r>
            <a:r>
              <a:rPr lang="ru-RU" sz="4000" b="1" u="sng" dirty="0"/>
              <a:t>верно ударение и произнесите:</a:t>
            </a:r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/>
              <a:t>торты, </a:t>
            </a:r>
            <a:endParaRPr lang="ru-RU" sz="4000" dirty="0" smtClean="0"/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 smtClean="0"/>
              <a:t>квартал</a:t>
            </a:r>
            <a:r>
              <a:rPr lang="ru-RU" sz="4000" dirty="0"/>
              <a:t>, </a:t>
            </a:r>
            <a:endParaRPr lang="ru-RU" sz="4000" dirty="0" smtClean="0"/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 smtClean="0"/>
              <a:t>каталог</a:t>
            </a:r>
            <a:r>
              <a:rPr lang="ru-RU" sz="4000" dirty="0"/>
              <a:t>, </a:t>
            </a:r>
            <a:endParaRPr lang="ru-RU" sz="4000" dirty="0" smtClean="0"/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 smtClean="0"/>
              <a:t>водопровод</a:t>
            </a:r>
            <a:r>
              <a:rPr lang="ru-RU" sz="4000" dirty="0"/>
              <a:t>, </a:t>
            </a:r>
            <a:endParaRPr lang="ru-RU" sz="4000" dirty="0" smtClean="0"/>
          </a:p>
          <a:p>
            <a:pPr marL="571500" indent="-571500">
              <a:lnSpc>
                <a:spcPct val="90000"/>
              </a:lnSpc>
              <a:buFont typeface="Arial" pitchFamily="34" charset="0"/>
              <a:buChar char="•"/>
            </a:pPr>
            <a:r>
              <a:rPr lang="ru-RU" sz="4000" dirty="0" smtClean="0"/>
              <a:t>свёкла</a:t>
            </a:r>
            <a:r>
              <a:rPr lang="ru-RU" sz="4000" dirty="0"/>
              <a:t>.</a:t>
            </a:r>
          </a:p>
          <a:p>
            <a:pPr lvl="0" fontAlgn="auto">
              <a:spcBef>
                <a:spcPct val="20000"/>
              </a:spcBef>
              <a:spcAft>
                <a:spcPts val="0"/>
              </a:spcAft>
            </a:pPr>
            <a:endParaRPr lang="ru-RU" sz="1400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07" y="13737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10"/>
          <p:cNvSpPr txBox="1">
            <a:spLocks/>
          </p:cNvSpPr>
          <p:nvPr/>
        </p:nvSpPr>
        <p:spPr>
          <a:xfrm>
            <a:off x="436295" y="980728"/>
            <a:ext cx="7921377" cy="1583829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ru-RU" sz="16000" dirty="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 dirty="0">
                <a:solidFill>
                  <a:srgbClr val="632523"/>
                </a:solidFill>
                <a:latin typeface="Arial" charset="0"/>
              </a:rPr>
              <a:t>  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2132856"/>
            <a:ext cx="8424936" cy="4351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ct val="20000"/>
              </a:spcBef>
              <a:spcAft>
                <a:spcPts val="0"/>
              </a:spcAft>
            </a:pPr>
            <a:r>
              <a:rPr lang="ru-RU" sz="4000" b="1" u="sng" dirty="0" smtClean="0"/>
              <a:t>1. Расставьте </a:t>
            </a:r>
            <a:r>
              <a:rPr lang="ru-RU" sz="4000" b="1" u="sng" dirty="0"/>
              <a:t>верно ударение и произнесите: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4000" dirty="0" err="1" smtClean="0"/>
              <a:t>т</a:t>
            </a:r>
            <a:r>
              <a:rPr lang="ru-RU" sz="4000" dirty="0" err="1" smtClean="0">
                <a:solidFill>
                  <a:srgbClr val="FF0000"/>
                </a:solidFill>
              </a:rPr>
              <a:t>О</a:t>
            </a:r>
            <a:r>
              <a:rPr lang="ru-RU" sz="4000" dirty="0" err="1" smtClean="0"/>
              <a:t>рты</a:t>
            </a:r>
            <a:r>
              <a:rPr lang="ru-RU" sz="4000" dirty="0"/>
              <a:t>, </a:t>
            </a:r>
            <a:endParaRPr lang="ru-RU" sz="4000" dirty="0" smtClean="0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4000" dirty="0" err="1" smtClean="0"/>
              <a:t>кварт</a:t>
            </a:r>
            <a:r>
              <a:rPr lang="ru-RU" sz="4000" dirty="0" err="1" smtClean="0">
                <a:solidFill>
                  <a:srgbClr val="FF0000"/>
                </a:solidFill>
              </a:rPr>
              <a:t>А</a:t>
            </a:r>
            <a:r>
              <a:rPr lang="ru-RU" sz="4000" dirty="0" err="1" smtClean="0"/>
              <a:t>л</a:t>
            </a:r>
            <a:r>
              <a:rPr lang="ru-RU" sz="4000" dirty="0"/>
              <a:t>, </a:t>
            </a:r>
            <a:endParaRPr lang="ru-RU" sz="4000" dirty="0" smtClean="0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4000" dirty="0" err="1" smtClean="0"/>
              <a:t>катал</a:t>
            </a:r>
            <a:r>
              <a:rPr lang="ru-RU" sz="4000" dirty="0" err="1" smtClean="0">
                <a:solidFill>
                  <a:srgbClr val="FF0000"/>
                </a:solidFill>
              </a:rPr>
              <a:t>О</a:t>
            </a:r>
            <a:r>
              <a:rPr lang="ru-RU" sz="4000" dirty="0" err="1" smtClean="0"/>
              <a:t>г</a:t>
            </a:r>
            <a:r>
              <a:rPr lang="ru-RU" sz="4000" dirty="0"/>
              <a:t>, </a:t>
            </a:r>
            <a:endParaRPr lang="ru-RU" sz="4000" dirty="0" smtClean="0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4000" dirty="0" err="1" smtClean="0"/>
              <a:t>водопров</a:t>
            </a:r>
            <a:r>
              <a:rPr lang="ru-RU" sz="4000" dirty="0" err="1" smtClean="0">
                <a:solidFill>
                  <a:srgbClr val="FF0000"/>
                </a:solidFill>
              </a:rPr>
              <a:t>О</a:t>
            </a:r>
            <a:r>
              <a:rPr lang="ru-RU" sz="4000" dirty="0" err="1" smtClean="0"/>
              <a:t>д</a:t>
            </a:r>
            <a:r>
              <a:rPr lang="ru-RU" sz="4000" dirty="0"/>
              <a:t>, </a:t>
            </a:r>
            <a:endParaRPr lang="ru-RU" sz="4000" dirty="0" smtClean="0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4000" dirty="0" err="1" smtClean="0"/>
              <a:t>св</a:t>
            </a:r>
            <a:r>
              <a:rPr lang="ru-RU" sz="4000" dirty="0" err="1" smtClean="0">
                <a:solidFill>
                  <a:srgbClr val="FF0000"/>
                </a:solidFill>
              </a:rPr>
              <a:t>Ё</a:t>
            </a:r>
            <a:r>
              <a:rPr lang="ru-RU" sz="4000" dirty="0" err="1" smtClean="0"/>
              <a:t>кла</a:t>
            </a:r>
            <a:r>
              <a:rPr lang="ru-RU" sz="4000" dirty="0"/>
              <a:t>.</a:t>
            </a:r>
          </a:p>
          <a:p>
            <a:pPr lvl="0" fontAlgn="auto">
              <a:spcBef>
                <a:spcPct val="20000"/>
              </a:spcBef>
              <a:spcAft>
                <a:spcPts val="0"/>
              </a:spcAft>
            </a:pPr>
            <a:endParaRPr lang="ru-RU" sz="1400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0843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659</Words>
  <Application>Microsoft Office PowerPoint</Application>
  <PresentationFormat>Экран (4:3)</PresentationFormat>
  <Paragraphs>209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</dc:creator>
  <cp:lastModifiedBy>Павлова</cp:lastModifiedBy>
  <cp:revision>38</cp:revision>
  <dcterms:created xsi:type="dcterms:W3CDTF">2016-05-24T17:05:37Z</dcterms:created>
  <dcterms:modified xsi:type="dcterms:W3CDTF">2020-03-27T04:58:31Z</dcterms:modified>
</cp:coreProperties>
</file>