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73" r:id="rId4"/>
    <p:sldId id="266" r:id="rId5"/>
    <p:sldId id="263" r:id="rId6"/>
    <p:sldId id="264" r:id="rId7"/>
    <p:sldId id="265" r:id="rId8"/>
    <p:sldId id="267" r:id="rId9"/>
    <p:sldId id="274" r:id="rId10"/>
    <p:sldId id="271" r:id="rId11"/>
    <p:sldId id="270" r:id="rId12"/>
    <p:sldId id="275" r:id="rId13"/>
    <p:sldId id="256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3CCC3F"/>
    <a:srgbClr val="47C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25E31-C874-48AE-9CC7-155977AEF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F477C31-2B55-4A1C-A3B8-ECB20A23B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2CB0F0-BAAB-4335-8C0E-28D2CA8D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A9CA3B-DAC8-455B-B125-D27CC9EBF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ABCD84-51F4-4359-8EC8-D2E4BEC13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516543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0EB513-4CAC-4CE3-859C-ECC71E2D4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E0B321-B9A7-43CB-AC55-1DC45129D7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8891F8-F576-44D1-960E-F094F1542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157FB3-FE27-43CF-8204-79AA18D4B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C2EC25-F410-4CCB-AE61-AB22CF464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363732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C7E17ED-4D9C-4429-95C8-1C2E795904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8C5D70D-F36D-4EC9-9CF8-93E8808534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CA8A4B-DD17-4ACF-9957-AAB1B5998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8117C8-2BBD-4137-82EB-32330FED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8A6AEA-EBA0-4F45-9E06-8EB98DB25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894816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562832-450C-458A-BA7F-B11E815C1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B57ACD-C0B9-4DF8-9179-2A2C7C280A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478A49-175B-4682-97D0-6F46BAA81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F8DE75-0045-4420-A5EF-47C7D0A52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FDA807-B528-407C-9F12-D9862B2E9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15244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41EC5B-3B83-4D40-99AC-006893B22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1DEE20-3166-41F3-B67F-FFA39A7987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63165A-1100-406F-B7F6-6CB1DD96E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9152D4-0CC6-477F-BEAD-C5990C25D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D20BB5-FEF2-4907-AC72-749861FBA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113487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9CE1E6-8538-46F9-976D-C880050EE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956964-52D5-4516-A69D-7864E8CB88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CA5D79-A675-418A-9F9F-6AFB5AF332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8F3D7C-FF18-4067-A765-51CDEDAC8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634AA2-3933-4793-A962-39FAAE892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C501BC0-4C8C-43C2-8C9E-3A2D78305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408916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F6D48C-26E5-4E42-AFA0-5BE8C87FD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AD092C-8DF5-4942-B7A8-28EF2EBC0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8444A1-1884-46FE-B895-8A753121B9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A8D72FE-7866-42A2-899B-FB0F9BC833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EFC5041-67C8-47DC-81B8-D0685906D3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31B42DA-22A6-44A8-A77D-327D347EC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9697596-62A8-47B2-9EFF-3839CE3D7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F465730-815E-493B-B5B2-7BC06C35F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735700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5BDD26-58C5-45B1-90D4-740737D8C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A7DC85D-678E-4D44-85BF-E1CB20CAC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248C00-D3E8-4C18-9EB4-DC20895B0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20AFDF7-77B0-4C3C-8B48-B487C8AEC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277210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5F180A2-9B6D-46FB-8D76-D3C622C93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C2C386B-C8D8-4689-9738-4E32C7BFB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93D556A-F2E7-4D6E-862A-B490F39EE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32067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C28FB-594A-42DD-8FEE-706E4E20E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2F09D8-02CA-4FA0-BA16-4CB7D20874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7BE34B-983C-4520-B711-9BECAEA227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FCA01C-003F-412F-A44D-A75A1C50B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532E8C-BC3D-4281-8F12-5778911BB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DEEBB7-C80C-4D47-A7E0-76CDC4254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447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372C12-BB90-4839-879E-40E1718D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E87C54E-109E-4B3B-9C03-45EFE67969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57133EF-D839-4C66-85CC-81E4D7C8A9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61EBFE-AEA7-49FA-B995-615B9DFB6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B802DF-F8FE-4303-974D-D9A993E29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83DD22-8270-49E5-ADD6-1415194B6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836241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934890-2CD0-466A-8380-FD03236E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CA633A-DE27-4188-903C-9C9CB1CB8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17181F-F8B8-4295-A9BA-D665E1D9D3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2AF13-4079-4AB2-80D1-1E8291D9DBD7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CB96EB-29CD-40B4-9212-0599E66AA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A36A7B-EB97-4FE9-803A-9E0009A935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02B9C-D677-42D2-A640-AD94D5617E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95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ds112.ucoz.ru/new_year/girljanda2.gif" TargetMode="External"/><Relationship Id="rId3" Type="http://schemas.openxmlformats.org/officeDocument/2006/relationships/image" Target="../media/image1.gif"/><Relationship Id="rId7" Type="http://schemas.openxmlformats.org/officeDocument/2006/relationships/hyperlink" Target="http://forumsmile.ru/u/7/c/b/7cb13050cba07cb8cd1153be6030f506.gif" TargetMode="Externa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im0-tub-ru.yandex.net/i?id=240e74478077689646a1ba03f9d3ad25&amp;n=13" TargetMode="External"/><Relationship Id="rId5" Type="http://schemas.openxmlformats.org/officeDocument/2006/relationships/hyperlink" Target="https://avatars.mds.yandex.net/get-pdb/1550696/954c352e-7119-46b8-83c0-1883b57239b4/orig" TargetMode="External"/><Relationship Id="rId10" Type="http://schemas.openxmlformats.org/officeDocument/2006/relationships/hyperlink" Target="http://pozdravlenija-vsem.ru/images/novyj-god/krysa/god_krisy/9.gif" TargetMode="External"/><Relationship Id="rId4" Type="http://schemas.openxmlformats.org/officeDocument/2006/relationships/hyperlink" Target="http://detskie-raskraski.ru/sites/default/files/detskie-raskraski-sanki72.jpg" TargetMode="External"/><Relationship Id="rId9" Type="http://schemas.openxmlformats.org/officeDocument/2006/relationships/hyperlink" Target="https://dealmirror.com/wp-content/uploads/2017/12/bag-for-gifts-1795965_1280-1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slide" Target="slide1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CD10CFD-C734-4DA8-A082-0D7BD55206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938E3-8F66-448A-ADF3-A6844051B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9847" y="4557091"/>
            <a:ext cx="8947983" cy="157047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6700" b="1" dirty="0">
                <a:solidFill>
                  <a:srgbClr val="C00000"/>
                </a:solidFill>
                <a:latin typeface="Century" panose="02040604050505020304" pitchFamily="18" charset="0"/>
              </a:rPr>
            </a:br>
            <a:r>
              <a:rPr lang="ru-RU" sz="2700" b="1" dirty="0">
                <a:latin typeface="Century" panose="02040604050505020304" pitchFamily="18" charset="0"/>
              </a:rPr>
              <a:t>урок математики</a:t>
            </a:r>
            <a:r>
              <a:rPr lang="en-US" sz="2700" b="1" dirty="0">
                <a:latin typeface="Century" panose="02040604050505020304" pitchFamily="18" charset="0"/>
              </a:rPr>
              <a:t> </a:t>
            </a:r>
            <a:br>
              <a:rPr lang="ru-RU" sz="2700" b="1" dirty="0">
                <a:latin typeface="Century" panose="02040604050505020304" pitchFamily="18" charset="0"/>
              </a:rPr>
            </a:br>
            <a:r>
              <a:rPr lang="ru-RU" sz="2700" b="1" dirty="0">
                <a:latin typeface="Century" panose="02040604050505020304" pitchFamily="18" charset="0"/>
              </a:rPr>
              <a:t>1 класс</a:t>
            </a:r>
            <a:br>
              <a:rPr lang="ru-RU" sz="2700" b="1" dirty="0">
                <a:latin typeface="Century" panose="02040604050505020304" pitchFamily="18" charset="0"/>
              </a:rPr>
            </a:br>
            <a:r>
              <a:rPr lang="ru-RU" sz="2700" b="1" dirty="0">
                <a:latin typeface="Century" panose="02040604050505020304" pitchFamily="18" charset="0"/>
              </a:rPr>
              <a:t>Тема: «Что узнали? Чему научились?»</a:t>
            </a:r>
            <a:br>
              <a:rPr lang="ru-RU" sz="2700" b="1" dirty="0">
                <a:latin typeface="Century" panose="02040604050505020304" pitchFamily="18" charset="0"/>
              </a:rPr>
            </a:br>
            <a:r>
              <a:rPr lang="ru-RU" sz="2700" b="1" dirty="0">
                <a:latin typeface="Century" panose="02040604050505020304" pitchFamily="18" charset="0"/>
              </a:rPr>
              <a:t>учитель начальных классов </a:t>
            </a:r>
            <a:br>
              <a:rPr lang="ru-RU" sz="2700" b="1" dirty="0">
                <a:latin typeface="Century" panose="02040604050505020304" pitchFamily="18" charset="0"/>
              </a:rPr>
            </a:br>
            <a:r>
              <a:rPr lang="ru-RU" sz="2700" b="1" dirty="0">
                <a:latin typeface="Century" panose="02040604050505020304" pitchFamily="18" charset="0"/>
              </a:rPr>
              <a:t>Пучинская Анжелика Васильевна</a:t>
            </a:r>
            <a:br>
              <a:rPr lang="ru-RU" dirty="0"/>
            </a:br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AE4E7AE0-F618-4CA8-B722-0D8278D2759C}"/>
              </a:ext>
            </a:extLst>
          </p:cNvPr>
          <p:cNvSpPr txBox="1">
            <a:spLocks/>
          </p:cNvSpPr>
          <p:nvPr/>
        </p:nvSpPr>
        <p:spPr>
          <a:xfrm>
            <a:off x="1832235" y="252249"/>
            <a:ext cx="8527530" cy="904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latin typeface="Century" panose="02040604050505020304" pitchFamily="18" charset="0"/>
              </a:rPr>
              <a:t>Муниципальное казённое общеобразовательное учреждение </a:t>
            </a:r>
            <a:br>
              <a:rPr lang="ru-RU" sz="2400" b="1" dirty="0">
                <a:latin typeface="Century" panose="02040604050505020304" pitchFamily="18" charset="0"/>
              </a:rPr>
            </a:br>
            <a:r>
              <a:rPr lang="ru-RU" sz="2400" b="1" dirty="0">
                <a:latin typeface="Century" panose="02040604050505020304" pitchFamily="18" charset="0"/>
              </a:rPr>
              <a:t>средняя общеобразовательная школа №4 пгт Песковка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0EA11D55-858D-4B02-BE6C-742D5822BD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05" y="1337953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761240DB-6140-4580-A85B-1B1F1A8B046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05" y="4361373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4E291889-07F8-4AEB-87F0-50018E7C4AB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5642" y="1215071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89330B93-3669-4F68-9133-849108B67F5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493" y="4969797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C6F4A12E-D62C-477B-869D-38C1E0B8B18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121" y="898097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241CAA51-E1B9-421F-BB0B-6648C93740A6}"/>
              </a:ext>
            </a:extLst>
          </p:cNvPr>
          <p:cNvSpPr/>
          <p:nvPr/>
        </p:nvSpPr>
        <p:spPr>
          <a:xfrm>
            <a:off x="1411782" y="1569835"/>
            <a:ext cx="9297409" cy="3336006"/>
          </a:xfrm>
          <a:prstGeom prst="ellipse">
            <a:avLst/>
          </a:prstGeom>
          <a:effectLst>
            <a:softEdge rad="317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Century" panose="02040604050505020304" pitchFamily="18" charset="0"/>
              </a:rPr>
              <a:t>НОВОГОДНИЙ</a:t>
            </a:r>
            <a:r>
              <a:rPr lang="ru-RU" sz="6000" b="1" dirty="0">
                <a:solidFill>
                  <a:schemeClr val="bg1"/>
                </a:solidFill>
                <a:latin typeface="Century" panose="02040604050505020304" pitchFamily="18" charset="0"/>
              </a:rPr>
              <a:t> </a:t>
            </a:r>
            <a:br>
              <a:rPr lang="ru-RU" sz="6000" b="1" dirty="0">
                <a:solidFill>
                  <a:schemeClr val="bg1"/>
                </a:solidFill>
                <a:latin typeface="Century" panose="02040604050505020304" pitchFamily="18" charset="0"/>
              </a:rPr>
            </a:br>
            <a:r>
              <a:rPr lang="ru-RU" sz="6000" b="1" dirty="0">
                <a:solidFill>
                  <a:srgbClr val="FF0000"/>
                </a:solidFill>
                <a:latin typeface="Century" panose="02040604050505020304" pitchFamily="18" charset="0"/>
              </a:rPr>
              <a:t>К</a:t>
            </a:r>
            <a:r>
              <a:rPr lang="ru-RU" sz="6000" b="1" dirty="0">
                <a:solidFill>
                  <a:srgbClr val="FFC000"/>
                </a:solidFill>
                <a:latin typeface="Century" panose="02040604050505020304" pitchFamily="18" charset="0"/>
              </a:rPr>
              <a:t>А</a:t>
            </a:r>
            <a:r>
              <a:rPr lang="ru-RU" sz="6000" b="1" dirty="0">
                <a:latin typeface="Century" panose="02040604050505020304" pitchFamily="18" charset="0"/>
              </a:rPr>
              <a:t>Р</a:t>
            </a:r>
            <a:r>
              <a:rPr lang="ru-RU" sz="6000" b="1" dirty="0">
                <a:solidFill>
                  <a:srgbClr val="CC3399"/>
                </a:solidFill>
                <a:latin typeface="Century" panose="02040604050505020304" pitchFamily="18" charset="0"/>
              </a:rPr>
              <a:t>Н</a:t>
            </a:r>
            <a:r>
              <a:rPr lang="ru-RU" sz="6000" b="1" dirty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А</a:t>
            </a:r>
            <a:r>
              <a:rPr lang="ru-RU" sz="6000" b="1" dirty="0">
                <a:solidFill>
                  <a:srgbClr val="00B050"/>
                </a:solidFill>
                <a:latin typeface="Century" panose="02040604050505020304" pitchFamily="18" charset="0"/>
              </a:rPr>
              <a:t>В</a:t>
            </a:r>
            <a:r>
              <a:rPr lang="ru-RU" sz="6000" b="1" dirty="0">
                <a:solidFill>
                  <a:srgbClr val="FF0000"/>
                </a:solidFill>
                <a:latin typeface="Century" panose="02040604050505020304" pitchFamily="18" charset="0"/>
              </a:rPr>
              <a:t>А</a:t>
            </a:r>
            <a:r>
              <a:rPr lang="ru-RU" sz="6000" b="1" dirty="0">
                <a:solidFill>
                  <a:srgbClr val="C00000"/>
                </a:solidFill>
                <a:latin typeface="Century" panose="02040604050505020304" pitchFamily="18" charset="0"/>
              </a:rPr>
              <a:t>Л</a:t>
            </a:r>
            <a:endParaRPr lang="ru-RU" sz="6000" dirty="0"/>
          </a:p>
        </p:txBody>
      </p:sp>
      <p:pic>
        <p:nvPicPr>
          <p:cNvPr id="16" name="Picture 8">
            <a:extLst>
              <a:ext uri="{FF2B5EF4-FFF2-40B4-BE49-F238E27FC236}">
                <a16:creationId xmlns:a16="http://schemas.microsoft.com/office/drawing/2014/main" id="{2ECE5B0C-198B-4BE1-BD9D-A0D305D85E8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96" y="2880691"/>
            <a:ext cx="225742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945192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4B4995-95D0-485A-B5D2-ECA3F5B55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139B84-F406-44BF-9214-7FCF86666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A8498AF-30D7-4ABF-AE0C-D7C21C8636AA}"/>
              </a:ext>
            </a:extLst>
          </p:cNvPr>
          <p:cNvSpPr/>
          <p:nvPr/>
        </p:nvSpPr>
        <p:spPr>
          <a:xfrm>
            <a:off x="-79828" y="0"/>
            <a:ext cx="12192000" cy="6864987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0A747A-AAD9-41DC-8CEF-EB02FFE5098A}"/>
              </a:ext>
            </a:extLst>
          </p:cNvPr>
          <p:cNvSpPr/>
          <p:nvPr/>
        </p:nvSpPr>
        <p:spPr>
          <a:xfrm>
            <a:off x="1698172" y="4274232"/>
            <a:ext cx="7387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" panose="02040604050505020304" pitchFamily="18" charset="0"/>
                <a:ea typeface="Times New Roman" panose="02020603050405020304" pitchFamily="18" charset="0"/>
              </a:rPr>
              <a:t> </a:t>
            </a:r>
            <a:endParaRPr lang="ru-RU" dirty="0">
              <a:latin typeface="Century" panose="02040604050505020304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AF4EEB16-A472-4AC3-B04B-6968C0BE38FF}"/>
              </a:ext>
            </a:extLst>
          </p:cNvPr>
          <p:cNvSpPr/>
          <p:nvPr/>
        </p:nvSpPr>
        <p:spPr>
          <a:xfrm>
            <a:off x="2126776" y="379008"/>
            <a:ext cx="8098971" cy="1382278"/>
          </a:xfrm>
          <a:prstGeom prst="round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800" dirty="0">
                <a:latin typeface="Century" panose="02040604050505020304" pitchFamily="18" charset="0"/>
              </a:rPr>
              <a:t>Петя сделал из бумаги 3 красных фонарика и 2 жёлтых. Сколько всего фонариков сделал Петя?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4FFFF4CE-5D04-4DE9-8521-3A6EB6E5135D}"/>
              </a:ext>
            </a:extLst>
          </p:cNvPr>
          <p:cNvSpPr/>
          <p:nvPr/>
        </p:nvSpPr>
        <p:spPr>
          <a:xfrm>
            <a:off x="3160486" y="3761918"/>
            <a:ext cx="8770257" cy="1022846"/>
          </a:xfrm>
          <a:prstGeom prst="round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Century" panose="02040604050505020304" pitchFamily="18" charset="0"/>
              </a:rPr>
              <a:t>У Вани было 4 машинки. 3 машинки он подарил другу. Сколько машинок у него осталось? 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B7DB6A35-5E68-4225-AD73-A817F89BFFFD}"/>
              </a:ext>
            </a:extLst>
          </p:cNvPr>
          <p:cNvSpPr/>
          <p:nvPr/>
        </p:nvSpPr>
        <p:spPr>
          <a:xfrm>
            <a:off x="2249715" y="1967961"/>
            <a:ext cx="522514" cy="48942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88D333C5-0BEF-4749-9A99-B1142ACAC839}"/>
              </a:ext>
            </a:extLst>
          </p:cNvPr>
          <p:cNvSpPr/>
          <p:nvPr/>
        </p:nvSpPr>
        <p:spPr>
          <a:xfrm>
            <a:off x="3160486" y="2016521"/>
            <a:ext cx="522514" cy="48942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F39622E4-8A72-4CFD-A2DA-26B7C7C6F786}"/>
              </a:ext>
            </a:extLst>
          </p:cNvPr>
          <p:cNvSpPr/>
          <p:nvPr/>
        </p:nvSpPr>
        <p:spPr>
          <a:xfrm>
            <a:off x="3985086" y="2030892"/>
            <a:ext cx="522514" cy="48942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A51E697-D75B-451F-B03D-F3BB918D1540}"/>
              </a:ext>
            </a:extLst>
          </p:cNvPr>
          <p:cNvSpPr/>
          <p:nvPr/>
        </p:nvSpPr>
        <p:spPr>
          <a:xfrm>
            <a:off x="4865916" y="2028385"/>
            <a:ext cx="522514" cy="48942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12B7AEAA-B0D2-41D3-8141-365692FAE7FA}"/>
              </a:ext>
            </a:extLst>
          </p:cNvPr>
          <p:cNvSpPr/>
          <p:nvPr/>
        </p:nvSpPr>
        <p:spPr>
          <a:xfrm>
            <a:off x="5493658" y="1982315"/>
            <a:ext cx="522514" cy="48942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FFE5A8E-5509-4665-9D28-F8FBC2F69D28}"/>
              </a:ext>
            </a:extLst>
          </p:cNvPr>
          <p:cNvSpPr/>
          <p:nvPr/>
        </p:nvSpPr>
        <p:spPr>
          <a:xfrm>
            <a:off x="2407557" y="2640884"/>
            <a:ext cx="4011387" cy="8749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Century" panose="02040604050505020304" pitchFamily="18" charset="0"/>
              </a:rPr>
              <a:t>3 + 2 = 5 (ф.)</a:t>
            </a:r>
          </a:p>
          <a:p>
            <a:pPr algn="ctr"/>
            <a:r>
              <a:rPr lang="ru-RU" sz="2800" dirty="0">
                <a:latin typeface="Century" panose="02040604050505020304" pitchFamily="18" charset="0"/>
              </a:rPr>
              <a:t>Ответ: 5 фонариков</a:t>
            </a:r>
            <a:r>
              <a:rPr lang="ru-RU" dirty="0"/>
              <a:t>.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28363BFA-A1A9-4109-9EC4-0CDB0CC7C82F}"/>
              </a:ext>
            </a:extLst>
          </p:cNvPr>
          <p:cNvSpPr/>
          <p:nvPr/>
        </p:nvSpPr>
        <p:spPr>
          <a:xfrm>
            <a:off x="5673279" y="4967056"/>
            <a:ext cx="522514" cy="4850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FDEFC2F-C3DA-4805-8493-4C06EC57B988}"/>
              </a:ext>
            </a:extLst>
          </p:cNvPr>
          <p:cNvSpPr/>
          <p:nvPr/>
        </p:nvSpPr>
        <p:spPr>
          <a:xfrm>
            <a:off x="6349836" y="5001783"/>
            <a:ext cx="522514" cy="4850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7F50CC2C-D563-4637-B02D-485B1E554334}"/>
              </a:ext>
            </a:extLst>
          </p:cNvPr>
          <p:cNvSpPr/>
          <p:nvPr/>
        </p:nvSpPr>
        <p:spPr>
          <a:xfrm>
            <a:off x="7048290" y="5034773"/>
            <a:ext cx="522514" cy="4850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689C062-1159-4AB5-8895-F524CE7AC218}"/>
              </a:ext>
            </a:extLst>
          </p:cNvPr>
          <p:cNvSpPr/>
          <p:nvPr/>
        </p:nvSpPr>
        <p:spPr>
          <a:xfrm>
            <a:off x="7747798" y="5037727"/>
            <a:ext cx="522514" cy="4850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05DB7E06-DB9C-43A9-A0FB-1674FC68367A}"/>
              </a:ext>
            </a:extLst>
          </p:cNvPr>
          <p:cNvCxnSpPr>
            <a:cxnSpLocks/>
          </p:cNvCxnSpPr>
          <p:nvPr/>
        </p:nvCxnSpPr>
        <p:spPr>
          <a:xfrm flipH="1">
            <a:off x="6453151" y="4849452"/>
            <a:ext cx="322040" cy="72027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7A7738A9-1799-4450-B62D-A949B46BD5F6}"/>
              </a:ext>
            </a:extLst>
          </p:cNvPr>
          <p:cNvCxnSpPr>
            <a:cxnSpLocks/>
          </p:cNvCxnSpPr>
          <p:nvPr/>
        </p:nvCxnSpPr>
        <p:spPr>
          <a:xfrm flipH="1">
            <a:off x="7148996" y="4884179"/>
            <a:ext cx="322040" cy="72027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5E10AA53-2FCC-46D9-A040-4FF53E62D1F4}"/>
              </a:ext>
            </a:extLst>
          </p:cNvPr>
          <p:cNvCxnSpPr>
            <a:cxnSpLocks/>
          </p:cNvCxnSpPr>
          <p:nvPr/>
        </p:nvCxnSpPr>
        <p:spPr>
          <a:xfrm flipH="1">
            <a:off x="7815135" y="4868826"/>
            <a:ext cx="322040" cy="72027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>
            <a:hlinkClick r:id="rId2" action="ppaction://hlinksldjump"/>
            <a:extLst>
              <a:ext uri="{FF2B5EF4-FFF2-40B4-BE49-F238E27FC236}">
                <a16:creationId xmlns:a16="http://schemas.microsoft.com/office/drawing/2014/main" id="{65E24275-A1C7-4E8D-A395-349EA7FB4075}"/>
              </a:ext>
            </a:extLst>
          </p:cNvPr>
          <p:cNvSpPr/>
          <p:nvPr/>
        </p:nvSpPr>
        <p:spPr>
          <a:xfrm>
            <a:off x="5327341" y="5658364"/>
            <a:ext cx="3964411" cy="7884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Century" panose="02040604050505020304" pitchFamily="18" charset="0"/>
              </a:rPr>
              <a:t>4 - 3 = 1 (м.)</a:t>
            </a:r>
          </a:p>
          <a:p>
            <a:pPr algn="ctr"/>
            <a:r>
              <a:rPr lang="ru-RU" sz="2800" dirty="0">
                <a:latin typeface="Century" panose="02040604050505020304" pitchFamily="18" charset="0"/>
              </a:rPr>
              <a:t>Ответ: 1 машинка</a:t>
            </a:r>
            <a:r>
              <a:rPr lang="ru-RU" dirty="0"/>
              <a:t>.</a:t>
            </a:r>
          </a:p>
        </p:txBody>
      </p:sp>
      <p:sp>
        <p:nvSpPr>
          <p:cNvPr id="15363" name="Стрелка: вправо 15362">
            <a:hlinkClick r:id="rId2" action="ppaction://hlinksldjump"/>
            <a:extLst>
              <a:ext uri="{FF2B5EF4-FFF2-40B4-BE49-F238E27FC236}">
                <a16:creationId xmlns:a16="http://schemas.microsoft.com/office/drawing/2014/main" id="{FBC5BD7C-C224-4AAA-B1F4-9D33B5FFA7A8}"/>
              </a:ext>
            </a:extLst>
          </p:cNvPr>
          <p:cNvSpPr/>
          <p:nvPr/>
        </p:nvSpPr>
        <p:spPr>
          <a:xfrm>
            <a:off x="10375392" y="5976001"/>
            <a:ext cx="978408" cy="484632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8">
            <a:extLst>
              <a:ext uri="{FF2B5EF4-FFF2-40B4-BE49-F238E27FC236}">
                <a16:creationId xmlns:a16="http://schemas.microsoft.com/office/drawing/2014/main" id="{676078EB-039D-4230-9923-0646773E2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428497" y="2389008"/>
            <a:ext cx="6808924" cy="201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147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17" grpId="0" animBg="1"/>
      <p:bldP spid="18" grpId="0" animBg="1"/>
      <p:bldP spid="12" grpId="0" animBg="1"/>
      <p:bldP spid="22" grpId="0" animBg="1"/>
      <p:bldP spid="23" grpId="0" animBg="1"/>
      <p:bldP spid="24" grpId="0" animBg="1"/>
      <p:bldP spid="25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A7F2743-0D6B-425F-9241-113F6674E283}"/>
              </a:ext>
            </a:extLst>
          </p:cNvPr>
          <p:cNvSpPr/>
          <p:nvPr/>
        </p:nvSpPr>
        <p:spPr>
          <a:xfrm>
            <a:off x="0" y="-29053"/>
            <a:ext cx="12192000" cy="6864987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7DA49-3D4A-4B66-A23D-F23F880B5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85" y="67360"/>
            <a:ext cx="12017515" cy="101630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entury" panose="02040604050505020304" pitchFamily="18" charset="0"/>
              </a:rPr>
              <a:t>Помоги Деду Морозу</a:t>
            </a:r>
            <a:r>
              <a:rPr lang="en-US" b="1" dirty="0">
                <a:latin typeface="Century" panose="02040604050505020304" pitchFamily="18" charset="0"/>
              </a:rPr>
              <a:t>.</a:t>
            </a:r>
            <a:br>
              <a:rPr lang="ru-RU" b="1" dirty="0">
                <a:latin typeface="Century" panose="02040604050505020304" pitchFamily="18" charset="0"/>
              </a:rPr>
            </a:br>
            <a:r>
              <a:rPr lang="ru-RU" b="1" dirty="0">
                <a:latin typeface="Century" panose="02040604050505020304" pitchFamily="18" charset="0"/>
              </a:rPr>
              <a:t>Сравни числа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98A369-93C4-4F03-8F88-29919A61A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B2889824-8CB0-4B53-A818-AF3D5B8B3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48" y="683531"/>
            <a:ext cx="12351895" cy="633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62F72195-CC13-4810-8C45-436B21916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53" y="3403440"/>
            <a:ext cx="369570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78BE4AE7-E32F-44CE-8AEE-F47BECEC0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692" y="3989314"/>
            <a:ext cx="2993376" cy="314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17422AC1-025F-48B8-9003-E96DC2A18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840" y="4113911"/>
            <a:ext cx="2993376" cy="314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hlinkClick r:id="rId5" action="ppaction://hlinksldjump"/>
            <a:extLst>
              <a:ext uri="{FF2B5EF4-FFF2-40B4-BE49-F238E27FC236}">
                <a16:creationId xmlns:a16="http://schemas.microsoft.com/office/drawing/2014/main" id="{859FD1C1-CC41-457E-9CBD-CE6FF2DB3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919" y="4057707"/>
            <a:ext cx="2993376" cy="314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D200424-1D6F-439D-9998-626496634C5E}"/>
              </a:ext>
            </a:extLst>
          </p:cNvPr>
          <p:cNvSpPr/>
          <p:nvPr/>
        </p:nvSpPr>
        <p:spPr>
          <a:xfrm>
            <a:off x="1422715" y="1339053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8 …10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7981F76-BE23-46D6-B1AA-43069E0DB654}"/>
              </a:ext>
            </a:extLst>
          </p:cNvPr>
          <p:cNvSpPr/>
          <p:nvPr/>
        </p:nvSpPr>
        <p:spPr>
          <a:xfrm>
            <a:off x="3155356" y="2518919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6 …6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C65C926-AF1F-4FBF-9CFE-012DFEF8B57A}"/>
              </a:ext>
            </a:extLst>
          </p:cNvPr>
          <p:cNvSpPr/>
          <p:nvPr/>
        </p:nvSpPr>
        <p:spPr>
          <a:xfrm>
            <a:off x="5978580" y="1391127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Century" panose="02040604050505020304" pitchFamily="18" charset="0"/>
              </a:rPr>
              <a:t>5</a:t>
            </a:r>
            <a:r>
              <a:rPr lang="ru-RU" sz="5400" b="1" dirty="0">
                <a:latin typeface="Century" panose="02040604050505020304" pitchFamily="18" charset="0"/>
              </a:rPr>
              <a:t> …3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195D374-6297-4AF2-9C8A-CB89C9BCAF2F}"/>
              </a:ext>
            </a:extLst>
          </p:cNvPr>
          <p:cNvSpPr/>
          <p:nvPr/>
        </p:nvSpPr>
        <p:spPr>
          <a:xfrm>
            <a:off x="5249521" y="3634009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7 …2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1218320-39EC-48DA-BD54-ABD582911DF2}"/>
              </a:ext>
            </a:extLst>
          </p:cNvPr>
          <p:cNvSpPr/>
          <p:nvPr/>
        </p:nvSpPr>
        <p:spPr>
          <a:xfrm>
            <a:off x="7903771" y="2467035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0 …4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4268E40-D99D-4E95-BFD2-7FB65875B64A}"/>
              </a:ext>
            </a:extLst>
          </p:cNvPr>
          <p:cNvSpPr/>
          <p:nvPr/>
        </p:nvSpPr>
        <p:spPr>
          <a:xfrm>
            <a:off x="2208555" y="1457362"/>
            <a:ext cx="679787" cy="7762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&lt;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4052B98-4B23-4EE1-93C4-75094BFD6A20}"/>
              </a:ext>
            </a:extLst>
          </p:cNvPr>
          <p:cNvSpPr/>
          <p:nvPr/>
        </p:nvSpPr>
        <p:spPr>
          <a:xfrm>
            <a:off x="3903588" y="2553754"/>
            <a:ext cx="871612" cy="7762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=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012FE6C-F817-4DAB-B97D-7768EB2F5AAA}"/>
              </a:ext>
            </a:extLst>
          </p:cNvPr>
          <p:cNvSpPr/>
          <p:nvPr/>
        </p:nvSpPr>
        <p:spPr>
          <a:xfrm>
            <a:off x="6055177" y="3723015"/>
            <a:ext cx="873160" cy="7762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&gt;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79024DA-F788-4DD1-80C7-5A8E5BD97EFF}"/>
              </a:ext>
            </a:extLst>
          </p:cNvPr>
          <p:cNvSpPr/>
          <p:nvPr/>
        </p:nvSpPr>
        <p:spPr>
          <a:xfrm>
            <a:off x="6727383" y="1477159"/>
            <a:ext cx="834560" cy="7762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&gt;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B6C68AC-F3C3-49AF-ABDD-BBD8890E6F36}"/>
              </a:ext>
            </a:extLst>
          </p:cNvPr>
          <p:cNvSpPr/>
          <p:nvPr/>
        </p:nvSpPr>
        <p:spPr>
          <a:xfrm>
            <a:off x="8785575" y="2536088"/>
            <a:ext cx="721282" cy="7762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&lt;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Стрелка: вправо 3">
            <a:hlinkClick r:id="rId5" action="ppaction://hlinksldjump"/>
            <a:extLst>
              <a:ext uri="{FF2B5EF4-FFF2-40B4-BE49-F238E27FC236}">
                <a16:creationId xmlns:a16="http://schemas.microsoft.com/office/drawing/2014/main" id="{54F5AAFC-6C71-4C5E-9669-1912A70BD896}"/>
              </a:ext>
            </a:extLst>
          </p:cNvPr>
          <p:cNvSpPr/>
          <p:nvPr/>
        </p:nvSpPr>
        <p:spPr>
          <a:xfrm>
            <a:off x="10984388" y="5711252"/>
            <a:ext cx="1200732" cy="584792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7871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B561D2-F3A5-4897-A267-8CE252D9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BC3213-EA17-44AA-836B-25F655AA42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A223F2-69B7-4589-BEC5-5294DFAE7C13}"/>
              </a:ext>
            </a:extLst>
          </p:cNvPr>
          <p:cNvSpPr/>
          <p:nvPr/>
        </p:nvSpPr>
        <p:spPr>
          <a:xfrm>
            <a:off x="0" y="-29053"/>
            <a:ext cx="12192000" cy="6864987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BF68465-05C1-4F69-A63A-D303EB9CDFDF}"/>
              </a:ext>
            </a:extLst>
          </p:cNvPr>
          <p:cNvSpPr txBox="1">
            <a:spLocks/>
          </p:cNvSpPr>
          <p:nvPr/>
        </p:nvSpPr>
        <p:spPr>
          <a:xfrm>
            <a:off x="174485" y="67360"/>
            <a:ext cx="12017515" cy="10163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latin typeface="Century" panose="02040604050505020304" pitchFamily="18" charset="0"/>
              </a:rPr>
              <a:t>Чьи сани быстрее?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E2D5D9-BB43-4756-AFF4-9C9E315436B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454" y="1180082"/>
            <a:ext cx="8791575" cy="5172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7BE49B6-61E2-4A12-AC06-794B8A79783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698" y="3190701"/>
            <a:ext cx="4735882" cy="1538202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CECC72F3-FCC5-4BE2-BEFF-AD37E68C080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69" y="-55560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0F592E6-A874-4691-961C-493033790F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4" y="1381434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643663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797EE79-631B-41F5-B26A-B20027AECA25}"/>
              </a:ext>
            </a:extLst>
          </p:cNvPr>
          <p:cNvSpPr/>
          <p:nvPr/>
        </p:nvSpPr>
        <p:spPr>
          <a:xfrm>
            <a:off x="0" y="-29053"/>
            <a:ext cx="12192000" cy="6864987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DEBBDE7-525D-46FF-A773-347F7A8F4EF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957" y="5289321"/>
            <a:ext cx="1523410" cy="132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49E3989-ACE8-4671-A18D-95260F8851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278" y="971861"/>
            <a:ext cx="1523410" cy="132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F0495917-B330-4A1A-86EA-F7DBDF0A1B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7" y="1547815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F63FDDE7-A651-4634-9F6C-13303AEBFC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317" y="0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BA2D0EB9-A6B2-4EBE-8E84-7FC2465017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805" y="4348729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58FB8A5-D2CF-4AD0-819C-422002B7D5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47236" y="4579656"/>
            <a:ext cx="9144000" cy="97723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entury" panose="02040604050505020304" pitchFamily="18" charset="0"/>
              </a:rPr>
              <a:t>Спасибо </a:t>
            </a:r>
            <a:r>
              <a:rPr lang="ru-RU" b="1">
                <a:solidFill>
                  <a:srgbClr val="002060"/>
                </a:solidFill>
                <a:latin typeface="Century" panose="02040604050505020304" pitchFamily="18" charset="0"/>
              </a:rPr>
              <a:t>за урок!</a:t>
            </a:r>
            <a:endParaRPr lang="ru-RU" b="1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2810DD8E-5DF5-4515-8118-9F4BC9E4CD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68110"/>
            <a:ext cx="9022146" cy="450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067074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4ABF73B-3BB1-44ED-BB7A-5E3F9FA47993}"/>
              </a:ext>
            </a:extLst>
          </p:cNvPr>
          <p:cNvSpPr/>
          <p:nvPr/>
        </p:nvSpPr>
        <p:spPr>
          <a:xfrm>
            <a:off x="0" y="-29053"/>
            <a:ext cx="12192000" cy="6864987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DEBBDE7-525D-46FF-A773-347F7A8F4EF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957" y="5289321"/>
            <a:ext cx="1523410" cy="132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049E3989-ACE8-4671-A18D-95260F8851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278" y="971861"/>
            <a:ext cx="1523410" cy="132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F0495917-B330-4A1A-86EA-F7DBDF0A1B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7" y="1547815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F63FDDE7-A651-4634-9F6C-13303AEBFC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317" y="0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BA2D0EB9-A6B2-4EBE-8E84-7FC2465017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805" y="4348729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58FB8A5-D2CF-4AD0-819C-422002B7D5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3927" y="658642"/>
            <a:ext cx="9144000" cy="948737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Century" panose="02040604050505020304" pitchFamily="18" charset="0"/>
              </a:rPr>
              <a:t>Интернет – ресурсы:</a:t>
            </a:r>
          </a:p>
        </p:txBody>
      </p:sp>
      <p:sp>
        <p:nvSpPr>
          <p:cNvPr id="12" name="Заголовок 4">
            <a:extLst>
              <a:ext uri="{FF2B5EF4-FFF2-40B4-BE49-F238E27FC236}">
                <a16:creationId xmlns:a16="http://schemas.microsoft.com/office/drawing/2014/main" id="{902C460E-E405-4FAF-B597-845F6B7F68AA}"/>
              </a:ext>
            </a:extLst>
          </p:cNvPr>
          <p:cNvSpPr txBox="1">
            <a:spLocks/>
          </p:cNvSpPr>
          <p:nvPr/>
        </p:nvSpPr>
        <p:spPr>
          <a:xfrm>
            <a:off x="1406577" y="2813632"/>
            <a:ext cx="9144000" cy="34162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srgbClr val="C00000"/>
              </a:solidFill>
              <a:latin typeface="Century" panose="02040604050505020304" pitchFamily="18" charset="0"/>
            </a:endParaRP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CC1C934F-72F1-45D5-B7C9-913F60456C96}"/>
              </a:ext>
            </a:extLst>
          </p:cNvPr>
          <p:cNvSpPr/>
          <p:nvPr/>
        </p:nvSpPr>
        <p:spPr>
          <a:xfrm>
            <a:off x="2048602" y="1870486"/>
            <a:ext cx="8154649" cy="392407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</a:t>
            </a:r>
            <a:r>
              <a:rPr lang="en-US" b="1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detskie-raskraski.ru/sites/default/files/detskie-raskraski-sanki72.jpg</a:t>
            </a:r>
            <a:endParaRPr lang="ru-RU" b="1" dirty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https://avatars.mds.yandex.net/get-pdb/1550696/954c352e-7119-46b8-83c0-1883b57239b4/orig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https://im0-tub-ru.yandex.net/i?id=240e74478077689646a1ba03f9d3ad25&amp;n=13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http://forumsmile.ru/u/7/c/b/7cb13050cba07cb8cd1153be6030f506.gif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http://ds112.ucoz.ru/new_year/girljanda2.gif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https://dealmirror.com/wp-content/uploads/2017/12/bag-for-gifts-1795965_1280-1.png</a:t>
            </a:r>
            <a:endParaRPr lang="ru-RU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http://pozdravlenija-vsem.ru/images/novyj-god/krysa/god_krisy/9.gif</a:t>
            </a:r>
            <a:endParaRPr lang="ru-RU" b="1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0904969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239E40B-A885-4396-BA54-BE5D3018EF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7DD99D-7E1B-44C1-9BBF-633CFD4A07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833"/>
            <a:ext cx="12192000" cy="610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83C9A2-697C-439E-9247-AE91555EC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010" y="2244776"/>
            <a:ext cx="7649980" cy="26982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entury" panose="02040604050505020304" pitchFamily="18" charset="0"/>
              </a:rPr>
              <a:t>Все на праздник – Новый год!</a:t>
            </a:r>
            <a:br>
              <a:rPr lang="ru-RU" b="1" dirty="0">
                <a:latin typeface="Century" panose="02040604050505020304" pitchFamily="18" charset="0"/>
              </a:rPr>
            </a:br>
            <a:r>
              <a:rPr lang="ru-RU" b="1" dirty="0">
                <a:latin typeface="Century" panose="02040604050505020304" pitchFamily="18" charset="0"/>
              </a:rPr>
              <a:t>Подходи, честной народ!</a:t>
            </a:r>
            <a:br>
              <a:rPr lang="ru-RU" b="1" dirty="0">
                <a:latin typeface="Century" panose="02040604050505020304" pitchFamily="18" charset="0"/>
              </a:rPr>
            </a:br>
            <a:r>
              <a:rPr lang="ru-RU" b="1" dirty="0">
                <a:latin typeface="Century" panose="02040604050505020304" pitchFamily="18" charset="0"/>
              </a:rPr>
              <a:t>Всех, кто весел, приглашаем!</a:t>
            </a:r>
            <a:br>
              <a:rPr lang="ru-RU" b="1" dirty="0">
                <a:latin typeface="Century" panose="02040604050505020304" pitchFamily="18" charset="0"/>
              </a:rPr>
            </a:br>
            <a:r>
              <a:rPr lang="ru-RU" b="1" dirty="0">
                <a:latin typeface="Century" panose="02040604050505020304" pitchFamily="18" charset="0"/>
              </a:rPr>
              <a:t>Знатный праздник открываем!</a:t>
            </a:r>
            <a:br>
              <a:rPr lang="ru-RU" dirty="0"/>
            </a:br>
            <a:endParaRPr lang="ru-RU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421CF020-97A6-4EB4-A47D-C25ED7CDE5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42" y="0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C80CB0A3-45B1-4580-91BF-C6A16DFAD1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894" y="4482222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4EE2FCD3-917D-4A5B-9A20-BBBCA20BD2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648" y="494675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EBF16EC-2E4C-4DE3-99E1-0A6AA36481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37" y="2909968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8670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239E40B-A885-4396-BA54-BE5D3018EF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83C9A2-697C-439E-9247-AE91555EC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3665" y="494591"/>
            <a:ext cx="7649980" cy="824426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endParaRPr lang="ru-RU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421CF020-97A6-4EB4-A47D-C25ED7CDE5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236" y="433044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C80CB0A3-45B1-4580-91BF-C6A16DFAD1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894" y="4482222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4EE2FCD3-917D-4A5B-9A20-BBBCA20BD2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867" y="824457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EBF16EC-2E4C-4DE3-99E1-0A6AA36481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37" y="2909968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99B8CB5-4A24-4CD4-A45E-FD6D2A649D81}"/>
              </a:ext>
            </a:extLst>
          </p:cNvPr>
          <p:cNvSpPr txBox="1">
            <a:spLocks/>
          </p:cNvSpPr>
          <p:nvPr/>
        </p:nvSpPr>
        <p:spPr>
          <a:xfrm>
            <a:off x="1402722" y="858307"/>
            <a:ext cx="10009736" cy="1775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latin typeface="Century" panose="02040604050505020304" pitchFamily="18" charset="0"/>
              </a:rPr>
              <a:t>: </a:t>
            </a:r>
            <a:r>
              <a:rPr lang="ru-RU" sz="10700" b="1" dirty="0">
                <a:latin typeface="Century" panose="02040604050505020304" pitchFamily="18" charset="0"/>
              </a:rPr>
              <a:t>«</a:t>
            </a:r>
            <a:r>
              <a:rPr lang="ru-RU" sz="16000" b="1" dirty="0">
                <a:latin typeface="Century" panose="02040604050505020304" pitchFamily="18" charset="0"/>
              </a:rPr>
              <a:t>Карнавал (фр.) - народное гуляние, с уличным шествиями, ряжением, песнями, танцами и театрализованными играми»</a:t>
            </a:r>
            <a:br>
              <a:rPr lang="ru-RU" sz="10700" dirty="0">
                <a:latin typeface="Century" panose="02040604050505020304" pitchFamily="18" charset="0"/>
              </a:rPr>
            </a:br>
            <a:endParaRPr lang="ru-RU" sz="10700" dirty="0">
              <a:latin typeface="Century" panose="02040604050505020304" pitchFamily="18" charset="0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D3E43663-F64D-4243-BD66-2CBC9653F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204" y="2680136"/>
            <a:ext cx="7303441" cy="360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9875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4F847BA-9519-4468-9EF0-EDCB056401AB}"/>
              </a:ext>
            </a:extLst>
          </p:cNvPr>
          <p:cNvSpPr/>
          <p:nvPr/>
        </p:nvSpPr>
        <p:spPr>
          <a:xfrm>
            <a:off x="0" y="-43449"/>
            <a:ext cx="12192000" cy="6864987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араллелограмм 4">
            <a:extLst>
              <a:ext uri="{FF2B5EF4-FFF2-40B4-BE49-F238E27FC236}">
                <a16:creationId xmlns:a16="http://schemas.microsoft.com/office/drawing/2014/main" id="{8FF35B5D-71AF-4631-A561-BB217DC150FB}"/>
              </a:ext>
            </a:extLst>
          </p:cNvPr>
          <p:cNvSpPr/>
          <p:nvPr/>
        </p:nvSpPr>
        <p:spPr>
          <a:xfrm rot="13405411">
            <a:off x="1421902" y="1942300"/>
            <a:ext cx="3539221" cy="3461932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араллелограмм 6">
            <a:extLst>
              <a:ext uri="{FF2B5EF4-FFF2-40B4-BE49-F238E27FC236}">
                <a16:creationId xmlns:a16="http://schemas.microsoft.com/office/drawing/2014/main" id="{9018560E-5461-4806-8ADA-D1655B78B612}"/>
              </a:ext>
            </a:extLst>
          </p:cNvPr>
          <p:cNvSpPr/>
          <p:nvPr/>
        </p:nvSpPr>
        <p:spPr>
          <a:xfrm rot="13405411">
            <a:off x="7081386" y="2455717"/>
            <a:ext cx="3785585" cy="2926113"/>
          </a:xfrm>
          <a:prstGeom prst="parallelogram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CCA6C57-9F15-4826-AB1F-973ECA8A2DA8}"/>
              </a:ext>
            </a:extLst>
          </p:cNvPr>
          <p:cNvSpPr/>
          <p:nvPr/>
        </p:nvSpPr>
        <p:spPr>
          <a:xfrm>
            <a:off x="2584905" y="2964759"/>
            <a:ext cx="1644641" cy="1617800"/>
          </a:xfrm>
          <a:prstGeom prst="ellipse">
            <a:avLst/>
          </a:prstGeom>
          <a:solidFill>
            <a:srgbClr val="47C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C2C2C640-4408-48BB-85B2-F8EAE885D2A7}"/>
              </a:ext>
            </a:extLst>
          </p:cNvPr>
          <p:cNvSpPr/>
          <p:nvPr/>
        </p:nvSpPr>
        <p:spPr>
          <a:xfrm>
            <a:off x="8138906" y="2924910"/>
            <a:ext cx="1598763" cy="165764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372983C-C3B2-4E5A-B129-FC6B41B4180A}"/>
              </a:ext>
            </a:extLst>
          </p:cNvPr>
          <p:cNvSpPr/>
          <p:nvPr/>
        </p:nvSpPr>
        <p:spPr>
          <a:xfrm>
            <a:off x="5670816" y="3260805"/>
            <a:ext cx="914400" cy="914400"/>
          </a:xfrm>
          <a:prstGeom prst="rect">
            <a:avLst/>
          </a:prstGeom>
          <a:solidFill>
            <a:srgbClr val="CC3399"/>
          </a:solidFill>
          <a:ln>
            <a:solidFill>
              <a:srgbClr val="CC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>
            <a:extLst>
              <a:ext uri="{FF2B5EF4-FFF2-40B4-BE49-F238E27FC236}">
                <a16:creationId xmlns:a16="http://schemas.microsoft.com/office/drawing/2014/main" id="{1CE84D29-24D1-485E-9FB2-711247C5C397}"/>
              </a:ext>
            </a:extLst>
          </p:cNvPr>
          <p:cNvSpPr/>
          <p:nvPr/>
        </p:nvSpPr>
        <p:spPr>
          <a:xfrm rot="19527485">
            <a:off x="365555" y="2329693"/>
            <a:ext cx="1955922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>
            <a:extLst>
              <a:ext uri="{FF2B5EF4-FFF2-40B4-BE49-F238E27FC236}">
                <a16:creationId xmlns:a16="http://schemas.microsoft.com/office/drawing/2014/main" id="{3FF710E9-90F7-4E82-93FF-5DA45BBD53B7}"/>
              </a:ext>
            </a:extLst>
          </p:cNvPr>
          <p:cNvSpPr/>
          <p:nvPr/>
        </p:nvSpPr>
        <p:spPr>
          <a:xfrm rot="19527485">
            <a:off x="2008825" y="1398578"/>
            <a:ext cx="1524837" cy="914400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>
            <a:extLst>
              <a:ext uri="{FF2B5EF4-FFF2-40B4-BE49-F238E27FC236}">
                <a16:creationId xmlns:a16="http://schemas.microsoft.com/office/drawing/2014/main" id="{85E29E35-7215-4A68-B3BC-C99A41CB5118}"/>
              </a:ext>
            </a:extLst>
          </p:cNvPr>
          <p:cNvSpPr/>
          <p:nvPr/>
        </p:nvSpPr>
        <p:spPr>
          <a:xfrm rot="2469388">
            <a:off x="10385919" y="2824184"/>
            <a:ext cx="1488899" cy="914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>
            <a:extLst>
              <a:ext uri="{FF2B5EF4-FFF2-40B4-BE49-F238E27FC236}">
                <a16:creationId xmlns:a16="http://schemas.microsoft.com/office/drawing/2014/main" id="{79445A89-F8AC-4B21-A4B6-FA03C9B81C7F}"/>
              </a:ext>
            </a:extLst>
          </p:cNvPr>
          <p:cNvSpPr/>
          <p:nvPr/>
        </p:nvSpPr>
        <p:spPr>
          <a:xfrm rot="9329297">
            <a:off x="9423650" y="1818578"/>
            <a:ext cx="1274949" cy="1367619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id="{310E59E5-272C-461E-A39A-8E2E7523A6DA}"/>
              </a:ext>
            </a:extLst>
          </p:cNvPr>
          <p:cNvSpPr/>
          <p:nvPr/>
        </p:nvSpPr>
        <p:spPr>
          <a:xfrm>
            <a:off x="153540" y="3732545"/>
            <a:ext cx="714400" cy="1207008"/>
          </a:xfrm>
          <a:custGeom>
            <a:avLst/>
            <a:gdLst>
              <a:gd name="connsiteX0" fmla="*/ 714400 w 714400"/>
              <a:gd name="connsiteY0" fmla="*/ 0 h 1207008"/>
              <a:gd name="connsiteX1" fmla="*/ 293776 w 714400"/>
              <a:gd name="connsiteY1" fmla="*/ 54864 h 1207008"/>
              <a:gd name="connsiteX2" fmla="*/ 238912 w 714400"/>
              <a:gd name="connsiteY2" fmla="*/ 91440 h 1207008"/>
              <a:gd name="connsiteX3" fmla="*/ 257200 w 714400"/>
              <a:gd name="connsiteY3" fmla="*/ 219456 h 1207008"/>
              <a:gd name="connsiteX4" fmla="*/ 348640 w 714400"/>
              <a:gd name="connsiteY4" fmla="*/ 310896 h 1207008"/>
              <a:gd name="connsiteX5" fmla="*/ 403504 w 714400"/>
              <a:gd name="connsiteY5" fmla="*/ 365760 h 1207008"/>
              <a:gd name="connsiteX6" fmla="*/ 531520 w 714400"/>
              <a:gd name="connsiteY6" fmla="*/ 475488 h 1207008"/>
              <a:gd name="connsiteX7" fmla="*/ 513232 w 714400"/>
              <a:gd name="connsiteY7" fmla="*/ 640080 h 1207008"/>
              <a:gd name="connsiteX8" fmla="*/ 348640 w 714400"/>
              <a:gd name="connsiteY8" fmla="*/ 731520 h 1207008"/>
              <a:gd name="connsiteX9" fmla="*/ 275488 w 714400"/>
              <a:gd name="connsiteY9" fmla="*/ 768096 h 1207008"/>
              <a:gd name="connsiteX10" fmla="*/ 202336 w 714400"/>
              <a:gd name="connsiteY10" fmla="*/ 786384 h 1207008"/>
              <a:gd name="connsiteX11" fmla="*/ 92608 w 714400"/>
              <a:gd name="connsiteY11" fmla="*/ 822960 h 1207008"/>
              <a:gd name="connsiteX12" fmla="*/ 37744 w 714400"/>
              <a:gd name="connsiteY12" fmla="*/ 841248 h 1207008"/>
              <a:gd name="connsiteX13" fmla="*/ 1168 w 714400"/>
              <a:gd name="connsiteY13" fmla="*/ 896112 h 1207008"/>
              <a:gd name="connsiteX14" fmla="*/ 19456 w 714400"/>
              <a:gd name="connsiteY14" fmla="*/ 1060704 h 1207008"/>
              <a:gd name="connsiteX15" fmla="*/ 56032 w 714400"/>
              <a:gd name="connsiteY15" fmla="*/ 1115568 h 1207008"/>
              <a:gd name="connsiteX16" fmla="*/ 147472 w 714400"/>
              <a:gd name="connsiteY16" fmla="*/ 1207008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14400" h="1207008">
                <a:moveTo>
                  <a:pt x="714400" y="0"/>
                </a:moveTo>
                <a:cubicBezTo>
                  <a:pt x="672457" y="2467"/>
                  <a:pt x="387807" y="-7823"/>
                  <a:pt x="293776" y="54864"/>
                </a:cubicBezTo>
                <a:lnTo>
                  <a:pt x="238912" y="91440"/>
                </a:lnTo>
                <a:cubicBezTo>
                  <a:pt x="245008" y="134112"/>
                  <a:pt x="244814" y="178169"/>
                  <a:pt x="257200" y="219456"/>
                </a:cubicBezTo>
                <a:cubicBezTo>
                  <a:pt x="275082" y="279061"/>
                  <a:pt x="306374" y="275675"/>
                  <a:pt x="348640" y="310896"/>
                </a:cubicBezTo>
                <a:cubicBezTo>
                  <a:pt x="368509" y="327453"/>
                  <a:pt x="383867" y="348928"/>
                  <a:pt x="403504" y="365760"/>
                </a:cubicBezTo>
                <a:cubicBezTo>
                  <a:pt x="567728" y="506524"/>
                  <a:pt x="395382" y="339350"/>
                  <a:pt x="531520" y="475488"/>
                </a:cubicBezTo>
                <a:cubicBezTo>
                  <a:pt x="525424" y="530352"/>
                  <a:pt x="539403" y="591477"/>
                  <a:pt x="513232" y="640080"/>
                </a:cubicBezTo>
                <a:cubicBezTo>
                  <a:pt x="477590" y="706272"/>
                  <a:pt x="405684" y="707072"/>
                  <a:pt x="348640" y="731520"/>
                </a:cubicBezTo>
                <a:cubicBezTo>
                  <a:pt x="323582" y="742259"/>
                  <a:pt x="301014" y="758524"/>
                  <a:pt x="275488" y="768096"/>
                </a:cubicBezTo>
                <a:cubicBezTo>
                  <a:pt x="251954" y="776921"/>
                  <a:pt x="226410" y="779162"/>
                  <a:pt x="202336" y="786384"/>
                </a:cubicBezTo>
                <a:cubicBezTo>
                  <a:pt x="165407" y="797463"/>
                  <a:pt x="129184" y="810768"/>
                  <a:pt x="92608" y="822960"/>
                </a:cubicBezTo>
                <a:lnTo>
                  <a:pt x="37744" y="841248"/>
                </a:lnTo>
                <a:cubicBezTo>
                  <a:pt x="25552" y="859536"/>
                  <a:pt x="2993" y="874208"/>
                  <a:pt x="1168" y="896112"/>
                </a:cubicBezTo>
                <a:cubicBezTo>
                  <a:pt x="-3416" y="951123"/>
                  <a:pt x="6068" y="1007151"/>
                  <a:pt x="19456" y="1060704"/>
                </a:cubicBezTo>
                <a:cubicBezTo>
                  <a:pt x="24787" y="1082027"/>
                  <a:pt x="41961" y="1098683"/>
                  <a:pt x="56032" y="1115568"/>
                </a:cubicBezTo>
                <a:lnTo>
                  <a:pt x="147472" y="1207008"/>
                </a:ln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67F4353D-F0FF-46C3-8DFE-1E9541988282}"/>
              </a:ext>
            </a:extLst>
          </p:cNvPr>
          <p:cNvSpPr/>
          <p:nvPr/>
        </p:nvSpPr>
        <p:spPr>
          <a:xfrm rot="8955323">
            <a:off x="10994900" y="4272991"/>
            <a:ext cx="714400" cy="1207008"/>
          </a:xfrm>
          <a:custGeom>
            <a:avLst/>
            <a:gdLst>
              <a:gd name="connsiteX0" fmla="*/ 714400 w 714400"/>
              <a:gd name="connsiteY0" fmla="*/ 0 h 1207008"/>
              <a:gd name="connsiteX1" fmla="*/ 293776 w 714400"/>
              <a:gd name="connsiteY1" fmla="*/ 54864 h 1207008"/>
              <a:gd name="connsiteX2" fmla="*/ 238912 w 714400"/>
              <a:gd name="connsiteY2" fmla="*/ 91440 h 1207008"/>
              <a:gd name="connsiteX3" fmla="*/ 257200 w 714400"/>
              <a:gd name="connsiteY3" fmla="*/ 219456 h 1207008"/>
              <a:gd name="connsiteX4" fmla="*/ 348640 w 714400"/>
              <a:gd name="connsiteY4" fmla="*/ 310896 h 1207008"/>
              <a:gd name="connsiteX5" fmla="*/ 403504 w 714400"/>
              <a:gd name="connsiteY5" fmla="*/ 365760 h 1207008"/>
              <a:gd name="connsiteX6" fmla="*/ 531520 w 714400"/>
              <a:gd name="connsiteY6" fmla="*/ 475488 h 1207008"/>
              <a:gd name="connsiteX7" fmla="*/ 513232 w 714400"/>
              <a:gd name="connsiteY7" fmla="*/ 640080 h 1207008"/>
              <a:gd name="connsiteX8" fmla="*/ 348640 w 714400"/>
              <a:gd name="connsiteY8" fmla="*/ 731520 h 1207008"/>
              <a:gd name="connsiteX9" fmla="*/ 275488 w 714400"/>
              <a:gd name="connsiteY9" fmla="*/ 768096 h 1207008"/>
              <a:gd name="connsiteX10" fmla="*/ 202336 w 714400"/>
              <a:gd name="connsiteY10" fmla="*/ 786384 h 1207008"/>
              <a:gd name="connsiteX11" fmla="*/ 92608 w 714400"/>
              <a:gd name="connsiteY11" fmla="*/ 822960 h 1207008"/>
              <a:gd name="connsiteX12" fmla="*/ 37744 w 714400"/>
              <a:gd name="connsiteY12" fmla="*/ 841248 h 1207008"/>
              <a:gd name="connsiteX13" fmla="*/ 1168 w 714400"/>
              <a:gd name="connsiteY13" fmla="*/ 896112 h 1207008"/>
              <a:gd name="connsiteX14" fmla="*/ 19456 w 714400"/>
              <a:gd name="connsiteY14" fmla="*/ 1060704 h 1207008"/>
              <a:gd name="connsiteX15" fmla="*/ 56032 w 714400"/>
              <a:gd name="connsiteY15" fmla="*/ 1115568 h 1207008"/>
              <a:gd name="connsiteX16" fmla="*/ 147472 w 714400"/>
              <a:gd name="connsiteY16" fmla="*/ 1207008 h 1207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14400" h="1207008">
                <a:moveTo>
                  <a:pt x="714400" y="0"/>
                </a:moveTo>
                <a:cubicBezTo>
                  <a:pt x="672457" y="2467"/>
                  <a:pt x="387807" y="-7823"/>
                  <a:pt x="293776" y="54864"/>
                </a:cubicBezTo>
                <a:lnTo>
                  <a:pt x="238912" y="91440"/>
                </a:lnTo>
                <a:cubicBezTo>
                  <a:pt x="245008" y="134112"/>
                  <a:pt x="244814" y="178169"/>
                  <a:pt x="257200" y="219456"/>
                </a:cubicBezTo>
                <a:cubicBezTo>
                  <a:pt x="275082" y="279061"/>
                  <a:pt x="306374" y="275675"/>
                  <a:pt x="348640" y="310896"/>
                </a:cubicBezTo>
                <a:cubicBezTo>
                  <a:pt x="368509" y="327453"/>
                  <a:pt x="383867" y="348928"/>
                  <a:pt x="403504" y="365760"/>
                </a:cubicBezTo>
                <a:cubicBezTo>
                  <a:pt x="567728" y="506524"/>
                  <a:pt x="395382" y="339350"/>
                  <a:pt x="531520" y="475488"/>
                </a:cubicBezTo>
                <a:cubicBezTo>
                  <a:pt x="525424" y="530352"/>
                  <a:pt x="539403" y="591477"/>
                  <a:pt x="513232" y="640080"/>
                </a:cubicBezTo>
                <a:cubicBezTo>
                  <a:pt x="477590" y="706272"/>
                  <a:pt x="405684" y="707072"/>
                  <a:pt x="348640" y="731520"/>
                </a:cubicBezTo>
                <a:cubicBezTo>
                  <a:pt x="323582" y="742259"/>
                  <a:pt x="301014" y="758524"/>
                  <a:pt x="275488" y="768096"/>
                </a:cubicBezTo>
                <a:cubicBezTo>
                  <a:pt x="251954" y="776921"/>
                  <a:pt x="226410" y="779162"/>
                  <a:pt x="202336" y="786384"/>
                </a:cubicBezTo>
                <a:cubicBezTo>
                  <a:pt x="165407" y="797463"/>
                  <a:pt x="129184" y="810768"/>
                  <a:pt x="92608" y="822960"/>
                </a:cubicBezTo>
                <a:lnTo>
                  <a:pt x="37744" y="841248"/>
                </a:lnTo>
                <a:cubicBezTo>
                  <a:pt x="25552" y="859536"/>
                  <a:pt x="2993" y="874208"/>
                  <a:pt x="1168" y="896112"/>
                </a:cubicBezTo>
                <a:cubicBezTo>
                  <a:pt x="-3416" y="951123"/>
                  <a:pt x="6068" y="1007151"/>
                  <a:pt x="19456" y="1060704"/>
                </a:cubicBezTo>
                <a:cubicBezTo>
                  <a:pt x="24787" y="1082027"/>
                  <a:pt x="41961" y="1098683"/>
                  <a:pt x="56032" y="1115568"/>
                </a:cubicBezTo>
                <a:lnTo>
                  <a:pt x="147472" y="1207008"/>
                </a:ln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3">
            <a:extLst>
              <a:ext uri="{FF2B5EF4-FFF2-40B4-BE49-F238E27FC236}">
                <a16:creationId xmlns:a16="http://schemas.microsoft.com/office/drawing/2014/main" id="{CBE8C4F3-90E1-45B9-8FDF-0B74DFC2C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entury" panose="02040604050505020304" pitchFamily="18" charset="0"/>
              </a:rPr>
              <a:t>Из каких геометрических фигур составлена маска?</a:t>
            </a:r>
          </a:p>
        </p:txBody>
      </p:sp>
    </p:spTree>
    <p:extLst>
      <p:ext uri="{BB962C8B-B14F-4D97-AF65-F5344CB8AC3E}">
        <p14:creationId xmlns:p14="http://schemas.microsoft.com/office/powerpoint/2010/main" val="3155052037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079AC648-3848-4FC8-B5F4-2D96F2D35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D0F0F72-8C80-42E3-9E60-0642742DB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entury" panose="02040604050505020304" pitchFamily="18" charset="0"/>
              </a:rPr>
              <a:t>Выяви закономерность. </a:t>
            </a:r>
            <a:br>
              <a:rPr lang="ru-RU" b="1" dirty="0">
                <a:solidFill>
                  <a:srgbClr val="002060"/>
                </a:solidFill>
                <a:latin typeface="Century" panose="020406040505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Century" panose="02040604050505020304" pitchFamily="18" charset="0"/>
              </a:rPr>
              <a:t>Какие числа пропущены?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AAB7A95-A5B6-4259-A6D8-EAD0F2D88A2C}"/>
              </a:ext>
            </a:extLst>
          </p:cNvPr>
          <p:cNvSpPr/>
          <p:nvPr/>
        </p:nvSpPr>
        <p:spPr>
          <a:xfrm>
            <a:off x="473074" y="1834962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3 6 9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A809D73-2CD4-4780-A297-6DBE743898EA}"/>
              </a:ext>
            </a:extLst>
          </p:cNvPr>
          <p:cNvSpPr/>
          <p:nvPr/>
        </p:nvSpPr>
        <p:spPr>
          <a:xfrm>
            <a:off x="3263623" y="1834962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4 …10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4C94898-2964-447F-AAB8-0CCF47DF2362}"/>
              </a:ext>
            </a:extLst>
          </p:cNvPr>
          <p:cNvSpPr/>
          <p:nvPr/>
        </p:nvSpPr>
        <p:spPr>
          <a:xfrm>
            <a:off x="3930685" y="1890911"/>
            <a:ext cx="811796" cy="80250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Century" panose="02040604050505020304" pitchFamily="18" charset="0"/>
              </a:rPr>
              <a:t>7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4B001E8-6CCB-4F54-85E7-2A8E63EAEDC2}"/>
              </a:ext>
            </a:extLst>
          </p:cNvPr>
          <p:cNvSpPr/>
          <p:nvPr/>
        </p:nvSpPr>
        <p:spPr>
          <a:xfrm>
            <a:off x="473074" y="3283260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5 7 9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EDC2576-53D8-4C87-A405-56C06704C30E}"/>
              </a:ext>
            </a:extLst>
          </p:cNvPr>
          <p:cNvSpPr/>
          <p:nvPr/>
        </p:nvSpPr>
        <p:spPr>
          <a:xfrm>
            <a:off x="3263623" y="3220689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1 … 5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0DA5362-D324-445B-9B24-0A31E7357F9B}"/>
              </a:ext>
            </a:extLst>
          </p:cNvPr>
          <p:cNvSpPr/>
          <p:nvPr/>
        </p:nvSpPr>
        <p:spPr>
          <a:xfrm>
            <a:off x="4014061" y="3220689"/>
            <a:ext cx="877158" cy="914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Century" panose="02040604050505020304" pitchFamily="18" charset="0"/>
              </a:rPr>
              <a:t>3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DD08358-4531-4FB2-9703-7879EFF60646}"/>
              </a:ext>
            </a:extLst>
          </p:cNvPr>
          <p:cNvSpPr/>
          <p:nvPr/>
        </p:nvSpPr>
        <p:spPr>
          <a:xfrm>
            <a:off x="473074" y="4892500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2 5 4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7F8CCCD-8BB1-4617-B30D-D1CD74C7110E}"/>
              </a:ext>
            </a:extLst>
          </p:cNvPr>
          <p:cNvSpPr/>
          <p:nvPr/>
        </p:nvSpPr>
        <p:spPr>
          <a:xfrm>
            <a:off x="3263623" y="4932248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4 … …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E5860EA-136C-4306-A43E-08EF169BA241}"/>
              </a:ext>
            </a:extLst>
          </p:cNvPr>
          <p:cNvSpPr/>
          <p:nvPr/>
        </p:nvSpPr>
        <p:spPr>
          <a:xfrm>
            <a:off x="3930685" y="4956486"/>
            <a:ext cx="904786" cy="89016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Century" panose="02040604050505020304" pitchFamily="18" charset="0"/>
              </a:rPr>
              <a:t>7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EBD78CC-851A-40D1-9FDA-EC05D9AFF0CD}"/>
              </a:ext>
            </a:extLst>
          </p:cNvPr>
          <p:cNvSpPr/>
          <p:nvPr/>
        </p:nvSpPr>
        <p:spPr>
          <a:xfrm>
            <a:off x="4620276" y="4980724"/>
            <a:ext cx="904786" cy="86592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Century" panose="02040604050505020304" pitchFamily="18" charset="0"/>
              </a:rPr>
              <a:t>6</a:t>
            </a:r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6811EAE2-1647-4C75-B0AC-9CE53F09500D}"/>
              </a:ext>
            </a:extLst>
          </p:cNvPr>
          <p:cNvSpPr/>
          <p:nvPr/>
        </p:nvSpPr>
        <p:spPr>
          <a:xfrm>
            <a:off x="6214653" y="2055813"/>
            <a:ext cx="5734540" cy="3839311"/>
          </a:xfrm>
          <a:prstGeom prst="triangle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entury" panose="02040604050505020304" pitchFamily="18" charset="0"/>
              </a:rPr>
              <a:t>Считать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Century" panose="02040604050505020304" pitchFamily="18" charset="0"/>
              </a:rPr>
              <a:t>Отгадывать</a:t>
            </a:r>
            <a:r>
              <a:rPr lang="ru-RU" sz="3600" dirty="0">
                <a:latin typeface="Century" panose="02040604050505020304" pitchFamily="18" charset="0"/>
              </a:rPr>
              <a:t> </a:t>
            </a:r>
          </a:p>
          <a:p>
            <a:pPr algn="ctr"/>
            <a:r>
              <a:rPr lang="ru-RU" sz="3600" b="1" dirty="0">
                <a:solidFill>
                  <a:srgbClr val="FFFF00"/>
                </a:solidFill>
                <a:latin typeface="Century" panose="02040604050505020304" pitchFamily="18" charset="0"/>
              </a:rPr>
              <a:t>Смекать</a:t>
            </a:r>
          </a:p>
        </p:txBody>
      </p:sp>
    </p:spTree>
    <p:extLst>
      <p:ext uri="{BB962C8B-B14F-4D97-AF65-F5344CB8AC3E}">
        <p14:creationId xmlns:p14="http://schemas.microsoft.com/office/powerpoint/2010/main" val="11696575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2" grpId="0" animBg="1"/>
      <p:bldP spid="23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079AC648-3848-4FC8-B5F4-2D96F2D35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20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421CF020-97A6-4EB4-A47D-C25ED7CDE5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777" y="-219795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C80CB0A3-45B1-4580-91BF-C6A16DFAD1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894" y="4869828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4EE2FCD3-917D-4A5B-9A20-BBBCA20BD2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9677" y="4976815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EBF16EC-2E4C-4DE3-99E1-0A6AA36481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7701" y="-190497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9F236F27-6BB9-4782-A48E-ECCAFCBDEC4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293" y="1421533"/>
            <a:ext cx="5031615" cy="523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8F368858-D6B1-40FA-99D7-9566524EC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04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entury" panose="02040604050505020304" pitchFamily="18" charset="0"/>
              </a:rPr>
              <a:t>Украсим ёлку </a:t>
            </a:r>
            <a:r>
              <a:rPr lang="ru-RU" b="1" dirty="0">
                <a:solidFill>
                  <a:srgbClr val="FF0000"/>
                </a:solidFill>
                <a:latin typeface="Century" panose="02040604050505020304" pitchFamily="18" charset="0"/>
              </a:rPr>
              <a:t>огоньками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FF2E40E-D2C1-4578-BAC0-085BC2535108}"/>
              </a:ext>
            </a:extLst>
          </p:cNvPr>
          <p:cNvSpPr/>
          <p:nvPr/>
        </p:nvSpPr>
        <p:spPr>
          <a:xfrm>
            <a:off x="473074" y="1706973"/>
            <a:ext cx="2443396" cy="9144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Century" panose="02040604050505020304" pitchFamily="18" charset="0"/>
              </a:rPr>
              <a:t>2 + 3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0291578-71E7-449D-B7EB-D30D89AD235D}"/>
              </a:ext>
            </a:extLst>
          </p:cNvPr>
          <p:cNvSpPr/>
          <p:nvPr/>
        </p:nvSpPr>
        <p:spPr>
          <a:xfrm>
            <a:off x="473074" y="2836049"/>
            <a:ext cx="2443396" cy="914400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B0F0"/>
                </a:solidFill>
                <a:latin typeface="Century" panose="02040604050505020304" pitchFamily="18" charset="0"/>
              </a:rPr>
              <a:t>9 - 2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FB88E24-E3DE-4E1E-A883-905205E36025}"/>
              </a:ext>
            </a:extLst>
          </p:cNvPr>
          <p:cNvSpPr/>
          <p:nvPr/>
        </p:nvSpPr>
        <p:spPr>
          <a:xfrm>
            <a:off x="473074" y="3965125"/>
            <a:ext cx="2443396" cy="91440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7030A0"/>
                </a:solidFill>
                <a:latin typeface="Century" panose="02040604050505020304" pitchFamily="18" charset="0"/>
              </a:rPr>
              <a:t>10 - 1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1F2A0FD-D07A-4D4B-AC5B-D7B420237FC4}"/>
              </a:ext>
            </a:extLst>
          </p:cNvPr>
          <p:cNvSpPr/>
          <p:nvPr/>
        </p:nvSpPr>
        <p:spPr>
          <a:xfrm>
            <a:off x="457370" y="5094201"/>
            <a:ext cx="2443396" cy="914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8 + 0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8563850-3111-49CF-B97E-BB1D42912017}"/>
              </a:ext>
            </a:extLst>
          </p:cNvPr>
          <p:cNvSpPr/>
          <p:nvPr/>
        </p:nvSpPr>
        <p:spPr>
          <a:xfrm>
            <a:off x="8638880" y="1661390"/>
            <a:ext cx="2443396" cy="914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latin typeface="Century" panose="02040604050505020304" pitchFamily="18" charset="0"/>
              </a:rPr>
              <a:t>2 + 3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6CD5BC0-90EF-41F3-9C31-A6548AC2F7B9}"/>
              </a:ext>
            </a:extLst>
          </p:cNvPr>
          <p:cNvSpPr/>
          <p:nvPr/>
        </p:nvSpPr>
        <p:spPr>
          <a:xfrm>
            <a:off x="8626010" y="2776971"/>
            <a:ext cx="24433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accent2">
                    <a:lumMod val="75000"/>
                  </a:schemeClr>
                </a:solidFill>
                <a:latin typeface="Century" panose="02040604050505020304" pitchFamily="18" charset="0"/>
              </a:rPr>
              <a:t>7 - 0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008B9CD-94CD-46F0-A1C4-41BCDB3956F6}"/>
              </a:ext>
            </a:extLst>
          </p:cNvPr>
          <p:cNvSpPr/>
          <p:nvPr/>
        </p:nvSpPr>
        <p:spPr>
          <a:xfrm>
            <a:off x="8686003" y="3990860"/>
            <a:ext cx="2443396" cy="9144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Century" panose="02040604050505020304" pitchFamily="18" charset="0"/>
              </a:rPr>
              <a:t>6 + 1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283137C-FC6B-435F-8300-C05532FBF9A9}"/>
              </a:ext>
            </a:extLst>
          </p:cNvPr>
          <p:cNvSpPr/>
          <p:nvPr/>
        </p:nvSpPr>
        <p:spPr>
          <a:xfrm>
            <a:off x="8725174" y="5134974"/>
            <a:ext cx="2443396" cy="91440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002060"/>
                </a:solidFill>
                <a:latin typeface="Century" panose="02040604050505020304" pitchFamily="18" charset="0"/>
              </a:rPr>
              <a:t>9 - 9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99B79120-524B-45CC-B9E9-E8B3B11B84E9}"/>
              </a:ext>
            </a:extLst>
          </p:cNvPr>
          <p:cNvSpPr/>
          <p:nvPr/>
        </p:nvSpPr>
        <p:spPr>
          <a:xfrm>
            <a:off x="5270506" y="3821081"/>
            <a:ext cx="334916" cy="28808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8CA49079-588C-4BEB-B89D-1EE8DD57C1FA}"/>
              </a:ext>
            </a:extLst>
          </p:cNvPr>
          <p:cNvSpPr/>
          <p:nvPr/>
        </p:nvSpPr>
        <p:spPr>
          <a:xfrm>
            <a:off x="5785532" y="3253728"/>
            <a:ext cx="438135" cy="38980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312F078F-2937-4353-B5C6-BCD6425EE3E3}"/>
              </a:ext>
            </a:extLst>
          </p:cNvPr>
          <p:cNvSpPr/>
          <p:nvPr/>
        </p:nvSpPr>
        <p:spPr>
          <a:xfrm>
            <a:off x="5029945" y="4363792"/>
            <a:ext cx="334916" cy="372809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BE7651BD-3ED2-4F88-B866-17D49B46037A}"/>
              </a:ext>
            </a:extLst>
          </p:cNvPr>
          <p:cNvSpPr/>
          <p:nvPr/>
        </p:nvSpPr>
        <p:spPr>
          <a:xfrm>
            <a:off x="5504689" y="2942920"/>
            <a:ext cx="201467" cy="22489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DE9C136C-424C-42EA-8193-3F190AD6E041}"/>
              </a:ext>
            </a:extLst>
          </p:cNvPr>
          <p:cNvSpPr/>
          <p:nvPr/>
        </p:nvSpPr>
        <p:spPr>
          <a:xfrm>
            <a:off x="5798772" y="4568618"/>
            <a:ext cx="547480" cy="46225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CCC1CD5B-72F9-4B2B-82C4-24E28A05BDB5}"/>
              </a:ext>
            </a:extLst>
          </p:cNvPr>
          <p:cNvSpPr/>
          <p:nvPr/>
        </p:nvSpPr>
        <p:spPr>
          <a:xfrm>
            <a:off x="4895036" y="5030876"/>
            <a:ext cx="316715" cy="238676"/>
          </a:xfrm>
          <a:prstGeom prst="ellipse">
            <a:avLst/>
          </a:prstGeom>
          <a:solidFill>
            <a:srgbClr val="C00000"/>
          </a:solidFill>
          <a:ln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F8B041C5-B84A-405B-ABBA-29B076C02326}"/>
              </a:ext>
            </a:extLst>
          </p:cNvPr>
          <p:cNvSpPr/>
          <p:nvPr/>
        </p:nvSpPr>
        <p:spPr>
          <a:xfrm>
            <a:off x="6027279" y="5544442"/>
            <a:ext cx="334916" cy="37281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F683968E-84CA-43A1-ABEB-23D41A8683B4}"/>
              </a:ext>
            </a:extLst>
          </p:cNvPr>
          <p:cNvSpPr/>
          <p:nvPr/>
        </p:nvSpPr>
        <p:spPr>
          <a:xfrm>
            <a:off x="5211752" y="5376993"/>
            <a:ext cx="334916" cy="372809"/>
          </a:xfrm>
          <a:prstGeom prst="ellipse">
            <a:avLst/>
          </a:prstGeom>
          <a:solidFill>
            <a:srgbClr val="002060"/>
          </a:solidFill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везда: 5 точек 13">
            <a:extLst>
              <a:ext uri="{FF2B5EF4-FFF2-40B4-BE49-F238E27FC236}">
                <a16:creationId xmlns:a16="http://schemas.microsoft.com/office/drawing/2014/main" id="{987990F2-1006-46A7-9059-C467995C05CB}"/>
              </a:ext>
            </a:extLst>
          </p:cNvPr>
          <p:cNvSpPr/>
          <p:nvPr/>
        </p:nvSpPr>
        <p:spPr>
          <a:xfrm>
            <a:off x="5077975" y="1607591"/>
            <a:ext cx="1332250" cy="1308538"/>
          </a:xfrm>
          <a:prstGeom prst="star5">
            <a:avLst>
              <a:gd name="adj" fmla="val 13571"/>
              <a:gd name="hf" fmla="val 105146"/>
              <a:gd name="vf" fmla="val 110557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>
            <a:extLst>
              <a:ext uri="{FF2B5EF4-FFF2-40B4-BE49-F238E27FC236}">
                <a16:creationId xmlns:a16="http://schemas.microsoft.com/office/drawing/2014/main" id="{2ED9AD31-0F6C-421B-BDDA-463A0287819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30822">
            <a:off x="4283932" y="4613498"/>
            <a:ext cx="2564421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0D55DA36-3E8A-434C-AC10-5D908B0EFAC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86654">
            <a:off x="4806748" y="4325731"/>
            <a:ext cx="3003803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0609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C99C8C98-5D2A-49C6-9890-12A1927FFD10}"/>
              </a:ext>
            </a:extLst>
          </p:cNvPr>
          <p:cNvSpPr/>
          <p:nvPr/>
        </p:nvSpPr>
        <p:spPr>
          <a:xfrm>
            <a:off x="0" y="-29053"/>
            <a:ext cx="12192000" cy="6864987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421CF020-97A6-4EB4-A47D-C25ED7CDE5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165" y="504664"/>
            <a:ext cx="1581367" cy="11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C80CB0A3-45B1-4580-91BF-C6A16DFAD1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202" y="5142202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4EE2FCD3-917D-4A5B-9A20-BBBCA20BD2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9677" y="4976815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EBF16EC-2E4C-4DE3-99E1-0A6AA36481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7701" y="-190497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18F69E1-C790-4B13-B444-1D0C5BBC1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BDDEAC8-6566-4A41-8A91-7C35BB83ACBA}"/>
              </a:ext>
            </a:extLst>
          </p:cNvPr>
          <p:cNvSpPr/>
          <p:nvPr/>
        </p:nvSpPr>
        <p:spPr>
          <a:xfrm>
            <a:off x="546568" y="1001076"/>
            <a:ext cx="62314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Century" panose="02040604050505020304" pitchFamily="18" charset="0"/>
              </a:rPr>
              <a:t>Расскажи ты, нам, ёлочка, сказку!</a:t>
            </a:r>
          </a:p>
          <a:p>
            <a:r>
              <a:rPr lang="ru-RU" sz="4000" b="1" dirty="0">
                <a:solidFill>
                  <a:srgbClr val="002060"/>
                </a:solidFill>
                <a:latin typeface="Century" panose="02040604050505020304" pitchFamily="18" charset="0"/>
              </a:rPr>
              <a:t>Нам чудесную тайну доверь!</a:t>
            </a:r>
          </a:p>
          <a:p>
            <a:r>
              <a:rPr lang="ru-RU" sz="4000" b="1" dirty="0">
                <a:solidFill>
                  <a:srgbClr val="002060"/>
                </a:solidFill>
                <a:latin typeface="Century" panose="02040604050505020304" pitchFamily="18" charset="0"/>
              </a:rPr>
              <a:t>С интересом, немножко с опаской</a:t>
            </a:r>
          </a:p>
          <a:p>
            <a:r>
              <a:rPr lang="ru-RU" sz="4000" b="1" dirty="0">
                <a:solidFill>
                  <a:srgbClr val="002060"/>
                </a:solidFill>
                <a:latin typeface="Century" panose="02040604050505020304" pitchFamily="18" charset="0"/>
              </a:rPr>
              <a:t>В эту сказку откроем мы дверь!</a:t>
            </a:r>
          </a:p>
        </p:txBody>
      </p:sp>
      <p:pic>
        <p:nvPicPr>
          <p:cNvPr id="39" name="Picture 4">
            <a:extLst>
              <a:ext uri="{FF2B5EF4-FFF2-40B4-BE49-F238E27FC236}">
                <a16:creationId xmlns:a16="http://schemas.microsoft.com/office/drawing/2014/main" id="{47299957-C067-4DA2-AE26-C7B69297FB7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932" y="-1066932"/>
            <a:ext cx="56007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B240C42B-58DA-46A6-8E62-9F5EFB521F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359" y="2728567"/>
            <a:ext cx="3340747" cy="38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711588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A171A47C-1754-4727-8399-6DD620249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009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421CF020-97A6-4EB4-A47D-C25ED7CDE5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165" y="504664"/>
            <a:ext cx="1581367" cy="11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C80CB0A3-45B1-4580-91BF-C6A16DFAD1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202" y="5142202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4EE2FCD3-917D-4A5B-9A20-BBBCA20BD2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9677" y="4976815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2EBF16EC-2E4C-4DE3-99E1-0A6AA36481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7701" y="-190497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18F69E1-C790-4B13-B444-1D0C5BBC1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id="{3491A6A3-0E60-4759-887B-6FB96E693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37" y="504664"/>
            <a:ext cx="103520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497B8C4D-96AD-4ABC-888C-A84B4DE7AF25}"/>
              </a:ext>
            </a:extLst>
          </p:cNvPr>
          <p:cNvSpPr/>
          <p:nvPr/>
        </p:nvSpPr>
        <p:spPr>
          <a:xfrm rot="21246733">
            <a:off x="3357021" y="1405354"/>
            <a:ext cx="83640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Century" panose="02040604050505020304" pitchFamily="18" charset="0"/>
                <a:hlinkClick r:id="rId5" action="ppaction://hlinksldjump"/>
              </a:rPr>
              <a:t>Направо</a:t>
            </a:r>
            <a:r>
              <a:rPr lang="ru-RU" sz="3200" b="1" dirty="0">
                <a:latin typeface="Century" panose="02040604050505020304" pitchFamily="18" charset="0"/>
              </a:rPr>
              <a:t> пойдёшь– ум и смекалку найдешь!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3D01231D-AC4C-440D-9EF0-4F221A5A5ED2}"/>
              </a:ext>
            </a:extLst>
          </p:cNvPr>
          <p:cNvSpPr/>
          <p:nvPr/>
        </p:nvSpPr>
        <p:spPr>
          <a:xfrm rot="158692">
            <a:off x="4065178" y="4602593"/>
            <a:ext cx="77798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Century" panose="02040604050505020304" pitchFamily="18" charset="0"/>
                <a:hlinkClick r:id="rId6" action="ppaction://hlinksldjump"/>
              </a:rPr>
              <a:t>Вперёд</a:t>
            </a:r>
            <a:r>
              <a:rPr lang="ru-RU" sz="3600" b="1" dirty="0">
                <a:latin typeface="Century" panose="02040604050505020304" pitchFamily="18" charset="0"/>
              </a:rPr>
              <a:t> пойдешь  - домой попадёшь!</a:t>
            </a:r>
            <a:r>
              <a:rPr lang="ru-RU" b="1" dirty="0">
                <a:solidFill>
                  <a:srgbClr val="002060"/>
                </a:solidFill>
                <a:latin typeface="Century" panose="02040604050505020304" pitchFamily="18" charset="0"/>
              </a:rPr>
              <a:t>!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D74F5E0-5122-4018-A4F1-73982E2CAD34}"/>
              </a:ext>
            </a:extLst>
          </p:cNvPr>
          <p:cNvSpPr/>
          <p:nvPr/>
        </p:nvSpPr>
        <p:spPr>
          <a:xfrm>
            <a:off x="1445701" y="3015042"/>
            <a:ext cx="68812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Century" panose="02040604050505020304" pitchFamily="18" charset="0"/>
              </a:rPr>
              <a:t>      </a:t>
            </a:r>
            <a:r>
              <a:rPr lang="ru-RU" sz="3200" b="1" dirty="0">
                <a:latin typeface="Century" panose="02040604050505020304" pitchFamily="18" charset="0"/>
                <a:hlinkClick r:id="rId7" action="ppaction://hlinksldjump"/>
              </a:rPr>
              <a:t>Налево</a:t>
            </a:r>
            <a:r>
              <a:rPr lang="ru-RU" sz="3200" b="1" dirty="0">
                <a:latin typeface="Century" panose="02040604050505020304" pitchFamily="18" charset="0"/>
              </a:rPr>
              <a:t> пойдешь – Деда     Мороза найдешь!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DF7F7D-0159-40D1-AE6B-2903A67A68BD}"/>
              </a:ext>
            </a:extLst>
          </p:cNvPr>
          <p:cNvSpPr txBox="1"/>
          <p:nvPr/>
        </p:nvSpPr>
        <p:spPr>
          <a:xfrm>
            <a:off x="5845126" y="3123027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7C27EF-DE86-42C5-B92E-FBF9E8BDBBBD}"/>
              </a:ext>
            </a:extLst>
          </p:cNvPr>
          <p:cNvSpPr txBox="1"/>
          <p:nvPr/>
        </p:nvSpPr>
        <p:spPr>
          <a:xfrm>
            <a:off x="5845126" y="3123027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0108759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F0C46FE-5B51-4069-B21B-8A9057B8230D}"/>
              </a:ext>
            </a:extLst>
          </p:cNvPr>
          <p:cNvSpPr/>
          <p:nvPr/>
        </p:nvSpPr>
        <p:spPr>
          <a:xfrm>
            <a:off x="-32504" y="0"/>
            <a:ext cx="12192000" cy="6864987"/>
          </a:xfrm>
          <a:prstGeom prst="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16F8C1-0868-4FF7-9BC9-86266B19A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5724" y="250031"/>
            <a:ext cx="9285157" cy="2088435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Катя и Оля вырезали снежинки. Оля начала вырезать снежинки раньше Кати. Закончили работу девочки одновременно. Кто из девочек выполнял работу медленнее? </a:t>
            </a:r>
            <a:endParaRPr lang="ru-RU" sz="3200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B57A594F-33B2-4275-B5CC-D6B2B2CAA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428497" y="2389008"/>
            <a:ext cx="6808924" cy="201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291DB3B-D18E-4B2E-9A50-405981E74270}"/>
              </a:ext>
            </a:extLst>
          </p:cNvPr>
          <p:cNvSpPr txBox="1">
            <a:spLocks/>
          </p:cNvSpPr>
          <p:nvPr/>
        </p:nvSpPr>
        <p:spPr>
          <a:xfrm>
            <a:off x="2405724" y="3084226"/>
            <a:ext cx="9285157" cy="178757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>
                <a:latin typeface="Times New Roman" panose="02020603050405020304" pitchFamily="18" charset="0"/>
                <a:ea typeface="Calibri" panose="020F0502020204030204" pitchFamily="34" charset="0"/>
              </a:rPr>
              <a:t>За ёлкой спрятались медвежата. Видно только 8 лап. Сколько медвежат спрятались за ёлкой? </a:t>
            </a:r>
            <a:endParaRPr lang="ru-RU" sz="3200" dirty="0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8BA329CD-3F07-4100-9497-B2BD4F73CFF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153" y="4676970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9E108478-94B2-4859-ABEA-1B8305622B1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34" y="4886386"/>
            <a:ext cx="2508246" cy="188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3213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463</Words>
  <Application>Microsoft Office PowerPoint</Application>
  <PresentationFormat>Широкоэкранный</PresentationFormat>
  <Paragraphs>70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Century</vt:lpstr>
      <vt:lpstr>Times New Roman</vt:lpstr>
      <vt:lpstr>Тема Office</vt:lpstr>
      <vt:lpstr> урок математики  1 класс Тема: «Что узнали? Чему научились?» учитель начальных классов  Пучинская Анжелика Васильевна </vt:lpstr>
      <vt:lpstr>Все на праздник – Новый год! Подходи, честной народ! Всех, кто весел, приглашаем! Знатный праздник открываем! </vt:lpstr>
      <vt:lpstr> </vt:lpstr>
      <vt:lpstr>Из каких геометрических фигур составлена маска?</vt:lpstr>
      <vt:lpstr>Выяви закономерность.  Какие числа пропущены?</vt:lpstr>
      <vt:lpstr>Украсим ёлку огоньками</vt:lpstr>
      <vt:lpstr>Презентация PowerPoint</vt:lpstr>
      <vt:lpstr>Презентация PowerPoint</vt:lpstr>
      <vt:lpstr>Катя и Оля вырезали снежинки. Оля начала вырезать снежинки раньше Кати. Закончили работу девочки одновременно. Кто из девочек выполнял работу медленнее? </vt:lpstr>
      <vt:lpstr>Презентация PowerPoint</vt:lpstr>
      <vt:lpstr>Помоги Деду Морозу. Сравни числа</vt:lpstr>
      <vt:lpstr>Презентация PowerPoint</vt:lpstr>
      <vt:lpstr>Спасибо за урок!</vt:lpstr>
      <vt:lpstr>Интернет – ресурсы: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 Пучинская</dc:creator>
  <cp:lastModifiedBy>Анжелика Пучинская</cp:lastModifiedBy>
  <cp:revision>54</cp:revision>
  <dcterms:created xsi:type="dcterms:W3CDTF">2019-12-07T06:56:09Z</dcterms:created>
  <dcterms:modified xsi:type="dcterms:W3CDTF">2021-06-11T02:45:32Z</dcterms:modified>
</cp:coreProperties>
</file>