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A21E-64F3-4D30-B12E-5CA0E73ABD52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9F63B-834B-4C6C-8818-E99DD74C7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616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9F63B-834B-4C6C-8818-E99DD74C7AE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01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28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771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25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39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702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777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223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69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21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65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721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8C2830A-73D0-4FE9-A995-B384F083AF5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AD1B988-CB96-462E-B385-9E09CF3C37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6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416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831" y="0"/>
            <a:ext cx="9875520" cy="135636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Мотивационная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готовность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327" y="1087581"/>
            <a:ext cx="10199024" cy="5257801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Она включает в себя: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450850"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наличие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познавательных интересов (ребенку нравится чтение книг, решение задач, выполнение других интеллектуальных заданий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450850"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понимание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необходимости учения как обязательной, ответственной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деятельности.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450850"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минимальное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стремление к игровым и прочим развлекательно-занимательным (дошкольным) элементам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деятельности.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450850"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эмоционально-благополучное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отношение к школе.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450850"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желание учиться.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683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7473" y="644236"/>
            <a:ext cx="10245436" cy="5146964"/>
          </a:xfrm>
        </p:spPr>
        <p:txBody>
          <a:bodyPr>
            <a:noAutofit/>
          </a:bodyPr>
          <a:lstStyle/>
          <a:p>
            <a:pPr indent="450850"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Но желание пойти в школу и желание учиться - это разные вещи. Ребенок может хотеть в школу, потому что сверстники идут туда, потому что школьником быть лучше, чем дошкольником, потому что в школе не нужно спать и, наконец, потому что к школе он получит новый ранец, учебники, ручки, тетрадки. Однако это еще не значит, что дети осознают важность учебы.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450850"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Так же встречаются дети, которые не хотят идти в школу категорично. Причиной негативного отношения к школе являются высказывания родителей, опыт обучения старших детей в школе и их впечатления. Такое отрицательное отношение к школе затрудняет включение ребенка в школьную жизнь.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450850"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Т.е. каким бы интеллектуально развитым ребенок не был, как бы хорошо не умел читать и писать, без желания учиться и получать новые знания, он не будет успешным в школе, так как школьная обстановка будет ему в тягость.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69153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Рекомендации родителям по формированию мотивационной готовности: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4911436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. Беседуйте с ребенком о школе, рассказывайте о своих школьных годах, любимых учителях, рассматривайте свои школьные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фотографии.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2. Играйте с ребенком в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школу.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3. Читайте стихи, рассказы о школе.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4.Проявляйте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сами интерес к занятиям, создавайте положительный эмоциональный фон.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203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1437" y="180109"/>
            <a:ext cx="9875520" cy="135636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Эмоционально-волевая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готовность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09" y="1378527"/>
            <a:ext cx="10640291" cy="474518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Уровень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развития произвольно – управляемого поведения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Ребенок должен уметь длительное время сосредотачивать свое внимание на не всегда интересном материале, стремится к достижению цели, получению определенного результата, стремится преодолевать трудности, должен уметь контролировать свое поведение и эмоции во время урока (в этом возрасте развиваются дисциплинированность, организованность и самоконтроль) - принцип «Не хочу, но надо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Как правило, произвольное поведение ребенка формируется к 6-7 годам.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50780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Рекомендации родителям по формированию волевой готовности: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177636"/>
            <a:ext cx="11504814" cy="5264727"/>
          </a:xfrm>
        </p:spPr>
        <p:txBody>
          <a:bodyPr>
            <a:normAutofit fontScale="85000" lnSpcReduction="10000"/>
          </a:bodyPr>
          <a:lstStyle/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1.Следите, чтобы ребенок выполнял начатое дело до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конца.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2.Приучайте ребенка хранить личные вещи в порядке, в определенном месте (организованность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3.Учите ребенка самостоятельно принимать решения (планируйте проведение выходных дней, дайте самостоятельность при выборе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одежды).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4.Играйте с ребенком в игры по правилам, игры, в которых есть правила и ребенок должен подчинить им свое поведение.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5.Также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развитию произвольности способствуют любые действия по заданному образцу: рисование узоров, конструирование из геометрических фигур, складывание из бумаги.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6.Поддержите ребенка в его желании добиться успеха. В каждой работе обязательно найдите, за что его можно было бы похвалить. Помните, что похвала и эмоциональная поддержка («молодец!», «ты так хорошо справился!») способны заметно повысить интеллектуальные достижения человека.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7.Научите ребенка правильно реагировать на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неудачи.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ctr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После игры, если Ваш ребенок оказался в игре последним, обратите внимание ребенка на то, как относятся к проигрышу остальные игроки. Помогите ему справиться с разочарованием. Пусть он ощутит самоценность игры, а не выигрыша.</a:t>
            </a:r>
            <a:endParaRPr lang="ru-RU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358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454" y="207818"/>
            <a:ext cx="9875520" cy="13563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Практический блок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«Ассоциация на слово «первоклассник».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Упражнение выполняется по кругу. Ведущий предлагает назвать ассоциации, возникающие на слово «первоклассник». Начинает тот, кому ведущий передает мяч. Затем, первый играющий называет свою ассоциацию и перебрасывает мяч любому следующему игроку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50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«Я хочу в школу, потому что…».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Вы можете рассказать детям историю о первоклассниках, которые делятся друг с другом о том, почему они ходят в школу и поиграть в эту игру с ребенком дома.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663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291" y="1170709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«Собираем портфель».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Родители сидят в кругу. Первый участник говорит: «Я возьму с собой в портфель…» - и называет какой-нибудь необходимый в школе предмет. Следующий повторяет название предмета, который назвал предыдущий человек и добавляет свой предмет, следующий – первые два слова и свое, последний повторяет все названные предметы.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496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4564" y="1198418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«Громко – тихо».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Инструкция. 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произносит незаконченные предложения, например: «Когда ты на уроке, ты разговариваешь…», «На уроке физкультуры ты говоришь…», «У доски отвечаешь…», «Повторяешь правило…» и бросает мяч одному из участников. Его задача – закончить фразу, крикнув: «Громко!», или прошептать: «Тихо!».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716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99" y="423949"/>
            <a:ext cx="9875520" cy="1356360"/>
          </a:xfrm>
        </p:spPr>
        <p:txBody>
          <a:bodyPr/>
          <a:lstStyle/>
          <a:p>
            <a:pPr algn="ctr"/>
            <a:r>
              <a:rPr lang="ru-RU" dirty="0" smtClean="0"/>
              <a:t>Тест для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696" y="1780309"/>
            <a:ext cx="10370127" cy="4648200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Попробуйте ответить ("да" или "нет") на вопросы данного теста. Он поможет вам понять, готов ли ваш ребенок к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школе.</a:t>
            </a:r>
            <a:endParaRPr lang="ru-RU" sz="1600" b="1" i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Может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ребенок заниматься самостоятельно каким-нибудь делом, требующим сосредоточенности в течение 25-30 минут (например, собирать конструктор или пазлы)?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Говорит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ребенок, что он хочет идти в школу, потому что там он узнает много нового и интересного, найдет новых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друзей?</a:t>
            </a:r>
            <a:endParaRPr lang="ru-RU" sz="16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Может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ребенок самостоятельно составить рассказ по картинке, включающий в себя не менее 5 предложений?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0803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415636"/>
            <a:ext cx="9966960" cy="3392820"/>
          </a:xfrm>
        </p:spPr>
        <p:txBody>
          <a:bodyPr>
            <a:normAutofit/>
          </a:bodyPr>
          <a:lstStyle/>
          <a:p>
            <a:r>
              <a:rPr lang="ru-RU" dirty="0" smtClean="0"/>
              <a:t>готовность к школьному обучению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0294" y="4867161"/>
            <a:ext cx="8767860" cy="1388165"/>
          </a:xfrm>
        </p:spPr>
        <p:txBody>
          <a:bodyPr/>
          <a:lstStyle/>
          <a:p>
            <a:pPr algn="r"/>
            <a:r>
              <a:rPr lang="ru-RU" dirty="0" smtClean="0"/>
              <a:t>Учитель-дефектолог: Фишер В.Я.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69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437" y="720436"/>
            <a:ext cx="11180617" cy="5874327"/>
          </a:xfrm>
        </p:spPr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Знает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ребенок наизусть несколько стихотворений?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Верно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ли, что ваш ребенок в присутствии незнакомых людей ведет себя непринужденно, не стесняется?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Умеет ли ваш ребенок изменять имя существительное по числам (например: рама - рамы, ухо - уши, человек - люди, ребёнок - дети)?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Умеет ли ваш ребенок читать без ошибок по слогам или, что ещё лучше, целиком слова, состоящие из 2-3 слогов?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Умеет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ребёнок считать до двадцати и обратно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Может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ребёнок решать примеры на сложение и вычитание в пределах десяти?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98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1436" y="824346"/>
            <a:ext cx="10273146" cy="557645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Может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ребёнок решать задачи на нахождение суммы или разности (например: "В вазе 3 яблока и 2 груши. Сколько всего фруктов в вазе?"; "В вазе было 10 конфет. 3 конфеты съели. Сколько осталось?")?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Сможет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ребёнок точно повторить предложение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(например: "Зайчик,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вспрыгни на пенёк!")?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 Любит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ребёнок раскрашивать картинки, рисовать, лепить из пластилина?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 Умеет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ребёнок пользоваться ножницами и клеем (например, делать аппликацию)?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 Может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ваш ребёнок обобщать понятия, например, назвать одним словом (а именно мебель) стол, диван, стул, кресло?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682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7637" y="1302328"/>
            <a:ext cx="10087616" cy="4904509"/>
          </a:xfrm>
        </p:spPr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Может ли ваш ребёнок сравнить два предмета, то есть назвать сходство и различия между ними (например, ручка и карандаш, дерево и кустарник)?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Знает ли ваш ребёнок название времён года, месяцев, дней недели, их последовательность?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17.</a:t>
            </a: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Может ли ваш ребёнок понять и точно выполнить словесные инструкции?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621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858982"/>
            <a:ext cx="11042073" cy="5237018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вы утвердительно ответили на 15 - 17 вопросов, можете считать, что ваш ребёнок вполне готов к школе. Вы не напрасно с ним занимались, а школьные трудности, если они возникнут, будут легко преодолимы.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вы утвердительно ответили на 10 - 14 вопросов, значит, ваш ребенок многому научился. Содержание же вопросов, на которые вы ответили отрицательно, подскажет вам темы дальнейших занятий.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150"/>
              </a:spcBef>
              <a:spcAft>
                <a:spcPts val="15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вы утвердительно ответили на 9 (и менее) вопросов, значит, вам следует, во-первых, почитать специальную литературу, во-вторых, постараться уделять больше времени занятиям с ребёнком, в-третьих, обратиться за помощью к специалистам.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885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2164" y="-110836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Методики 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799" y="567344"/>
            <a:ext cx="12663055" cy="6144491"/>
          </a:xfrm>
        </p:spPr>
        <p:txBody>
          <a:bodyPr>
            <a:normAutofit/>
          </a:bodyPr>
          <a:lstStyle/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1.Уровень восприятия </a:t>
            </a:r>
            <a:endParaRPr lang="ru-RU" sz="2400" u="sng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зрительного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Геометрические фигуры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»)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слухового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(«Графический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диктант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»)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2.Уровень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внимания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объём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концентрация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Корректурная проба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»)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3.Уровень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слуховая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(тест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Венгера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«10 слов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»)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зрительная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(10 картинок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4.Уровень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мышления </a:t>
            </a:r>
            <a:endParaRPr lang="ru-RU" sz="2400" u="sng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тест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«Заселение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домика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Уровень развития моторики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Теппинг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тест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Тест школьной зрелости.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Тест психосоциальной зрелости.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8. Тест Керна-</a:t>
            </a:r>
            <a:r>
              <a:rPr lang="ru-RU" sz="2400" u="sng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Йирасека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3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9873" y="2431473"/>
            <a:ext cx="9872871" cy="40386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7200" b="1" dirty="0" smtClean="0"/>
              <a:t>Спасибо за внимание!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896381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344" y="-96982"/>
            <a:ext cx="11443855" cy="13563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возраста 6-7 лет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344" y="1004455"/>
            <a:ext cx="11443855" cy="5368636"/>
          </a:xfrm>
        </p:spPr>
        <p:txBody>
          <a:bodyPr>
            <a:noAutofit/>
          </a:bodyPr>
          <a:lstStyle/>
          <a:p>
            <a:pPr indent="450850"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 возрасте 6-7 лет у детей складываются предпосылки для начала систематического школьного обучения.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450850"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них возрастает познавательная активность, интерес к миру, желание узнавать новое.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Складываются предпосылки вхождения ребенка в более широкий социум. 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Развивается произвольность и воля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Детям 6-7 лет свойственно преобладание общественно-значимых мотивов над личностными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Развивается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эмпатия, сочувствие.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 Ребенок более объективно оценивает результат деятельности.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6-7 лет развивается наглядно-образное мышление с элементами абстрактного.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Происходит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постепенный переход от игры как ведущей деятельности к учению.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017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9875520" cy="13563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Компоненты готовности к школе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6018" y="1356360"/>
            <a:ext cx="9872871" cy="4038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Физиологическая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готовность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 определяется состоянием здоровья и уровнем развития всех систем организма.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Именно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в возрасте 7 лет происходит созревание тех отделов головного мозга, которые обеспечивают систематическое обучение, начинает окостеневать позвоночник, укрепляется зрение.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Однако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, часто болеющие и физически ослабленные дети– испытывают трудности в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обучении.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2447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2782" y="566650"/>
            <a:ext cx="10522527" cy="5473931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Социальная или личностная  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готовность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заключается в формировании у него готовности к принятию новой социальной позиции школьника - положения школьника.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Позиция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школьника обязывает занять иное, по сравнению с дошкольником, положение в обществе, с новыми для него правилами.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Эта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личностная готовность выражается в определенном </a:t>
            </a:r>
            <a:r>
              <a:rPr lang="ru-RU" sz="2800" i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отношении ребенка к школе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2800" i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к учителю и учебной деятельности, к сверстникам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2800" i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родным и близким, к самому себе.</a:t>
            </a:r>
            <a:endParaRPr lang="ru-RU" sz="2800" i="1" u="sng" dirty="0"/>
          </a:p>
        </p:txBody>
      </p:sp>
    </p:spTree>
    <p:extLst>
      <p:ext uri="{BB962C8B-B14F-4D97-AF65-F5344CB8AC3E}">
        <p14:creationId xmlns:p14="http://schemas.microsoft.com/office/powerpoint/2010/main" val="53700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165" y="955963"/>
            <a:ext cx="10378562" cy="5527964"/>
          </a:xfrm>
        </p:spPr>
        <p:txBody>
          <a:bodyPr>
            <a:normAutofit/>
          </a:bodyPr>
          <a:lstStyle/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Простое наблюдение за ребенком позволит определить, умеет ли ребенок общаться с детьми, проявляет ли инициативу в общении или ждет, когда его позовут другие ребята.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Чувствует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ли принятые в обществе нормы общения, готов ли учитывать интересы других детей или коллективные интересы, умеет ли отстаивать свои.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Чувствует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ли разницу в общении с детьми, учителями и другими взрослыми, родителями.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82219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055" y="588818"/>
            <a:ext cx="10605654" cy="5410199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Психологическая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готовность.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 Она заключается в том, что у ребенка к моменту поступления в школу должны сформироваться психологические черты присущие школьнику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Важными компонентами психологической готовности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являются: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интеллектуальная. </a:t>
            </a:r>
          </a:p>
          <a:p>
            <a:pPr algn="just"/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м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отивационная.</a:t>
            </a:r>
          </a:p>
          <a:p>
            <a:pPr algn="just"/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эмоционально-волевая. </a:t>
            </a:r>
          </a:p>
          <a:p>
            <a:pPr algn="just"/>
            <a:endParaRPr lang="ru-RU" sz="2400" b="1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400" b="1" i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 Психологическая готовность ребенка к школе определяется не набором знаний и умений, а определенной степенью зрелости его мозговых структур.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356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7691" y="193964"/>
            <a:ext cx="9875520" cy="135636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Интеллектуальная готовность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055" y="1550324"/>
            <a:ext cx="10291156" cy="4240876"/>
          </a:xfrm>
        </p:spPr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определяется наличием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знаний:</a:t>
            </a:r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об окружающем мире,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определенным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уровнем развития познавательных процессов (памяти, внимания, мышления, воображения, восприятия),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также формированием учебно-важных качеств (умение слушать, выполнять действия под диктовку, самостоятельность при выполнении задания, произвольность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34480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Рекомендации родителям по формированию интеллектуальной готовности: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709" y="1614053"/>
            <a:ext cx="10979727" cy="4814455"/>
          </a:xfrm>
        </p:spPr>
        <p:txBody>
          <a:bodyPr>
            <a:normAutofit fontScale="92500" lnSpcReduction="20000"/>
          </a:bodyPr>
          <a:lstStyle/>
          <a:p>
            <a:pPr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. развивайте речь ребенка: читайте книги, обсуждайте прочитанное, учите ребенка задавать вопросы и отвечать на них</a:t>
            </a:r>
            <a:endParaRPr lang="ru-RU" sz="1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2. постоянно разговаривайте с ребенком, отвечайте на его вопросы, следите, чтобы ваша речь была грамотная и выразительная</a:t>
            </a:r>
            <a:endParaRPr lang="ru-RU" sz="1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3. развивайте память и внимание, учите ребенка приемам запоминания (запоминаемый материал разделить на части, проговаривать вслух, повторять на следующий день)</a:t>
            </a:r>
            <a:endParaRPr lang="ru-RU" sz="1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4. учите ребенка наблюдать за окружающим миром, выделять свойства и признаки предметов</a:t>
            </a:r>
            <a:endParaRPr lang="ru-RU" sz="1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5. учите сравнивать и сопоставлять предметы, находить их сходства и различия, узнавать предметы по заданным признакам, классифицировать предметы по группам,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анализировать</a:t>
            </a:r>
            <a:endParaRPr lang="ru-RU" sz="1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6. развивайте мелкую моторику рук</a:t>
            </a:r>
            <a:endParaRPr lang="ru-RU" sz="1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662681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159</TotalTime>
  <Words>1390</Words>
  <Application>Microsoft Office PowerPoint</Application>
  <PresentationFormat>Широкоэкранный</PresentationFormat>
  <Paragraphs>129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Corbel</vt:lpstr>
      <vt:lpstr>Times New Roman</vt:lpstr>
      <vt:lpstr>Базис</vt:lpstr>
      <vt:lpstr>Родительское собрание</vt:lpstr>
      <vt:lpstr>готовность к школьному обучению</vt:lpstr>
      <vt:lpstr>Особенности возраста 6-7 лет</vt:lpstr>
      <vt:lpstr>Компоненты готовности к школе </vt:lpstr>
      <vt:lpstr>Презентация PowerPoint</vt:lpstr>
      <vt:lpstr>Презентация PowerPoint</vt:lpstr>
      <vt:lpstr>Презентация PowerPoint</vt:lpstr>
      <vt:lpstr>Интеллектуальная готовность</vt:lpstr>
      <vt:lpstr>Рекомендации родителям по формированию интеллектуальной готовности: </vt:lpstr>
      <vt:lpstr>Мотивационная готовность</vt:lpstr>
      <vt:lpstr>Презентация PowerPoint</vt:lpstr>
      <vt:lpstr>Рекомендации родителям по формированию мотивационной готовности:</vt:lpstr>
      <vt:lpstr>Эмоционально-волевая готовность</vt:lpstr>
      <vt:lpstr>Рекомендации родителям по формированию волевой готовности:</vt:lpstr>
      <vt:lpstr>Практический блок </vt:lpstr>
      <vt:lpstr>Презентация PowerPoint</vt:lpstr>
      <vt:lpstr>Презентация PowerPoint</vt:lpstr>
      <vt:lpstr>Презентация PowerPoint</vt:lpstr>
      <vt:lpstr>Тест для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Методики 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к школьному обучению</dc:title>
  <dc:creator>RePack by Diakov</dc:creator>
  <cp:lastModifiedBy>RePack by Diakov</cp:lastModifiedBy>
  <cp:revision>20</cp:revision>
  <dcterms:created xsi:type="dcterms:W3CDTF">2020-04-02T04:50:13Z</dcterms:created>
  <dcterms:modified xsi:type="dcterms:W3CDTF">2020-11-23T12:42:21Z</dcterms:modified>
</cp:coreProperties>
</file>