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media/audio2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3" r:id="rId2"/>
    <p:sldId id="291" r:id="rId3"/>
    <p:sldId id="269" r:id="rId4"/>
    <p:sldId id="266" r:id="rId5"/>
    <p:sldId id="289" r:id="rId6"/>
    <p:sldId id="286" r:id="rId7"/>
    <p:sldId id="284" r:id="rId8"/>
    <p:sldId id="287" r:id="rId9"/>
    <p:sldId id="288" r:id="rId10"/>
    <p:sldId id="276" r:id="rId11"/>
    <p:sldId id="274" r:id="rId12"/>
    <p:sldId id="259" r:id="rId13"/>
    <p:sldId id="262" r:id="rId14"/>
    <p:sldId id="280" r:id="rId15"/>
    <p:sldId id="281" r:id="rId16"/>
  </p:sldIdLst>
  <p:sldSz cx="12192000" cy="6858000"/>
  <p:notesSz cx="6858000" cy="9144000"/>
  <p:defaultTextStyle>
    <a:defPPr>
      <a:defRPr lang="ru-RU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F7F7"/>
    <a:srgbClr val="FBBEA3"/>
    <a:srgbClr val="8E0000"/>
    <a:srgbClr val="EA8F16"/>
    <a:srgbClr val="FF3300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158" autoAdjust="0"/>
  </p:normalViewPr>
  <p:slideViewPr>
    <p:cSldViewPr snapToGrid="0">
      <p:cViewPr varScale="1">
        <p:scale>
          <a:sx n="90" d="100"/>
          <a:sy n="90" d="100"/>
        </p:scale>
        <p:origin x="-114" y="-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32643-1545-4AA6-828D-9E9872C27EFA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9C3B3-97BE-4B80-ADB4-682D8A46BB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2343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9C3B3-97BE-4B80-ADB4-682D8A46BB1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5235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9C3B3-97BE-4B80-ADB4-682D8A46BB1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383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9C3B3-97BE-4B80-ADB4-682D8A46BB1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717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2" indent="0" algn="ctr">
              <a:buNone/>
              <a:defRPr sz="2100"/>
            </a:lvl2pPr>
            <a:lvl3pPr marL="914363" indent="0" algn="ctr">
              <a:buNone/>
              <a:defRPr sz="1800"/>
            </a:lvl3pPr>
            <a:lvl4pPr marL="1371545" indent="0" algn="ctr">
              <a:buNone/>
              <a:defRPr sz="1500"/>
            </a:lvl4pPr>
            <a:lvl5pPr marL="1828727" indent="0" algn="ctr">
              <a:buNone/>
              <a:defRPr sz="1500"/>
            </a:lvl5pPr>
            <a:lvl6pPr marL="2285909" indent="0" algn="ctr">
              <a:buNone/>
              <a:defRPr sz="1500"/>
            </a:lvl6pPr>
            <a:lvl7pPr marL="2743090" indent="0" algn="ctr">
              <a:buNone/>
              <a:defRPr sz="1500"/>
            </a:lvl7pPr>
            <a:lvl8pPr marL="3200272" indent="0" algn="ctr">
              <a:buNone/>
              <a:defRPr sz="1500"/>
            </a:lvl8pPr>
            <a:lvl9pPr marL="3657454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6858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9731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9549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243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143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72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9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30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2002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74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3280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7989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1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500" b="1"/>
            </a:lvl4pPr>
            <a:lvl5pPr marL="1828727" indent="0">
              <a:buNone/>
              <a:defRPr sz="1500" b="1"/>
            </a:lvl5pPr>
            <a:lvl6pPr marL="2285909" indent="0">
              <a:buNone/>
              <a:defRPr sz="1500" b="1"/>
            </a:lvl6pPr>
            <a:lvl7pPr marL="2743090" indent="0">
              <a:buNone/>
              <a:defRPr sz="1500" b="1"/>
            </a:lvl7pPr>
            <a:lvl8pPr marL="3200272" indent="0">
              <a:buNone/>
              <a:defRPr sz="1500" b="1"/>
            </a:lvl8pPr>
            <a:lvl9pPr marL="3657454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1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500" b="1"/>
            </a:lvl4pPr>
            <a:lvl5pPr marL="1828727" indent="0">
              <a:buNone/>
              <a:defRPr sz="1500" b="1"/>
            </a:lvl5pPr>
            <a:lvl6pPr marL="2285909" indent="0">
              <a:buNone/>
              <a:defRPr sz="1500" b="1"/>
            </a:lvl6pPr>
            <a:lvl7pPr marL="2743090" indent="0">
              <a:buNone/>
              <a:defRPr sz="1500" b="1"/>
            </a:lvl7pPr>
            <a:lvl8pPr marL="3200272" indent="0">
              <a:buNone/>
              <a:defRPr sz="1500" b="1"/>
            </a:lvl8pPr>
            <a:lvl9pPr marL="3657454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8935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0394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7648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500"/>
            </a:lvl1pPr>
            <a:lvl2pPr marL="457182" indent="0">
              <a:buNone/>
              <a:defRPr sz="1400"/>
            </a:lvl2pPr>
            <a:lvl3pPr marL="914363" indent="0">
              <a:buNone/>
              <a:defRPr sz="1200"/>
            </a:lvl3pPr>
            <a:lvl4pPr marL="1371545" indent="0">
              <a:buNone/>
              <a:defRPr sz="1000"/>
            </a:lvl4pPr>
            <a:lvl5pPr marL="1828727" indent="0">
              <a:buNone/>
              <a:defRPr sz="1000"/>
            </a:lvl5pPr>
            <a:lvl6pPr marL="2285909" indent="0">
              <a:buNone/>
              <a:defRPr sz="1000"/>
            </a:lvl6pPr>
            <a:lvl7pPr marL="2743090" indent="0">
              <a:buNone/>
              <a:defRPr sz="1000"/>
            </a:lvl7pPr>
            <a:lvl8pPr marL="3200272" indent="0">
              <a:buNone/>
              <a:defRPr sz="1000"/>
            </a:lvl8pPr>
            <a:lvl9pPr marL="365745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996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2" indent="0">
              <a:buNone/>
              <a:defRPr sz="2800"/>
            </a:lvl2pPr>
            <a:lvl3pPr marL="914363" indent="0">
              <a:buNone/>
              <a:defRPr sz="2400"/>
            </a:lvl3pPr>
            <a:lvl4pPr marL="1371545" indent="0">
              <a:buNone/>
              <a:defRPr sz="2100"/>
            </a:lvl4pPr>
            <a:lvl5pPr marL="1828727" indent="0">
              <a:buNone/>
              <a:defRPr sz="2100"/>
            </a:lvl5pPr>
            <a:lvl6pPr marL="2285909" indent="0">
              <a:buNone/>
              <a:defRPr sz="2100"/>
            </a:lvl6pPr>
            <a:lvl7pPr marL="2743090" indent="0">
              <a:buNone/>
              <a:defRPr sz="2100"/>
            </a:lvl7pPr>
            <a:lvl8pPr marL="3200272" indent="0">
              <a:buNone/>
              <a:defRPr sz="2100"/>
            </a:lvl8pPr>
            <a:lvl9pPr marL="3657454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500"/>
            </a:lvl1pPr>
            <a:lvl2pPr marL="457182" indent="0">
              <a:buNone/>
              <a:defRPr sz="1400"/>
            </a:lvl2pPr>
            <a:lvl3pPr marL="914363" indent="0">
              <a:buNone/>
              <a:defRPr sz="1200"/>
            </a:lvl3pPr>
            <a:lvl4pPr marL="1371545" indent="0">
              <a:buNone/>
              <a:defRPr sz="1000"/>
            </a:lvl4pPr>
            <a:lvl5pPr marL="1828727" indent="0">
              <a:buNone/>
              <a:defRPr sz="1000"/>
            </a:lvl5pPr>
            <a:lvl6pPr marL="2285909" indent="0">
              <a:buNone/>
              <a:defRPr sz="1000"/>
            </a:lvl6pPr>
            <a:lvl7pPr marL="2743090" indent="0">
              <a:buNone/>
              <a:defRPr sz="1000"/>
            </a:lvl7pPr>
            <a:lvl8pPr marL="3200272" indent="0">
              <a:buNone/>
              <a:defRPr sz="1000"/>
            </a:lvl8pPr>
            <a:lvl9pPr marL="365745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087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9" rIns="91436" bIns="4571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36" tIns="45719" rIns="91436" bIns="4571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9" rIns="91436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21E74-1A32-4950-B991-1FE1613DD496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9" rIns="91436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9" rIns="91436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72349-324D-4DEB-8F78-D33755682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0785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1" indent="-228591" algn="l" defTabSz="91436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8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audio" Target="../media/audio2.wav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11" Type="http://schemas.openxmlformats.org/officeDocument/2006/relationships/audio" Target="../media/audio21.wav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6.jpeg"/><Relationship Id="rId9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5" Type="http://schemas.openxmlformats.org/officeDocument/2006/relationships/image" Target="../media/image5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Relationship Id="rId1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62.jpeg"/><Relationship Id="rId18" Type="http://schemas.openxmlformats.org/officeDocument/2006/relationships/image" Target="../media/image65.jpeg"/><Relationship Id="rId26" Type="http://schemas.openxmlformats.org/officeDocument/2006/relationships/image" Target="../media/image73.jpeg"/><Relationship Id="rId3" Type="http://schemas.openxmlformats.org/officeDocument/2006/relationships/image" Target="../media/image57.jpeg"/><Relationship Id="rId21" Type="http://schemas.openxmlformats.org/officeDocument/2006/relationships/image" Target="../media/image68.jpeg"/><Relationship Id="rId7" Type="http://schemas.openxmlformats.org/officeDocument/2006/relationships/image" Target="../media/image47.jpeg"/><Relationship Id="rId12" Type="http://schemas.openxmlformats.org/officeDocument/2006/relationships/image" Target="../media/image61.jpeg"/><Relationship Id="rId17" Type="http://schemas.openxmlformats.org/officeDocument/2006/relationships/image" Target="../media/image64.jpeg"/><Relationship Id="rId25" Type="http://schemas.openxmlformats.org/officeDocument/2006/relationships/image" Target="../media/image72.jpeg"/><Relationship Id="rId33" Type="http://schemas.openxmlformats.org/officeDocument/2006/relationships/image" Target="../media/image7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9.jpeg"/><Relationship Id="rId20" Type="http://schemas.openxmlformats.org/officeDocument/2006/relationships/image" Target="../media/image67.jpeg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11" Type="http://schemas.openxmlformats.org/officeDocument/2006/relationships/image" Target="../media/image60.jpeg"/><Relationship Id="rId24" Type="http://schemas.openxmlformats.org/officeDocument/2006/relationships/image" Target="../media/image71.jpeg"/><Relationship Id="rId32" Type="http://schemas.openxmlformats.org/officeDocument/2006/relationships/image" Target="../media/image78.png"/><Relationship Id="rId5" Type="http://schemas.openxmlformats.org/officeDocument/2006/relationships/image" Target="../media/image58.jpeg"/><Relationship Id="rId15" Type="http://schemas.openxmlformats.org/officeDocument/2006/relationships/image" Target="../media/image63.jpeg"/><Relationship Id="rId23" Type="http://schemas.openxmlformats.org/officeDocument/2006/relationships/image" Target="../media/image70.jpeg"/><Relationship Id="rId28" Type="http://schemas.openxmlformats.org/officeDocument/2006/relationships/image" Target="../media/image75.jpeg"/><Relationship Id="rId10" Type="http://schemas.openxmlformats.org/officeDocument/2006/relationships/image" Target="../media/image51.jpeg"/><Relationship Id="rId19" Type="http://schemas.openxmlformats.org/officeDocument/2006/relationships/image" Target="../media/image66.jpeg"/><Relationship Id="rId31" Type="http://schemas.openxmlformats.org/officeDocument/2006/relationships/image" Target="../media/image77.png"/><Relationship Id="rId4" Type="http://schemas.openxmlformats.org/officeDocument/2006/relationships/image" Target="../media/image44.jpeg"/><Relationship Id="rId9" Type="http://schemas.openxmlformats.org/officeDocument/2006/relationships/image" Target="../media/image50.jpeg"/><Relationship Id="rId14" Type="http://schemas.openxmlformats.org/officeDocument/2006/relationships/image" Target="../media/image55.jpeg"/><Relationship Id="rId22" Type="http://schemas.openxmlformats.org/officeDocument/2006/relationships/image" Target="../media/image69.jpeg"/><Relationship Id="rId27" Type="http://schemas.openxmlformats.org/officeDocument/2006/relationships/image" Target="../media/image74.jpeg"/><Relationship Id="rId30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ubius" panose="02000503090000020003" pitchFamily="2" charset="0"/>
              </a:rPr>
              <a:t>Берегите Землю, берегите!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ubius" panose="02000503090000020003" pitchFamily="2" charset="0"/>
            </a:endParaRPr>
          </a:p>
        </p:txBody>
      </p:sp>
      <p:pic>
        <p:nvPicPr>
          <p:cNvPr id="7" name="Picture 4" descr="http://orig05.deviantart.net/9808/f/2013/316/5/4/flower_png_by_alyalya_by_alyalya-d6u250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33563" y="5737421"/>
            <a:ext cx="833439" cy="80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orig05.deviantart.net/9808/f/2013/316/5/4/flower_png_by_alyalya_by_alyalya-d6u250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77201" y="5820376"/>
            <a:ext cx="833439" cy="80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orig05.deviantart.net/9808/f/2013/316/5/4/flower_png_by_alyalya_by_alyalya-d6u250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57551" y="5605898"/>
            <a:ext cx="833439" cy="80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playing-field.ru/img/2015/052114/5828747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526759">
            <a:off x="553053" y="5758975"/>
            <a:ext cx="823003" cy="66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10065548" y="6206728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6459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:circle/>
      </p:transition>
    </mc:Choice>
    <mc:Fallback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Rubius" panose="02000503090000020003" pitchFamily="2" charset="0"/>
              </a:rPr>
              <a:t>Правила поведения в природе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latin typeface="Rubius" panose="02000503090000020003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9864" y="1909416"/>
            <a:ext cx="5328592" cy="378565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Rubius" panose="02000503090000020003" pitchFamily="2" charset="0"/>
              </a:rPr>
              <a:t>Не оставляйте мусор в лесу!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Rubius" panose="02000503090000020003" pitchFamily="2" charset="0"/>
              </a:rPr>
              <a:t>Не разжигайте костры!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Rubius" panose="02000503090000020003" pitchFamily="2" charset="0"/>
              </a:rPr>
              <a:t>Не  ловите, не убивайте</a:t>
            </a:r>
          </a:p>
          <a:p>
            <a:r>
              <a:rPr lang="ru-RU" sz="2400" b="1" dirty="0">
                <a:solidFill>
                  <a:srgbClr val="C00000"/>
                </a:solidFill>
                <a:latin typeface="Rubius" panose="02000503090000020003" pitchFamily="2" charset="0"/>
              </a:rPr>
              <a:t> насекомых, птиц и животных!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Rubius" panose="02000503090000020003" pitchFamily="2" charset="0"/>
              </a:rPr>
              <a:t>Не рвите цветы!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Rubius" panose="02000503090000020003" pitchFamily="2" charset="0"/>
              </a:rPr>
              <a:t>Не разоряйте муравейники!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Rubius" panose="02000503090000020003" pitchFamily="2" charset="0"/>
              </a:rPr>
              <a:t>Не трогайте птичьи гнёзда!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Rubius" panose="02000503090000020003" pitchFamily="2" charset="0"/>
              </a:rPr>
              <a:t>Не ломайте ветки деревьев!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Rubius" panose="02000503090000020003" pitchFamily="2" charset="0"/>
              </a:rPr>
              <a:t>Не трогайте незнакомые грибы и ягоды, они пригодятся животным!</a:t>
            </a:r>
          </a:p>
        </p:txBody>
      </p:sp>
      <p:pic>
        <p:nvPicPr>
          <p:cNvPr id="4" name="Picture 16" descr="http://fotoham.ru/img/picture/Sep/19/a5aa0d3169f00d8f140f5ac1539e0a52/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67119" y="1690689"/>
            <a:ext cx="4213055" cy="406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10065548" y="6206728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3320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112899" y="633615"/>
            <a:ext cx="7938939" cy="5942794"/>
            <a:chOff x="1418145" y="171081"/>
            <a:chExt cx="7938939" cy="5942793"/>
          </a:xfrm>
        </p:grpSpPr>
        <p:pic>
          <p:nvPicPr>
            <p:cNvPr id="1030" name="Picture 6" descr="http://wildfrontier.ru/wp-content/uploads/2015/11/Amurskij-goral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8145" y="171081"/>
              <a:ext cx="7938939" cy="508640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4062206" y="5467543"/>
              <a:ext cx="34002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latin typeface="Rubius" panose="02000503090000020003" pitchFamily="2" charset="0"/>
                </a:rPr>
                <a:t>Амурский горал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101123" y="839015"/>
            <a:ext cx="7989757" cy="5719420"/>
            <a:chOff x="1358194" y="329647"/>
            <a:chExt cx="7989757" cy="5719420"/>
          </a:xfrm>
        </p:grpSpPr>
        <p:pic>
          <p:nvPicPr>
            <p:cNvPr id="1032" name="Picture 8" descr="http://loveopium.ru/content/2013/12/morzh/05.jp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7647" t="6260" r="266" b="4580"/>
            <a:stretch/>
          </p:blipFill>
          <p:spPr bwMode="auto">
            <a:xfrm>
              <a:off x="1358194" y="329647"/>
              <a:ext cx="7989757" cy="49846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969553" y="5402736"/>
              <a:ext cx="47003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latin typeface="Rubius" panose="02000503090000020003" pitchFamily="2" charset="0"/>
                </a:rPr>
                <a:t>Атлантический морж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117349" y="788722"/>
            <a:ext cx="7989759" cy="5829785"/>
            <a:chOff x="-3142516" y="267398"/>
            <a:chExt cx="7989758" cy="5829785"/>
          </a:xfrm>
        </p:grpSpPr>
        <p:pic>
          <p:nvPicPr>
            <p:cNvPr id="1034" name="Picture 10" descr="http://www.zwalls.ru/pic/201309/2560x1600/zwalls.ru-13560.jpg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13621" r="1542" b="12054"/>
            <a:stretch/>
          </p:blipFill>
          <p:spPr bwMode="auto">
            <a:xfrm>
              <a:off x="-3142516" y="267398"/>
              <a:ext cx="7989758" cy="504977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559525" y="5450852"/>
              <a:ext cx="15119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latin typeface="Rubius" panose="02000503090000020003" pitchFamily="2" charset="0"/>
                </a:rPr>
                <a:t>Манул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148082" y="853643"/>
            <a:ext cx="7993199" cy="5767614"/>
            <a:chOff x="1390645" y="313655"/>
            <a:chExt cx="7993198" cy="5767614"/>
          </a:xfrm>
        </p:grpSpPr>
        <p:pic>
          <p:nvPicPr>
            <p:cNvPr id="1036" name="Picture 12" descr="http://foneyes.ru/img/picture/Jun/12/90897659b3c796a9a3ff8131dda6d3a9/3.jp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0645" y="313655"/>
              <a:ext cx="7993198" cy="504977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2566644" y="5434938"/>
              <a:ext cx="56653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latin typeface="Rubius" panose="02000503090000020003" pitchFamily="2" charset="0"/>
                </a:rPr>
                <a:t>Дальневосточный леопард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087490" y="920762"/>
            <a:ext cx="7989759" cy="5661682"/>
            <a:chOff x="1501204" y="990802"/>
            <a:chExt cx="7355339" cy="5661682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1501204" y="990802"/>
              <a:ext cx="7355339" cy="50006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3610775" y="6006153"/>
              <a:ext cx="31361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latin typeface="Rubius" panose="02000503090000020003" pitchFamily="2" charset="0"/>
                </a:rPr>
                <a:t>Амурский тигр.</a:t>
              </a: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2150665" y="916667"/>
            <a:ext cx="7957303" cy="5696619"/>
            <a:chOff x="3358787" y="810821"/>
            <a:chExt cx="7957303" cy="5696618"/>
          </a:xfrm>
        </p:grpSpPr>
        <p:pic>
          <p:nvPicPr>
            <p:cNvPr id="1028" name="Picture 4" descr="http://wildfrontier.ru/wp-content/uploads/2015/10/Krasnyj-volk2.jpg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787" y="810821"/>
              <a:ext cx="7957303" cy="500062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895499" y="5861108"/>
              <a:ext cx="301556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Rubius" panose="02000503090000020003" pitchFamily="2" charset="0"/>
                </a:rPr>
                <a:t>Красный волк</a:t>
              </a:r>
            </a:p>
          </p:txBody>
        </p:sp>
      </p:grp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804845" y="262026"/>
            <a:ext cx="10515600" cy="1053392"/>
          </a:xfrm>
        </p:spPr>
        <p:txBody>
          <a:bodyPr>
            <a:normAutofit/>
          </a:bodyPr>
          <a:lstStyle/>
          <a:p>
            <a:pPr algn="ctr"/>
            <a:r>
              <a:rPr lang="ru-RU" sz="6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</a:rPr>
              <a:t>Они должны жить!</a:t>
            </a:r>
          </a:p>
        </p:txBody>
      </p:sp>
      <p:sp>
        <p:nvSpPr>
          <p:cNvPr id="21" name="Стрелка вправо 20">
            <a:hlinkClick r:id="" action="ppaction://hlinkshowjump?jump=nextslide"/>
          </p:cNvPr>
          <p:cNvSpPr/>
          <p:nvPr/>
        </p:nvSpPr>
        <p:spPr>
          <a:xfrm>
            <a:off x="10065548" y="6206728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7982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  <p:sndAc>
          <p:stSnd>
            <p:snd r:embed="rId11" name="в мире животных.wav"/>
          </p:stSnd>
        </p:sndAc>
      </p:transition>
    </mc:Choice>
    <mc:Fallback>
      <p:transition spd="slow" advClick="0">
        <p:fade/>
        <p:sndAc>
          <p:stSnd>
            <p:snd r:embed="rId3" name="в мире животных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0"/>
                            </p:stCondLst>
                            <p:childTnLst>
                              <p:par>
                                <p:cTn id="28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5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0"/>
                            </p:stCondLst>
                            <p:childTnLst>
                              <p:par>
                                <p:cTn id="36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000"/>
                            </p:stCondLst>
                            <p:childTnLst>
                              <p:par>
                                <p:cTn id="44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500"/>
                            </p:stCondLst>
                            <p:childTnLst>
                              <p:par>
                                <p:cTn id="4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0"/>
                            </p:stCondLst>
                            <p:childTnLst>
                              <p:par>
                                <p:cTn id="52" presetID="9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Rubius" panose="02000503090000020003" pitchFamily="2" charset="0"/>
              </a:rPr>
              <a:t>«Земля защиты просит у людей»</a:t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Rubius" panose="02000503090000020003" pitchFamily="2" charset="0"/>
              </a:rPr>
            </a:b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latin typeface="Rubius" panose="02000503090000020003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9570" y="6858001"/>
            <a:ext cx="5416895" cy="546514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marL="347331" indent="-347331" fontAlgn="base">
              <a:lnSpc>
                <a:spcPct val="107000"/>
              </a:lnSpc>
              <a:spcBef>
                <a:spcPts val="770"/>
              </a:spcBef>
            </a:pPr>
            <a:r>
              <a:rPr lang="ru-RU" sz="2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она летит, маленькая такая.</a:t>
            </a:r>
            <a:endParaRPr lang="ru-RU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Rubius" panose="0200050309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7331" indent="-347331" fontAlgn="base">
              <a:lnSpc>
                <a:spcPct val="107000"/>
              </a:lnSpc>
              <a:spcBef>
                <a:spcPts val="770"/>
              </a:spcBef>
            </a:pPr>
            <a:r>
              <a:rPr lang="ru-RU" sz="2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она грустит, </a:t>
            </a:r>
          </a:p>
          <a:p>
            <a:pPr marL="347331" indent="-347331" fontAlgn="base">
              <a:lnSpc>
                <a:spcPct val="107000"/>
              </a:lnSpc>
              <a:spcBef>
                <a:spcPts val="770"/>
              </a:spcBef>
            </a:pPr>
            <a:r>
              <a:rPr lang="ru-RU" sz="2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думы свои вникая.</a:t>
            </a:r>
            <a:endParaRPr lang="ru-RU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Rubius" panose="0200050309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7331" indent="-347331" fontAlgn="base">
              <a:lnSpc>
                <a:spcPct val="107000"/>
              </a:lnSpc>
              <a:spcBef>
                <a:spcPts val="770"/>
              </a:spcBef>
            </a:pPr>
            <a:r>
              <a:rPr lang="ru-RU" sz="2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она плывёт, </a:t>
            </a:r>
          </a:p>
          <a:p>
            <a:pPr marL="347331" indent="-347331" fontAlgn="base">
              <a:lnSpc>
                <a:spcPct val="107000"/>
              </a:lnSpc>
              <a:spcBef>
                <a:spcPts val="770"/>
              </a:spcBef>
            </a:pPr>
            <a:r>
              <a:rPr lang="ru-RU" sz="2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Зыбкой прохладой веет.</a:t>
            </a:r>
            <a:endParaRPr lang="ru-RU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Rubius" panose="0200050309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7331" indent="-347331" fontAlgn="base">
              <a:lnSpc>
                <a:spcPct val="107000"/>
              </a:lnSpc>
              <a:spcBef>
                <a:spcPts val="770"/>
              </a:spcBef>
            </a:pPr>
            <a:r>
              <a:rPr lang="ru-RU" sz="2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Всё ещё живёт! </a:t>
            </a:r>
          </a:p>
          <a:p>
            <a:pPr marL="347331" indent="-347331" fontAlgn="base">
              <a:lnSpc>
                <a:spcPct val="107000"/>
              </a:lnSpc>
              <a:spcBef>
                <a:spcPts val="770"/>
              </a:spcBef>
            </a:pPr>
            <a:r>
              <a:rPr lang="ru-RU" sz="2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Всё ещё людям верит!</a:t>
            </a:r>
            <a:endParaRPr lang="ru-RU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Rubius" panose="0200050309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7331" indent="-347331" fontAlgn="base">
              <a:lnSpc>
                <a:spcPct val="107000"/>
              </a:lnSpc>
              <a:spcBef>
                <a:spcPts val="770"/>
              </a:spcBef>
            </a:pPr>
            <a:r>
              <a:rPr lang="ru-RU" sz="2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она плывёт </a:t>
            </a:r>
          </a:p>
          <a:p>
            <a:pPr marL="347331" indent="-347331" fontAlgn="base">
              <a:lnSpc>
                <a:spcPct val="107000"/>
              </a:lnSpc>
              <a:spcBef>
                <a:spcPts val="770"/>
              </a:spcBef>
            </a:pPr>
            <a:r>
              <a:rPr lang="ru-RU" sz="2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Сквозь грозовую полночь,</a:t>
            </a:r>
            <a:endParaRPr lang="ru-RU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Rubius" panose="0200050309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7331" indent="-347331" fontAlgn="base">
              <a:lnSpc>
                <a:spcPct val="107000"/>
              </a:lnSpc>
              <a:spcBef>
                <a:spcPts val="770"/>
              </a:spcBef>
            </a:pPr>
            <a:r>
              <a:rPr lang="ru-RU" sz="2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Всех людей зовёт, </a:t>
            </a:r>
          </a:p>
          <a:p>
            <a:pPr marL="347331" indent="-347331" fontAlgn="base">
              <a:lnSpc>
                <a:spcPct val="107000"/>
              </a:lnSpc>
              <a:spcBef>
                <a:spcPts val="770"/>
              </a:spcBef>
            </a:pPr>
            <a:r>
              <a:rPr lang="ru-RU" sz="24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Просит прийти на помощь.</a:t>
            </a:r>
            <a:endParaRPr lang="ru-RU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Rubius" panose="02000503090000020003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10065548" y="6206728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pic2.nipic.com/20090420/213291_031703042_2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3684" b="9502"/>
          <a:stretch/>
        </p:blipFill>
        <p:spPr bwMode="auto">
          <a:xfrm>
            <a:off x="6895673" y="1690743"/>
            <a:ext cx="4148283" cy="391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6555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5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15 0.53495 L 0.02995 -0.84699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6909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estival.1september.ru/articles/551559/img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7FBFE"/>
              </a:clrFrom>
              <a:clrTo>
                <a:srgbClr val="F7FB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621019" y="213995"/>
            <a:ext cx="2520000" cy="2508358"/>
          </a:xfrm>
          <a:prstGeom prst="ellipse">
            <a:avLst/>
          </a:prstGeom>
          <a:ln w="762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yanscool.hut4.ru/foto/razvit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740020" y="4254326"/>
            <a:ext cx="2520000" cy="2479043"/>
          </a:xfrm>
          <a:prstGeom prst="ellipse">
            <a:avLst/>
          </a:prstGeom>
          <a:ln w="762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900igr.net/datai/ekologija/Okhrana-okruzhajuschej-prirody/0017-036-Igra-Nazovi-pravilo.jpg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4F6F5"/>
              </a:clrFrom>
              <a:clrTo>
                <a:srgbClr val="F4F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6039" t="5388" r="4979" b="9412"/>
          <a:stretch/>
        </p:blipFill>
        <p:spPr bwMode="auto">
          <a:xfrm>
            <a:off x="791692" y="246599"/>
            <a:ext cx="2541233" cy="2475754"/>
          </a:xfrm>
          <a:prstGeom prst="ellipse">
            <a:avLst/>
          </a:prstGeom>
          <a:ln w="762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abakan-shopping.ru/assets/images/actions/104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4503" y="4339398"/>
            <a:ext cx="2520000" cy="2393971"/>
          </a:xfrm>
          <a:prstGeom prst="ellipse">
            <a:avLst/>
          </a:prstGeom>
          <a:ln w="762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900igr.net/datai/ekologija/Ekologicheskoe-prosveschenie/0007-011-Vyrubka-lesov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15984" y="4339398"/>
            <a:ext cx="2520000" cy="2394000"/>
          </a:xfrm>
          <a:prstGeom prst="ellipse">
            <a:avLst/>
          </a:prstGeom>
          <a:ln w="762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xxlbook.ru/imgh1152667.pn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1730" b="9250"/>
          <a:stretch/>
        </p:blipFill>
        <p:spPr bwMode="auto">
          <a:xfrm>
            <a:off x="6077468" y="4254327"/>
            <a:ext cx="2485245" cy="2479043"/>
          </a:xfrm>
          <a:prstGeom prst="ellipse">
            <a:avLst/>
          </a:prstGeom>
          <a:ln w="762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3542723" y="2913760"/>
            <a:ext cx="5106557" cy="1030482"/>
          </a:xfrm>
          <a:prstGeom prst="rect">
            <a:avLst/>
          </a:prstGeom>
          <a:noFill/>
        </p:spPr>
        <p:txBody>
          <a:bodyPr wrap="none" lIns="91436" tIns="45719" rIns="91436" bIns="45719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4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Rubius" panose="02000503090000020003" pitchFamily="2" charset="0"/>
              </a:rPr>
              <a:t>Задумайтесь, люди!</a:t>
            </a:r>
          </a:p>
        </p:txBody>
      </p:sp>
      <p:pic>
        <p:nvPicPr>
          <p:cNvPr id="2" name="Picture 2" descr="http://www.postawy.by/wp-content/uploads/2016/03/ne_podzhigay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78841" y="213995"/>
            <a:ext cx="2516259" cy="2508358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kon-school.ucoz.ru/_ph/4/758960152.jpg"/>
          <p:cNvPicPr>
            <a:picLocks noChangeAspect="1" noChangeArrowheads="1"/>
          </p:cNvPicPr>
          <p:nvPr/>
        </p:nvPicPr>
        <p:blipFill rotWithShape="1"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3992" b="23818"/>
          <a:stretch/>
        </p:blipFill>
        <p:spPr bwMode="auto">
          <a:xfrm>
            <a:off x="3293677" y="-76350"/>
            <a:ext cx="2724411" cy="3084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10948124" y="6248736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2996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3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13409" y="1482819"/>
            <a:ext cx="2504312" cy="1987750"/>
            <a:chOff x="727075" y="800100"/>
            <a:chExt cx="4021931" cy="2681287"/>
          </a:xfrm>
        </p:grpSpPr>
        <p:pic>
          <p:nvPicPr>
            <p:cNvPr id="1026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075" y="800100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996944" y="1540282"/>
              <a:ext cx="1411302" cy="12454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ох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473775" y="259581"/>
            <a:ext cx="2735431" cy="2283619"/>
            <a:chOff x="3722687" y="538162"/>
            <a:chExt cx="4021931" cy="2681287"/>
          </a:xfrm>
        </p:grpSpPr>
        <p:pic>
          <p:nvPicPr>
            <p:cNvPr id="4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2687" y="538162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5068828" y="1417142"/>
              <a:ext cx="1270846" cy="108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ра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473312" y="29713"/>
            <a:ext cx="3185520" cy="2545705"/>
            <a:chOff x="3927585" y="526108"/>
            <a:chExt cx="4021931" cy="2681287"/>
          </a:xfrm>
        </p:grpSpPr>
        <p:pic>
          <p:nvPicPr>
            <p:cNvPr id="19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7585" y="526108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4789876" y="1254232"/>
              <a:ext cx="2208478" cy="9725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нять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7475" y="3524169"/>
            <a:ext cx="3051744" cy="1791742"/>
            <a:chOff x="347698" y="2685277"/>
            <a:chExt cx="4021931" cy="2681287"/>
          </a:xfrm>
        </p:grpSpPr>
        <p:pic>
          <p:nvPicPr>
            <p:cNvPr id="21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698" y="2685277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389775" y="3399781"/>
              <a:ext cx="1644039" cy="1381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при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686954" y="2176918"/>
            <a:ext cx="2799535" cy="1961863"/>
            <a:chOff x="2510166" y="2096686"/>
            <a:chExt cx="4021931" cy="2681287"/>
          </a:xfrm>
        </p:grpSpPr>
        <p:pic>
          <p:nvPicPr>
            <p:cNvPr id="23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0166" y="2096686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913253" y="2825320"/>
              <a:ext cx="1241746" cy="126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ро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523994" y="-85972"/>
            <a:ext cx="3121407" cy="2029074"/>
            <a:chOff x="5523992" y="-85974"/>
            <a:chExt cx="3296472" cy="2049897"/>
          </a:xfrm>
        </p:grpSpPr>
        <p:pic>
          <p:nvPicPr>
            <p:cNvPr id="27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3992" y="-85974"/>
              <a:ext cx="3296472" cy="2049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669254" y="431716"/>
              <a:ext cx="1149721" cy="93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ду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7820397" y="79927"/>
            <a:ext cx="3078171" cy="2001397"/>
            <a:chOff x="7437429" y="96441"/>
            <a:chExt cx="4021931" cy="2681287"/>
          </a:xfrm>
        </p:grpSpPr>
        <p:pic>
          <p:nvPicPr>
            <p:cNvPr id="29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7429" y="96441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8781536" y="923585"/>
              <a:ext cx="1552429" cy="1236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зна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015603" y="2264745"/>
            <a:ext cx="3212213" cy="2010945"/>
            <a:chOff x="4209359" y="1626389"/>
            <a:chExt cx="4021931" cy="2681287"/>
          </a:xfrm>
        </p:grpSpPr>
        <p:pic>
          <p:nvPicPr>
            <p:cNvPr id="31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9359" y="1626389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5249895" y="2429986"/>
              <a:ext cx="1860508" cy="1231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чит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759865" y="1777731"/>
            <a:ext cx="2977717" cy="2042476"/>
            <a:chOff x="6817664" y="1682929"/>
            <a:chExt cx="4021931" cy="2681287"/>
          </a:xfrm>
        </p:grpSpPr>
        <p:pic>
          <p:nvPicPr>
            <p:cNvPr id="33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7664" y="1682929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8133703" y="2424999"/>
              <a:ext cx="1186930" cy="1212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ох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422725" y="4341804"/>
            <a:ext cx="2686593" cy="1581190"/>
            <a:chOff x="3700198" y="3374523"/>
            <a:chExt cx="4021931" cy="2681287"/>
          </a:xfrm>
        </p:grpSpPr>
        <p:pic>
          <p:nvPicPr>
            <p:cNvPr id="35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0198" y="3374523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4989784" y="3916999"/>
              <a:ext cx="1293948" cy="15657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ра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8736529" y="1911791"/>
            <a:ext cx="2876551" cy="1947580"/>
            <a:chOff x="8006927" y="1651683"/>
            <a:chExt cx="4021931" cy="2681287"/>
          </a:xfrm>
        </p:grpSpPr>
        <p:pic>
          <p:nvPicPr>
            <p:cNvPr id="37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6927" y="1651683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9066304" y="2537241"/>
              <a:ext cx="2445689" cy="12711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нять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6500421" y="3750602"/>
            <a:ext cx="2743075" cy="1689953"/>
            <a:chOff x="7570248" y="3613112"/>
            <a:chExt cx="4021931" cy="2681287"/>
          </a:xfrm>
        </p:grpSpPr>
        <p:pic>
          <p:nvPicPr>
            <p:cNvPr id="39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0248" y="3613112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8851573" y="4080035"/>
              <a:ext cx="1302561" cy="14649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ну</a:t>
              </a: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8623764" y="4254810"/>
            <a:ext cx="2786915" cy="1987624"/>
            <a:chOff x="8293419" y="3906630"/>
            <a:chExt cx="4021931" cy="2681287"/>
          </a:xfrm>
        </p:grpSpPr>
        <p:pic>
          <p:nvPicPr>
            <p:cNvPr id="41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93419" y="3906630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9665899" y="4582858"/>
              <a:ext cx="1300578" cy="1245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ди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1832711" y="4438549"/>
            <a:ext cx="2813407" cy="1852397"/>
            <a:chOff x="4465458" y="4417615"/>
            <a:chExt cx="4021931" cy="2681287"/>
          </a:xfrm>
        </p:grpSpPr>
        <p:pic>
          <p:nvPicPr>
            <p:cNvPr id="25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5458" y="4417615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5978463" y="5385218"/>
              <a:ext cx="1292915" cy="1336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Ро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9348826" y="6202318"/>
            <a:ext cx="1549743" cy="484632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b="1" dirty="0" smtClean="0">
                <a:solidFill>
                  <a:srgbClr val="8E0000"/>
                </a:solidFill>
                <a:latin typeface="Rubius" panose="02000503090000020003" pitchFamily="2" charset="0"/>
              </a:rPr>
              <a:t>проверка</a:t>
            </a:r>
            <a:endParaRPr lang="ru-RU" b="1" dirty="0">
              <a:solidFill>
                <a:srgbClr val="8E0000"/>
              </a:solidFill>
              <a:latin typeface="Rubius" panose="0200050309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4161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5185" y="185750"/>
            <a:ext cx="2697976" cy="2067244"/>
            <a:chOff x="864917" y="729071"/>
            <a:chExt cx="4021931" cy="2681287"/>
          </a:xfrm>
        </p:grpSpPr>
        <p:pic>
          <p:nvPicPr>
            <p:cNvPr id="1026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917" y="729071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723757" y="1646189"/>
              <a:ext cx="1427087" cy="11975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ru-RU" sz="54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Ох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527466" y="11190"/>
            <a:ext cx="2735431" cy="2283619"/>
            <a:chOff x="3722687" y="538162"/>
            <a:chExt cx="4021931" cy="2681287"/>
          </a:xfrm>
        </p:grpSpPr>
        <p:pic>
          <p:nvPicPr>
            <p:cNvPr id="4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2687" y="538162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940937" y="1533117"/>
              <a:ext cx="1270846" cy="108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ра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067199" y="0"/>
            <a:ext cx="3032783" cy="2483044"/>
            <a:chOff x="3927585" y="526108"/>
            <a:chExt cx="4021931" cy="2681287"/>
          </a:xfrm>
        </p:grpSpPr>
        <p:pic>
          <p:nvPicPr>
            <p:cNvPr id="19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7585" y="526108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4830027" y="1405086"/>
              <a:ext cx="2319701" cy="997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нять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723621" y="134597"/>
            <a:ext cx="3051744" cy="2017200"/>
            <a:chOff x="347698" y="2685277"/>
            <a:chExt cx="4021931" cy="2681287"/>
          </a:xfrm>
        </p:grpSpPr>
        <p:pic>
          <p:nvPicPr>
            <p:cNvPr id="21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698" y="2685277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447636" y="3607286"/>
              <a:ext cx="1644039" cy="12273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при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7295563" y="164687"/>
            <a:ext cx="2799535" cy="1961863"/>
            <a:chOff x="2510166" y="2096686"/>
            <a:chExt cx="4021931" cy="2681287"/>
          </a:xfrm>
        </p:grpSpPr>
        <p:pic>
          <p:nvPicPr>
            <p:cNvPr id="23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0166" y="2096686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916754" y="3001237"/>
              <a:ext cx="1241746" cy="126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ро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8695330" y="159847"/>
            <a:ext cx="3121407" cy="2029074"/>
            <a:chOff x="5523992" y="-85974"/>
            <a:chExt cx="3296472" cy="2049897"/>
          </a:xfrm>
        </p:grpSpPr>
        <p:pic>
          <p:nvPicPr>
            <p:cNvPr id="27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3992" y="-85974"/>
              <a:ext cx="3296472" cy="2049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432116" y="555494"/>
              <a:ext cx="1149721" cy="93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ду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525359" y="2209793"/>
            <a:ext cx="3212213" cy="2010945"/>
            <a:chOff x="4209359" y="1626389"/>
            <a:chExt cx="4021931" cy="2681287"/>
          </a:xfrm>
        </p:grpSpPr>
        <p:pic>
          <p:nvPicPr>
            <p:cNvPr id="31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9359" y="1626389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5249895" y="2429986"/>
              <a:ext cx="1860508" cy="1231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чит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066340" y="2178263"/>
            <a:ext cx="2977717" cy="2042476"/>
            <a:chOff x="6817664" y="1682929"/>
            <a:chExt cx="4021931" cy="2681287"/>
          </a:xfrm>
        </p:grpSpPr>
        <p:pic>
          <p:nvPicPr>
            <p:cNvPr id="33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7664" y="1682929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8133703" y="2424999"/>
              <a:ext cx="1186930" cy="1212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ох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6555201" y="2178265"/>
            <a:ext cx="2686593" cy="2066987"/>
            <a:chOff x="3700198" y="3374523"/>
            <a:chExt cx="4021931" cy="2681287"/>
          </a:xfrm>
        </p:grpSpPr>
        <p:pic>
          <p:nvPicPr>
            <p:cNvPr id="35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0198" y="3374523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4989279" y="4069817"/>
              <a:ext cx="1293948" cy="1197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ра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7986054" y="2091496"/>
            <a:ext cx="2876551" cy="2115232"/>
            <a:chOff x="8006927" y="1651683"/>
            <a:chExt cx="4021931" cy="2681287"/>
          </a:xfrm>
        </p:grpSpPr>
        <p:pic>
          <p:nvPicPr>
            <p:cNvPr id="37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6927" y="1651683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9025371" y="2454133"/>
              <a:ext cx="2445689" cy="11704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нять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392150" y="4302626"/>
            <a:ext cx="2743075" cy="1921776"/>
            <a:chOff x="7570248" y="3613112"/>
            <a:chExt cx="4021931" cy="2681287"/>
          </a:xfrm>
        </p:grpSpPr>
        <p:pic>
          <p:nvPicPr>
            <p:cNvPr id="39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0248" y="3613112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8902238" y="4318529"/>
              <a:ext cx="1603405" cy="1288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ну!</a:t>
              </a: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3786540" y="4269224"/>
            <a:ext cx="2786915" cy="1987624"/>
            <a:chOff x="8293419" y="3906630"/>
            <a:chExt cx="4021931" cy="2681287"/>
          </a:xfrm>
        </p:grpSpPr>
        <p:pic>
          <p:nvPicPr>
            <p:cNvPr id="41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93419" y="3906630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9665899" y="4582858"/>
              <a:ext cx="1300578" cy="1245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ди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2105391" y="4245252"/>
            <a:ext cx="2839092" cy="1992085"/>
            <a:chOff x="4465458" y="4417615"/>
            <a:chExt cx="4021931" cy="2681287"/>
          </a:xfrm>
        </p:grpSpPr>
        <p:pic>
          <p:nvPicPr>
            <p:cNvPr id="25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5458" y="4417615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5808246" y="5281778"/>
              <a:ext cx="1281218" cy="1242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Ро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-4987" y="2152978"/>
            <a:ext cx="3078171" cy="2001397"/>
            <a:chOff x="7437429" y="96441"/>
            <a:chExt cx="4021931" cy="2681287"/>
          </a:xfrm>
        </p:grpSpPr>
        <p:pic>
          <p:nvPicPr>
            <p:cNvPr id="29" name="Picture 2" descr="https://www.weblancer.net/download/63748.jpg"/>
            <p:cNvPicPr>
              <a:picLocks noChangeAspect="1" noChangeArrowheads="1"/>
            </p:cNvPicPr>
            <p:nvPr/>
          </p:nvPicPr>
          <p:blipFill>
            <a:blip r:embed="rId1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7429" y="96441"/>
              <a:ext cx="4021931" cy="2681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8781536" y="923585"/>
              <a:ext cx="1552429" cy="1236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err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8E0000"/>
                  </a:solidFill>
                  <a:latin typeface="Rubius" panose="02000503090000020003" pitchFamily="2" charset="0"/>
                </a:rPr>
                <a:t>зна</a:t>
              </a:r>
              <a:endPara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8E0000"/>
                </a:solidFill>
                <a:latin typeface="Rubius" panose="02000503090000020003" pitchFamily="2" charset="0"/>
              </a:endParaRPr>
            </a:p>
          </p:txBody>
        </p:sp>
      </p:grpSp>
      <p:sp>
        <p:nvSpPr>
          <p:cNvPr id="44" name="Стрелка вправо 43">
            <a:hlinkClick r:id="" action="ppaction://hlinkshowjump?jump=endshow"/>
          </p:cNvPr>
          <p:cNvSpPr/>
          <p:nvPr/>
        </p:nvSpPr>
        <p:spPr>
          <a:xfrm>
            <a:off x="10875618" y="6250629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grpSp>
        <p:nvGrpSpPr>
          <p:cNvPr id="1035" name="Группа 1034"/>
          <p:cNvGrpSpPr/>
          <p:nvPr/>
        </p:nvGrpSpPr>
        <p:grpSpPr>
          <a:xfrm>
            <a:off x="212024" y="185749"/>
            <a:ext cx="11013993" cy="6424459"/>
            <a:chOff x="223612" y="86354"/>
            <a:chExt cx="11013993" cy="6475612"/>
          </a:xfrm>
        </p:grpSpPr>
        <p:grpSp>
          <p:nvGrpSpPr>
            <p:cNvPr id="1034" name="Группа 1033"/>
            <p:cNvGrpSpPr/>
            <p:nvPr/>
          </p:nvGrpSpPr>
          <p:grpSpPr>
            <a:xfrm>
              <a:off x="223612" y="86354"/>
              <a:ext cx="11013993" cy="6475612"/>
              <a:chOff x="223612" y="86354"/>
              <a:chExt cx="11013993" cy="6475612"/>
            </a:xfrm>
          </p:grpSpPr>
          <p:grpSp>
            <p:nvGrpSpPr>
              <p:cNvPr id="1025" name="Группа 1024"/>
              <p:cNvGrpSpPr/>
              <p:nvPr/>
            </p:nvGrpSpPr>
            <p:grpSpPr>
              <a:xfrm>
                <a:off x="570213" y="86354"/>
                <a:ext cx="10667392" cy="6475612"/>
                <a:chOff x="4901616" y="-1510350"/>
                <a:chExt cx="10667392" cy="6475612"/>
              </a:xfrm>
            </p:grpSpPr>
            <p:grpSp>
              <p:nvGrpSpPr>
                <p:cNvPr id="108" name="Группа 107"/>
                <p:cNvGrpSpPr/>
                <p:nvPr/>
              </p:nvGrpSpPr>
              <p:grpSpPr>
                <a:xfrm>
                  <a:off x="4901616" y="-1510350"/>
                  <a:ext cx="10667392" cy="6475612"/>
                  <a:chOff x="4901616" y="-1510350"/>
                  <a:chExt cx="10667392" cy="6475612"/>
                </a:xfrm>
              </p:grpSpPr>
              <p:grpSp>
                <p:nvGrpSpPr>
                  <p:cNvPr id="107" name="Группа 106"/>
                  <p:cNvGrpSpPr/>
                  <p:nvPr/>
                </p:nvGrpSpPr>
                <p:grpSpPr>
                  <a:xfrm>
                    <a:off x="4901616" y="-1510350"/>
                    <a:ext cx="10667392" cy="6475612"/>
                    <a:chOff x="1945146" y="713285"/>
                    <a:chExt cx="10667392" cy="6475612"/>
                  </a:xfrm>
                </p:grpSpPr>
                <p:grpSp>
                  <p:nvGrpSpPr>
                    <p:cNvPr id="84" name="Группа 83"/>
                    <p:cNvGrpSpPr/>
                    <p:nvPr/>
                  </p:nvGrpSpPr>
                  <p:grpSpPr>
                    <a:xfrm>
                      <a:off x="2024938" y="713285"/>
                      <a:ext cx="10587600" cy="6475612"/>
                      <a:chOff x="7579193" y="3228583"/>
                      <a:chExt cx="10587600" cy="6475612"/>
                    </a:xfrm>
                  </p:grpSpPr>
                  <p:grpSp>
                    <p:nvGrpSpPr>
                      <p:cNvPr id="46" name="Группа 45"/>
                      <p:cNvGrpSpPr/>
                      <p:nvPr/>
                    </p:nvGrpSpPr>
                    <p:grpSpPr>
                      <a:xfrm>
                        <a:off x="7579193" y="3228583"/>
                        <a:ext cx="10587600" cy="6475612"/>
                        <a:chOff x="7579193" y="3228583"/>
                        <a:chExt cx="10587600" cy="6475612"/>
                      </a:xfrm>
                    </p:grpSpPr>
                    <p:sp>
                      <p:nvSpPr>
                        <p:cNvPr id="43" name="Прямоугольник 42"/>
                        <p:cNvSpPr/>
                        <p:nvPr/>
                      </p:nvSpPr>
                      <p:spPr>
                        <a:xfrm>
                          <a:off x="7579193" y="3228583"/>
                          <a:ext cx="10587600" cy="6475612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38100">
                          <a:noFill/>
                        </a:ln>
                        <a:effectLst>
                          <a:softEdge rad="127000"/>
                        </a:effectLst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/>
                        </a:p>
                      </p:txBody>
                    </p:sp>
                    <p:grpSp>
                      <p:nvGrpSpPr>
                        <p:cNvPr id="75" name="Группа 74"/>
                        <p:cNvGrpSpPr/>
                        <p:nvPr/>
                      </p:nvGrpSpPr>
                      <p:grpSpPr>
                        <a:xfrm>
                          <a:off x="7690779" y="3562536"/>
                          <a:ext cx="1967642" cy="1519830"/>
                          <a:chOff x="864917" y="729071"/>
                          <a:chExt cx="4021931" cy="2681287"/>
                        </a:xfrm>
                      </p:grpSpPr>
                      <p:pic>
                        <p:nvPicPr>
                          <p:cNvPr id="76" name="Picture 2" descr="https://www.weblancer.net/download/63748.jpg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7" cstate="email">
                            <a:clrChange>
                              <a:clrFrom>
                                <a:srgbClr val="FFFFFF"/>
                              </a:clrFrom>
                              <a:clrTo>
                                <a:srgbClr val="FFFFFF">
                                  <a:alpha val="0"/>
                                </a:srgbClr>
                              </a:clrTo>
                            </a:clrChange>
                            <a:extLst>
                              <a:ext uri="{28A0092B-C50C-407E-A947-70E740481C1C}">
                                <a14:useLocalDpi xmlns:a14="http://schemas.microsoft.com/office/drawing/2010/main" xmlns="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64917" y="729071"/>
                            <a:ext cx="4021931" cy="268128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 xmlns="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  <p:sp>
                        <p:nvSpPr>
                          <p:cNvPr id="77" name="TextBox 76"/>
                          <p:cNvSpPr txBox="1"/>
                          <p:nvPr/>
                        </p:nvSpPr>
                        <p:spPr>
                          <a:xfrm>
                            <a:off x="1674201" y="1646190"/>
                            <a:ext cx="1526202" cy="1057033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rtlCol="0">
                            <a:spAutoFit/>
                          </a:bodyPr>
                          <a:lstStyle/>
                          <a:p>
                            <a:pPr algn="just"/>
                            <a:r>
                              <a:rPr lang="ru-RU" sz="4400" b="1" dirty="0">
                                <a:ln w="22225">
                                  <a:solidFill>
                                    <a:schemeClr val="accent2"/>
                                  </a:solidFill>
                                  <a:prstDash val="solid"/>
                                </a:ln>
                                <a:solidFill>
                                  <a:srgbClr val="8E0000"/>
                                </a:solidFill>
                                <a:latin typeface="Rubius" panose="02000503090000020003" pitchFamily="2" charset="0"/>
                              </a:rPr>
                              <a:t>Ох</a:t>
                            </a:r>
                          </a:p>
                        </p:txBody>
                      </p:sp>
                    </p:grpSp>
                    <p:grpSp>
                      <p:nvGrpSpPr>
                        <p:cNvPr id="78" name="Группа 77"/>
                        <p:cNvGrpSpPr/>
                        <p:nvPr/>
                      </p:nvGrpSpPr>
                      <p:grpSpPr>
                        <a:xfrm>
                          <a:off x="8716067" y="3519073"/>
                          <a:ext cx="2052128" cy="1480016"/>
                          <a:chOff x="3722687" y="538162"/>
                          <a:chExt cx="4021931" cy="2681287"/>
                        </a:xfrm>
                      </p:grpSpPr>
                      <p:pic>
                        <p:nvPicPr>
                          <p:cNvPr id="79" name="Picture 2" descr="https://www.weblancer.net/download/63748.jpg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 cstate="email">
                            <a:clrChange>
                              <a:clrFrom>
                                <a:srgbClr val="FFFFFF"/>
                              </a:clrFrom>
                              <a:clrTo>
                                <a:srgbClr val="FFFFFF">
                                  <a:alpha val="0"/>
                                </a:srgbClr>
                              </a:clrTo>
                            </a:clrChange>
                            <a:extLst>
                              <a:ext uri="{28A0092B-C50C-407E-A947-70E740481C1C}">
                                <a14:useLocalDpi xmlns:a14="http://schemas.microsoft.com/office/drawing/2010/main" xmlns="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722687" y="538162"/>
                            <a:ext cx="4021931" cy="268128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 xmlns="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  <p:sp>
                        <p:nvSpPr>
                          <p:cNvPr id="80" name="TextBox 79"/>
                          <p:cNvSpPr txBox="1"/>
                          <p:nvPr/>
                        </p:nvSpPr>
                        <p:spPr>
                          <a:xfrm>
                            <a:off x="4940937" y="1533117"/>
                            <a:ext cx="1330650" cy="1085467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rtlCol="0">
                            <a:spAutoFit/>
                          </a:bodyPr>
                          <a:lstStyle/>
                          <a:p>
                            <a:r>
                              <a:rPr lang="ru-RU" sz="4400" b="1" dirty="0" err="1">
                                <a:ln w="22225">
                                  <a:solidFill>
                                    <a:schemeClr val="accent2"/>
                                  </a:solidFill>
                                  <a:prstDash val="solid"/>
                                </a:ln>
                                <a:solidFill>
                                  <a:srgbClr val="8E0000"/>
                                </a:solidFill>
                                <a:latin typeface="Rubius" panose="02000503090000020003" pitchFamily="2" charset="0"/>
                              </a:rPr>
                              <a:t>ра</a:t>
                            </a:r>
                            <a:endParaRPr lang="ru-RU" sz="4400" b="1" dirty="0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rgbClr val="8E0000"/>
                              </a:solidFill>
                              <a:latin typeface="Rubius" panose="02000503090000020003" pitchFamily="2" charset="0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1" name="Группа 80"/>
                        <p:cNvGrpSpPr/>
                        <p:nvPr/>
                      </p:nvGrpSpPr>
                      <p:grpSpPr>
                        <a:xfrm>
                          <a:off x="9957143" y="3497994"/>
                          <a:ext cx="2044886" cy="1609264"/>
                          <a:chOff x="3927585" y="526108"/>
                          <a:chExt cx="4021931" cy="2681287"/>
                        </a:xfrm>
                      </p:grpSpPr>
                      <p:pic>
                        <p:nvPicPr>
                          <p:cNvPr id="82" name="Picture 2" descr="https://www.weblancer.net/download/63748.jpg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 cstate="email">
                            <a:clrChange>
                              <a:clrFrom>
                                <a:srgbClr val="FFFFFF"/>
                              </a:clrFrom>
                              <a:clrTo>
                                <a:srgbClr val="FFFFFF">
                                  <a:alpha val="0"/>
                                </a:srgbClr>
                              </a:clrTo>
                            </a:clrChange>
                            <a:extLst>
                              <a:ext uri="{28A0092B-C50C-407E-A947-70E740481C1C}">
                                <a14:useLocalDpi xmlns:a14="http://schemas.microsoft.com/office/drawing/2010/main" xmlns="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27585" y="526108"/>
                            <a:ext cx="4021931" cy="268128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 xmlns="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  <p:sp>
                        <p:nvSpPr>
                          <p:cNvPr id="83" name="TextBox 82"/>
                          <p:cNvSpPr txBox="1"/>
                          <p:nvPr/>
                        </p:nvSpPr>
                        <p:spPr>
                          <a:xfrm>
                            <a:off x="4830026" y="1405085"/>
                            <a:ext cx="2635403" cy="998288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rtlCol="0">
                            <a:spAutoFit/>
                          </a:bodyPr>
                          <a:lstStyle/>
                          <a:p>
                            <a:r>
                              <a:rPr lang="ru-RU" sz="4400" b="1" dirty="0" err="1">
                                <a:ln w="22225">
                                  <a:solidFill>
                                    <a:schemeClr val="accent2"/>
                                  </a:solidFill>
                                  <a:prstDash val="solid"/>
                                </a:ln>
                                <a:solidFill>
                                  <a:srgbClr val="8E0000"/>
                                </a:solidFill>
                                <a:latin typeface="Rubius" panose="02000503090000020003" pitchFamily="2" charset="0"/>
                              </a:rPr>
                              <a:t>нять</a:t>
                            </a:r>
                            <a:endParaRPr lang="ru-RU" sz="4400" b="1" dirty="0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rgbClr val="8E0000"/>
                              </a:solidFill>
                              <a:latin typeface="Rubius" panose="02000503090000020003" pitchFamily="2" charset="0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66" name="Группа 65"/>
                      <p:cNvGrpSpPr/>
                      <p:nvPr/>
                    </p:nvGrpSpPr>
                    <p:grpSpPr>
                      <a:xfrm>
                        <a:off x="13288816" y="3513672"/>
                        <a:ext cx="1900099" cy="1616981"/>
                        <a:chOff x="3311022" y="3130454"/>
                        <a:chExt cx="4021931" cy="2681287"/>
                      </a:xfrm>
                    </p:grpSpPr>
                    <p:pic>
                      <p:nvPicPr>
                        <p:cNvPr id="67" name="Picture 2" descr="https://www.weblancer.net/download/63748.jpg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 cstate="email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xmlns="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11022" y="3130454"/>
                          <a:ext cx="4021931" cy="26812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  <p:sp>
                      <p:nvSpPr>
                        <p:cNvPr id="68" name="TextBox 67"/>
                        <p:cNvSpPr txBox="1"/>
                        <p:nvPr/>
                      </p:nvSpPr>
                      <p:spPr>
                        <a:xfrm>
                          <a:off x="4150309" y="3786465"/>
                          <a:ext cx="2082322" cy="127589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ru-RU" sz="4400" b="1" dirty="0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rgbClr val="8E0000"/>
                              </a:solidFill>
                              <a:latin typeface="Rubius" panose="02000503090000020003" pitchFamily="2" charset="0"/>
                            </a:rPr>
                            <a:t>при</a:t>
                          </a:r>
                        </a:p>
                      </p:txBody>
                    </p:sp>
                  </p:grpSp>
                  <p:grpSp>
                    <p:nvGrpSpPr>
                      <p:cNvPr id="69" name="Группа 68"/>
                      <p:cNvGrpSpPr/>
                      <p:nvPr/>
                    </p:nvGrpSpPr>
                    <p:grpSpPr>
                      <a:xfrm>
                        <a:off x="14422238" y="3507698"/>
                        <a:ext cx="1743066" cy="1572623"/>
                        <a:chOff x="5740457" y="2554419"/>
                        <a:chExt cx="4021931" cy="2681287"/>
                      </a:xfrm>
                    </p:grpSpPr>
                    <p:pic>
                      <p:nvPicPr>
                        <p:cNvPr id="70" name="Picture 2" descr="https://www.weblancer.net/download/63748.jpg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 cstate="email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xmlns="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40457" y="2554419"/>
                          <a:ext cx="4021931" cy="26812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  <p:sp>
                      <p:nvSpPr>
                        <p:cNvPr id="71" name="TextBox 70"/>
                        <p:cNvSpPr txBox="1"/>
                        <p:nvPr/>
                      </p:nvSpPr>
                      <p:spPr>
                        <a:xfrm>
                          <a:off x="6952517" y="3219285"/>
                          <a:ext cx="1597811" cy="1311880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ru-RU" sz="4400" b="1" dirty="0" err="1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rgbClr val="8E0000"/>
                              </a:solidFill>
                              <a:latin typeface="Rubius" panose="02000503090000020003" pitchFamily="2" charset="0"/>
                            </a:rPr>
                            <a:t>ро</a:t>
                          </a:r>
                          <a:endParaRPr lang="ru-RU" sz="4400" b="1" dirty="0">
                            <a:ln w="22225">
                              <a:solidFill>
                                <a:schemeClr val="accent2"/>
                              </a:solidFill>
                              <a:prstDash val="solid"/>
                            </a:ln>
                            <a:solidFill>
                              <a:srgbClr val="8E0000"/>
                            </a:solidFill>
                            <a:latin typeface="Rubius" panose="02000503090000020003" pitchFamily="2" charset="0"/>
                          </a:endParaRPr>
                        </a:p>
                      </p:txBody>
                    </p:sp>
                  </p:grpSp>
                  <p:grpSp>
                    <p:nvGrpSpPr>
                      <p:cNvPr id="72" name="Группа 71"/>
                      <p:cNvGrpSpPr/>
                      <p:nvPr/>
                    </p:nvGrpSpPr>
                    <p:grpSpPr>
                      <a:xfrm>
                        <a:off x="15378079" y="3480759"/>
                        <a:ext cx="1943473" cy="1626499"/>
                        <a:chOff x="7898601" y="252381"/>
                        <a:chExt cx="3296472" cy="2049897"/>
                      </a:xfrm>
                    </p:grpSpPr>
                    <p:pic>
                      <p:nvPicPr>
                        <p:cNvPr id="73" name="Picture 2" descr="https://www.weblancer.net/download/63748.jpg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 cstate="email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xmlns="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98601" y="252381"/>
                          <a:ext cx="3296472" cy="204989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  <p:sp>
                      <p:nvSpPr>
                        <p:cNvPr id="74" name="TextBox 73"/>
                        <p:cNvSpPr txBox="1"/>
                        <p:nvPr/>
                      </p:nvSpPr>
                      <p:spPr>
                        <a:xfrm>
                          <a:off x="8813595" y="716109"/>
                          <a:ext cx="1466483" cy="969736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ru-RU" sz="4400" b="1" dirty="0" err="1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rgbClr val="8E0000"/>
                              </a:solidFill>
                              <a:latin typeface="Rubius" panose="02000503090000020003" pitchFamily="2" charset="0"/>
                            </a:rPr>
                            <a:t>д</a:t>
                          </a:r>
                          <a:r>
                            <a:rPr lang="ru-RU" sz="4400" b="1" dirty="0" err="1" smtClean="0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rgbClr val="8E0000"/>
                              </a:solidFill>
                              <a:latin typeface="Rubius" panose="02000503090000020003" pitchFamily="2" charset="0"/>
                            </a:rPr>
                            <a:t>у</a:t>
                          </a:r>
                          <a:endParaRPr lang="ru-RU" sz="4400" b="1" dirty="0">
                            <a:ln w="22225">
                              <a:solidFill>
                                <a:schemeClr val="accent2"/>
                              </a:solidFill>
                              <a:prstDash val="solid"/>
                            </a:ln>
                            <a:solidFill>
                              <a:srgbClr val="8E0000"/>
                            </a:solidFill>
                            <a:latin typeface="Rubius" panose="02000503090000020003" pitchFamily="2" charset="0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86" name="Группа 85"/>
                    <p:cNvGrpSpPr/>
                    <p:nvPr/>
                  </p:nvGrpSpPr>
                  <p:grpSpPr>
                    <a:xfrm>
                      <a:off x="3049774" y="2702559"/>
                      <a:ext cx="2276203" cy="1426282"/>
                      <a:chOff x="4209359" y="1626389"/>
                      <a:chExt cx="4021931" cy="2681287"/>
                    </a:xfrm>
                  </p:grpSpPr>
                  <p:pic>
                    <p:nvPicPr>
                      <p:cNvPr id="87" name="Picture 2" descr="https://www.weblancer.net/download/63748.jp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 cstate="email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xmlns="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9359" y="1626389"/>
                        <a:ext cx="4021931" cy="2681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  <p:sp>
                    <p:nvSpPr>
                      <p:cNvPr id="88" name="TextBox 87"/>
                      <p:cNvSpPr txBox="1"/>
                      <p:nvPr/>
                    </p:nvSpPr>
                    <p:spPr>
                      <a:xfrm>
                        <a:off x="5068231" y="2353543"/>
                        <a:ext cx="2157846" cy="144648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ru-RU" sz="4400" b="1" dirty="0" err="1">
                            <a:ln w="22225">
                              <a:solidFill>
                                <a:schemeClr val="accent2"/>
                              </a:solidFill>
                              <a:prstDash val="solid"/>
                            </a:ln>
                            <a:solidFill>
                              <a:srgbClr val="8E0000"/>
                            </a:solidFill>
                            <a:latin typeface="Rubius" panose="02000503090000020003" pitchFamily="2" charset="0"/>
                          </a:rPr>
                          <a:t>чит</a:t>
                        </a:r>
                        <a:endParaRPr lang="ru-RU" sz="4400" b="1" dirty="0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8E0000"/>
                          </a:solidFill>
                          <a:latin typeface="Rubius" panose="02000503090000020003" pitchFamily="2" charset="0"/>
                        </a:endParaRPr>
                      </a:p>
                    </p:txBody>
                  </p:sp>
                </p:grpSp>
                <p:grpSp>
                  <p:nvGrpSpPr>
                    <p:cNvPr id="89" name="Группа 88"/>
                    <p:cNvGrpSpPr/>
                    <p:nvPr/>
                  </p:nvGrpSpPr>
                  <p:grpSpPr>
                    <a:xfrm>
                      <a:off x="1945146" y="2675753"/>
                      <a:ext cx="2181219" cy="1419510"/>
                      <a:chOff x="7437429" y="96441"/>
                      <a:chExt cx="4021931" cy="2681287"/>
                    </a:xfrm>
                  </p:grpSpPr>
                  <p:pic>
                    <p:nvPicPr>
                      <p:cNvPr id="90" name="Picture 2" descr="https://www.weblancer.net/download/63748.jp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 cstate="email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xmlns="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37429" y="96441"/>
                        <a:ext cx="4021931" cy="2681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  <p:sp>
                    <p:nvSpPr>
                      <p:cNvPr id="91" name="TextBox 90"/>
                      <p:cNvSpPr txBox="1"/>
                      <p:nvPr/>
                    </p:nvSpPr>
                    <p:spPr>
                      <a:xfrm>
                        <a:off x="8475569" y="889158"/>
                        <a:ext cx="1602012" cy="139693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ru-RU" sz="4400" b="1" dirty="0" err="1">
                            <a:ln w="22225">
                              <a:solidFill>
                                <a:schemeClr val="accent2"/>
                              </a:solidFill>
                              <a:prstDash val="solid"/>
                            </a:ln>
                            <a:solidFill>
                              <a:srgbClr val="8E0000"/>
                            </a:solidFill>
                            <a:latin typeface="Rubius" panose="02000503090000020003" pitchFamily="2" charset="0"/>
                          </a:rPr>
                          <a:t>зна</a:t>
                        </a:r>
                        <a:endParaRPr lang="ru-RU" sz="4400" b="1" dirty="0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8E0000"/>
                          </a:solidFill>
                          <a:latin typeface="Rubius" panose="02000503090000020003" pitchFamily="2" charset="0"/>
                        </a:endParaRPr>
                      </a:p>
                    </p:txBody>
                  </p:sp>
                </p:grpSp>
                <p:pic>
                  <p:nvPicPr>
                    <p:cNvPr id="92" name="Picture 2" descr="http://pic2.nipic.com/20090420/213291_031703042_2.jpg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25" cstate="email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xmlns=""/>
                        </a:ext>
                      </a:extLst>
                    </a:blip>
                    <a:srcRect/>
                    <a:stretch/>
                  </p:blipFill>
                  <p:spPr bwMode="auto">
                    <a:xfrm>
                      <a:off x="5066340" y="2331992"/>
                      <a:ext cx="3537217" cy="333899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100" name="Picture 2" descr="https://www.weblancer.net/download/63748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7" cstate="email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xmlns="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131069" y="2838321"/>
                      <a:ext cx="1967642" cy="151983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01" name="TextBox 100"/>
                    <p:cNvSpPr txBox="1"/>
                    <p:nvPr/>
                  </p:nvSpPr>
                  <p:spPr>
                    <a:xfrm>
                      <a:off x="8704880" y="3259149"/>
                      <a:ext cx="750526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just"/>
                      <a:r>
                        <a:rPr lang="ru-RU" sz="4400" b="1" dirty="0" smtClean="0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8E0000"/>
                          </a:solidFill>
                          <a:latin typeface="Rubius" panose="02000503090000020003" pitchFamily="2" charset="0"/>
                        </a:rPr>
                        <a:t>ох</a:t>
                      </a:r>
                      <a:endParaRPr lang="ru-RU" sz="4400" b="1" dirty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8E0000"/>
                        </a:solidFill>
                        <a:latin typeface="Rubius" panose="02000503090000020003" pitchFamily="2" charset="0"/>
                      </a:endParaRPr>
                    </a:p>
                  </p:txBody>
                </p:sp>
                <p:pic>
                  <p:nvPicPr>
                    <p:cNvPr id="102" name="Picture 2" descr="https://www.weblancer.net/download/63748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8" cstate="email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xmlns="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9156357" y="2794858"/>
                      <a:ext cx="2052128" cy="1480016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03" name="TextBox 102"/>
                    <p:cNvSpPr txBox="1"/>
                    <p:nvPr/>
                  </p:nvSpPr>
                  <p:spPr>
                    <a:xfrm>
                      <a:off x="9739516" y="3183992"/>
                      <a:ext cx="678944" cy="59915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ru-RU" sz="4400" b="1" dirty="0" err="1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8E0000"/>
                          </a:solidFill>
                          <a:latin typeface="Rubius" panose="02000503090000020003" pitchFamily="2" charset="0"/>
                        </a:rPr>
                        <a:t>ра</a:t>
                      </a:r>
                      <a:endParaRPr lang="ru-RU" sz="4400" b="1" dirty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8E0000"/>
                        </a:solidFill>
                        <a:latin typeface="Rubius" panose="02000503090000020003" pitchFamily="2" charset="0"/>
                      </a:endParaRPr>
                    </a:p>
                  </p:txBody>
                </p:sp>
                <p:pic>
                  <p:nvPicPr>
                    <p:cNvPr id="104" name="Picture 2" descr="https://www.weblancer.net/download/63748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9" cstate="email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xmlns="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397433" y="2773779"/>
                      <a:ext cx="2044886" cy="1609264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05" name="TextBox 104"/>
                    <p:cNvSpPr txBox="1"/>
                    <p:nvPr/>
                  </p:nvSpPr>
                  <p:spPr>
                    <a:xfrm>
                      <a:off x="10694858" y="3215265"/>
                      <a:ext cx="1339928" cy="59915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ru-RU" sz="4400" b="1" dirty="0" err="1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8E0000"/>
                          </a:solidFill>
                          <a:latin typeface="Rubius" panose="02000503090000020003" pitchFamily="2" charset="0"/>
                        </a:rPr>
                        <a:t>нять</a:t>
                      </a:r>
                      <a:endParaRPr lang="ru-RU" sz="4400" b="1" dirty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8E0000"/>
                        </a:solidFill>
                        <a:latin typeface="Rubius" panose="02000503090000020003" pitchFamily="2" charset="0"/>
                      </a:endParaRPr>
                    </a:p>
                  </p:txBody>
                </p:sp>
              </p:grpSp>
              <p:grpSp>
                <p:nvGrpSpPr>
                  <p:cNvPr id="118" name="Группа 117"/>
                  <p:cNvGrpSpPr/>
                  <p:nvPr/>
                </p:nvGrpSpPr>
                <p:grpSpPr>
                  <a:xfrm>
                    <a:off x="9760383" y="2252994"/>
                    <a:ext cx="1575069" cy="1452626"/>
                    <a:chOff x="7570248" y="3613112"/>
                    <a:chExt cx="4021931" cy="2681287"/>
                  </a:xfrm>
                </p:grpSpPr>
                <p:pic>
                  <p:nvPicPr>
                    <p:cNvPr id="119" name="Picture 2" descr="https://www.weblancer.net/download/63748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6" cstate="email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xmlns="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7570248" y="3613112"/>
                      <a:ext cx="4021931" cy="2681287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20" name="TextBox 119"/>
                    <p:cNvSpPr txBox="1"/>
                    <p:nvPr/>
                  </p:nvSpPr>
                  <p:spPr>
                    <a:xfrm>
                      <a:off x="8902238" y="4318529"/>
                      <a:ext cx="1358969" cy="107353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ru-RU" sz="4400" b="1" dirty="0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8E0000"/>
                          </a:solidFill>
                          <a:latin typeface="Rubius" panose="02000503090000020003" pitchFamily="2" charset="0"/>
                        </a:rPr>
                        <a:t>ну!</a:t>
                      </a:r>
                    </a:p>
                  </p:txBody>
                </p:sp>
              </p:grpSp>
              <p:grpSp>
                <p:nvGrpSpPr>
                  <p:cNvPr id="121" name="Группа 120"/>
                  <p:cNvGrpSpPr/>
                  <p:nvPr/>
                </p:nvGrpSpPr>
                <p:grpSpPr>
                  <a:xfrm>
                    <a:off x="8714462" y="2283189"/>
                    <a:ext cx="1600242" cy="1502399"/>
                    <a:chOff x="8293419" y="3906630"/>
                    <a:chExt cx="4021931" cy="2681287"/>
                  </a:xfrm>
                </p:grpSpPr>
                <p:pic>
                  <p:nvPicPr>
                    <p:cNvPr id="122" name="Picture 2" descr="https://www.weblancer.net/download/63748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7" cstate="email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xmlns="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293419" y="3906630"/>
                      <a:ext cx="4021931" cy="2681287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23" name="TextBox 122"/>
                    <p:cNvSpPr txBox="1"/>
                    <p:nvPr/>
                  </p:nvSpPr>
                  <p:spPr>
                    <a:xfrm>
                      <a:off x="9665899" y="4582858"/>
                      <a:ext cx="1108567" cy="103796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ru-RU" sz="4400" b="1" dirty="0" err="1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8E0000"/>
                          </a:solidFill>
                          <a:latin typeface="Rubius" panose="02000503090000020003" pitchFamily="2" charset="0"/>
                        </a:rPr>
                        <a:t>ди</a:t>
                      </a:r>
                      <a:endParaRPr lang="ru-RU" sz="4400" b="1" dirty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8E0000"/>
                        </a:solidFill>
                        <a:latin typeface="Rubius" panose="02000503090000020003" pitchFamily="2" charset="0"/>
                      </a:endParaRPr>
                    </a:p>
                  </p:txBody>
                </p:sp>
              </p:grpSp>
              <p:grpSp>
                <p:nvGrpSpPr>
                  <p:cNvPr id="124" name="Группа 123"/>
                  <p:cNvGrpSpPr/>
                  <p:nvPr/>
                </p:nvGrpSpPr>
                <p:grpSpPr>
                  <a:xfrm>
                    <a:off x="7673484" y="2173079"/>
                    <a:ext cx="1630202" cy="1505771"/>
                    <a:chOff x="4465458" y="4417615"/>
                    <a:chExt cx="4021931" cy="2681287"/>
                  </a:xfrm>
                </p:grpSpPr>
                <p:pic>
                  <p:nvPicPr>
                    <p:cNvPr id="125" name="Picture 2" descr="https://www.weblancer.net/download/63748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8" cstate="email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xmlns="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65458" y="4417615"/>
                      <a:ext cx="4021931" cy="2681287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26" name="TextBox 125"/>
                    <p:cNvSpPr txBox="1"/>
                    <p:nvPr/>
                  </p:nvSpPr>
                  <p:spPr>
                    <a:xfrm>
                      <a:off x="5808246" y="5281778"/>
                      <a:ext cx="1092736" cy="103564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ru-RU" sz="4400" b="1" dirty="0" err="1">
                          <a:ln w="22225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8E0000"/>
                          </a:solidFill>
                          <a:latin typeface="Rubius" panose="02000503090000020003" pitchFamily="2" charset="0"/>
                        </a:rPr>
                        <a:t>Ро</a:t>
                      </a:r>
                      <a:endParaRPr lang="ru-RU" sz="4400" b="1" dirty="0">
                        <a:ln w="22225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8E0000"/>
                        </a:solidFill>
                        <a:latin typeface="Rubius" panose="02000503090000020003" pitchFamily="2" charset="0"/>
                      </a:endParaRPr>
                    </a:p>
                  </p:txBody>
                </p:sp>
              </p:grpSp>
              <p:pic>
                <p:nvPicPr>
                  <p:cNvPr id="127" name="Picture 4" descr="http://orig05.deviantart.net/9808/f/2013/316/5/4/flower_png_by_alyalya_by_alyalya-d6u250l.png"/>
                  <p:cNvPicPr>
                    <a:picLocks noChangeAspect="1" noChangeArrowheads="1"/>
                  </p:cNvPicPr>
                  <p:nvPr/>
                </p:nvPicPr>
                <p:blipFill>
                  <a:blip r:embed="rId29" cstate="email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575505" y="1965218"/>
                    <a:ext cx="833439" cy="80187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pic>
              <p:nvPicPr>
                <p:cNvPr id="130" name="Picture 4" descr="http://orig05.deviantart.net/9808/f/2013/316/5/4/flower_png_by_alyalya_by_alyalya-d6u250l.png"/>
                <p:cNvPicPr>
                  <a:picLocks noChangeAspect="1" noChangeArrowheads="1"/>
                </p:cNvPicPr>
                <p:nvPr/>
              </p:nvPicPr>
              <p:blipFill>
                <a:blip r:embed="rId29" cstate="email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933028" y="1949527"/>
                  <a:ext cx="833439" cy="80187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024" name="TextBox 1023"/>
                <p:cNvSpPr txBox="1"/>
                <p:nvPr/>
              </p:nvSpPr>
              <p:spPr>
                <a:xfrm>
                  <a:off x="11890739" y="2131129"/>
                  <a:ext cx="835485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600" b="1" dirty="0" smtClean="0"/>
                    <a:t>Не рви </a:t>
                  </a:r>
                </a:p>
                <a:p>
                  <a:r>
                    <a:rPr lang="ru-RU" sz="1600" b="1" dirty="0" smtClean="0"/>
                    <a:t>цветы!</a:t>
                  </a:r>
                  <a:endParaRPr lang="ru-RU" sz="1600" b="1" dirty="0"/>
                </a:p>
              </p:txBody>
            </p:sp>
          </p:grpSp>
          <p:pic>
            <p:nvPicPr>
              <p:cNvPr id="137" name="Picture 4" descr="http://orig05.deviantart.net/9808/f/2013/316/5/4/flower_png_by_alyalya_by_alyalya-d6u250l.png"/>
              <p:cNvPicPr>
                <a:picLocks noChangeAspect="1" noChangeArrowheads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1977" y="2740239"/>
                <a:ext cx="833439" cy="8018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8" name="TextBox 137"/>
              <p:cNvSpPr txBox="1"/>
              <p:nvPr/>
            </p:nvSpPr>
            <p:spPr>
              <a:xfrm>
                <a:off x="5317211" y="2883540"/>
                <a:ext cx="84670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600" b="1" dirty="0" smtClean="0"/>
                  <a:t>Береги </a:t>
                </a:r>
              </a:p>
              <a:p>
                <a:pPr algn="ctr"/>
                <a:r>
                  <a:rPr lang="ru-RU" sz="1600" b="1" dirty="0" smtClean="0"/>
                  <a:t>лес!</a:t>
                </a:r>
                <a:endParaRPr lang="ru-RU" sz="1600" b="1" dirty="0"/>
              </a:p>
            </p:txBody>
          </p:sp>
          <p:pic>
            <p:nvPicPr>
              <p:cNvPr id="139" name="Picture 4" descr="http://orig05.deviantart.net/9808/f/2013/316/5/4/flower_png_by_alyalya_by_alyalya-d6u250l.png"/>
              <p:cNvPicPr>
                <a:picLocks noChangeAspect="1" noChangeArrowheads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48474" y="1864707"/>
                <a:ext cx="833439" cy="8018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0" name="TextBox 139"/>
              <p:cNvSpPr txBox="1"/>
              <p:nvPr/>
            </p:nvSpPr>
            <p:spPr>
              <a:xfrm>
                <a:off x="6762103" y="2046309"/>
                <a:ext cx="118083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600" b="1" dirty="0" smtClean="0"/>
                  <a:t>Люби </a:t>
                </a:r>
              </a:p>
              <a:p>
                <a:pPr algn="ctr"/>
                <a:r>
                  <a:rPr lang="ru-RU" sz="1600" b="1" dirty="0" smtClean="0"/>
                  <a:t>Животных!</a:t>
                </a:r>
                <a:endParaRPr lang="ru-RU" sz="1600" b="1" dirty="0"/>
              </a:p>
            </p:txBody>
          </p:sp>
          <p:pic>
            <p:nvPicPr>
              <p:cNvPr id="141" name="Picture 4" descr="http://orig05.deviantart.net/9808/f/2013/316/5/4/flower_png_by_alyalya_by_alyalya-d6u250l.png"/>
              <p:cNvPicPr>
                <a:picLocks noChangeAspect="1" noChangeArrowheads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03769" y="3459849"/>
                <a:ext cx="833439" cy="8018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2" name="TextBox 141"/>
              <p:cNvSpPr txBox="1"/>
              <p:nvPr/>
            </p:nvSpPr>
            <p:spPr>
              <a:xfrm>
                <a:off x="9433978" y="3592447"/>
                <a:ext cx="97302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b="1" dirty="0" smtClean="0"/>
                  <a:t>Экономь</a:t>
                </a:r>
              </a:p>
              <a:p>
                <a:r>
                  <a:rPr lang="ru-RU" sz="1600" b="1" dirty="0" smtClean="0"/>
                  <a:t> воду!</a:t>
                </a:r>
                <a:endParaRPr lang="ru-RU" sz="1600" b="1" dirty="0"/>
              </a:p>
            </p:txBody>
          </p:sp>
          <p:pic>
            <p:nvPicPr>
              <p:cNvPr id="143" name="Picture 4" descr="http://orig05.deviantart.net/9808/f/2013/316/5/4/flower_png_by_alyalya_by_alyalya-d6u250l.png"/>
              <p:cNvPicPr>
                <a:picLocks noChangeAspect="1" noChangeArrowheads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91498" y="3580497"/>
                <a:ext cx="833439" cy="8018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4" name="TextBox 143"/>
              <p:cNvSpPr txBox="1"/>
              <p:nvPr/>
            </p:nvSpPr>
            <p:spPr>
              <a:xfrm>
                <a:off x="2618634" y="3689045"/>
                <a:ext cx="104227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b="1" dirty="0" smtClean="0"/>
                  <a:t>Не ломай</a:t>
                </a:r>
              </a:p>
              <a:p>
                <a:r>
                  <a:rPr lang="ru-RU" sz="1600" b="1" dirty="0" smtClean="0"/>
                  <a:t> ветки!</a:t>
                </a:r>
                <a:endParaRPr lang="ru-RU" sz="1600" b="1" dirty="0"/>
              </a:p>
            </p:txBody>
          </p:sp>
          <p:pic>
            <p:nvPicPr>
              <p:cNvPr id="131" name="Picture 4" descr="http://orig05.deviantart.net/9808/f/2013/316/5/4/flower_png_by_alyalya_by_alyalya-d6u250l.png"/>
              <p:cNvPicPr>
                <a:picLocks noChangeAspect="1" noChangeArrowheads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9620" y="1674693"/>
                <a:ext cx="833439" cy="8018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27" name="TextBox 1026"/>
              <p:cNvSpPr txBox="1"/>
              <p:nvPr/>
            </p:nvSpPr>
            <p:spPr>
              <a:xfrm>
                <a:off x="3536221" y="1885238"/>
                <a:ext cx="86023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400" b="1" dirty="0" smtClean="0"/>
                  <a:t>Не</a:t>
                </a:r>
              </a:p>
              <a:p>
                <a:pPr algn="ctr"/>
                <a:r>
                  <a:rPr lang="ru-RU" sz="1400" b="1" dirty="0" smtClean="0"/>
                  <a:t> мусори!</a:t>
                </a:r>
                <a:endParaRPr lang="ru-RU" sz="1400" b="1" dirty="0"/>
              </a:p>
            </p:txBody>
          </p:sp>
          <p:pic>
            <p:nvPicPr>
              <p:cNvPr id="146" name="Picture 2" descr="http://steshka.ru/wp-content/uploads/2012/12/14.png"/>
              <p:cNvPicPr>
                <a:picLocks noChangeAspect="1" noChangeArrowheads="1"/>
              </p:cNvPicPr>
              <p:nvPr/>
            </p:nvPicPr>
            <p:blipFill>
              <a:blip r:embed="rId30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223612" y="4407783"/>
                <a:ext cx="2614467" cy="20308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7" name="Picture 2" descr="http://steshka.ru/wp-content/uploads/2012/12/14.png"/>
              <p:cNvPicPr>
                <a:picLocks noChangeAspect="1" noChangeArrowheads="1"/>
              </p:cNvPicPr>
              <p:nvPr/>
            </p:nvPicPr>
            <p:blipFill>
              <a:blip r:embed="rId3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2414656" y="4723151"/>
                <a:ext cx="2278423" cy="176979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8" name="Picture 2" descr="http://steshka.ru/wp-content/uploads/2012/12/14.png"/>
              <p:cNvPicPr>
                <a:picLocks noChangeAspect="1" noChangeArrowheads="1"/>
              </p:cNvPicPr>
              <p:nvPr/>
            </p:nvPicPr>
            <p:blipFill>
              <a:blip r:embed="rId30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5767333" y="4462127"/>
                <a:ext cx="2614467" cy="20308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9" name="Picture 2" descr="http://steshka.ru/wp-content/uploads/2012/12/14.png"/>
              <p:cNvPicPr>
                <a:picLocks noChangeAspect="1" noChangeArrowheads="1"/>
              </p:cNvPicPr>
              <p:nvPr/>
            </p:nvPicPr>
            <p:blipFill>
              <a:blip r:embed="rId3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3776898" y="4966081"/>
                <a:ext cx="1946723" cy="15121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0" name="Picture 2" descr="http://steshka.ru/wp-content/uploads/2012/12/14.png"/>
              <p:cNvPicPr>
                <a:picLocks noChangeAspect="1" noChangeArrowheads="1"/>
              </p:cNvPicPr>
              <p:nvPr/>
            </p:nvPicPr>
            <p:blipFill>
              <a:blip r:embed="rId30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7074566" y="4462128"/>
                <a:ext cx="2614467" cy="20308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1" name="Picture 2" descr="http://steshka.ru/wp-content/uploads/2012/12/14.png"/>
              <p:cNvPicPr>
                <a:picLocks noChangeAspect="1" noChangeArrowheads="1"/>
              </p:cNvPicPr>
              <p:nvPr/>
            </p:nvPicPr>
            <p:blipFill>
              <a:blip r:embed="rId30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8364582" y="4447403"/>
                <a:ext cx="2614467" cy="20308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2" name="Picture 2" descr="http://steshka.ru/wp-content/uploads/2012/12/14.png"/>
              <p:cNvPicPr>
                <a:picLocks noChangeAspect="1" noChangeArrowheads="1"/>
              </p:cNvPicPr>
              <p:nvPr/>
            </p:nvPicPr>
            <p:blipFill>
              <a:blip r:embed="rId3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4972283" y="5072787"/>
                <a:ext cx="1791404" cy="14201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8" name="Picture 2" descr="http://steshka.ru/wp-content/uploads/2012/12/14.png"/>
            <p:cNvPicPr>
              <a:picLocks noChangeAspect="1" noChangeArrowheads="1"/>
            </p:cNvPicPr>
            <p:nvPr/>
          </p:nvPicPr>
          <p:blipFill>
            <a:blip r:embed="rId3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1133228" y="4407783"/>
              <a:ext cx="2614467" cy="20308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667582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10065548" y="6206728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pic>
        <p:nvPicPr>
          <p:cNvPr id="6" name="МОЯ РОДНАЯ МАМА -ЗЕМЛЯ.My own MOTHER-EARTH.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077651" y="1235689"/>
            <a:ext cx="5802312" cy="4351338"/>
          </a:xfrm>
        </p:spPr>
      </p:pic>
    </p:spTree>
    <p:extLst>
      <p:ext uri="{BB962C8B-B14F-4D97-AF65-F5344CB8AC3E}">
        <p14:creationId xmlns:p14="http://schemas.microsoft.com/office/powerpoint/2010/main" xmlns="" val="414146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life.zp.ua/wp-content/uploads/2015/04/gory-musora-na-velikom-lugu-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4314" y="82234"/>
            <a:ext cx="11860213" cy="661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gorodkirov.ru/pictures/news11/04052016-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2641" y="110148"/>
            <a:ext cx="11823561" cy="654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vladnews.ru/uploads/news/2016/04/05/5dc7b22ffbe123ed3d60ed15e36d9a5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4396" y="138059"/>
            <a:ext cx="11875947" cy="653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s://gruppabazis.ru/f/articles/orig/4d/54/4d5461cc412695c5d3a75be64c8ce3e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2641" y="121428"/>
            <a:ext cx="11858881" cy="653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gorobzor.ru/public/news/images/3077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5575" y="121428"/>
            <a:ext cx="11857699" cy="657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energysafe.ru/uploads/News/pic/b94af1ff5591c256c0f735ca7b0520ec84edd20d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886" b="1102"/>
          <a:stretch/>
        </p:blipFill>
        <p:spPr bwMode="auto">
          <a:xfrm>
            <a:off x="172641" y="110146"/>
            <a:ext cx="11840632" cy="659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http://kbrinfo.ru/sites/default/files/field/image/zagraznenie_re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36" tIns="45719" rIns="91436" bIns="45719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8135" y="2250999"/>
            <a:ext cx="6938963" cy="2308322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</a:rPr>
              <a:t>О люди! Надо быть мудрее!</a:t>
            </a:r>
          </a:p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</a:rPr>
              <a:t>Любите, берегите шар Земной.</a:t>
            </a:r>
          </a:p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</a:rPr>
              <a:t>Терпимей будьте, мягче и добрее</a:t>
            </a:r>
          </a:p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  <a:ea typeface="Times New Roman" panose="02020603050405020304" pitchFamily="18" charset="0"/>
              </a:rPr>
              <a:t>И навсегда покончите с бедой!</a:t>
            </a:r>
          </a:p>
        </p:txBody>
      </p:sp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10522748" y="6215546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5737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0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Рисунок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07138" y="1250453"/>
            <a:ext cx="4362109" cy="5452636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2326" b="-366"/>
          <a:stretch/>
        </p:blipFill>
        <p:spPr>
          <a:xfrm>
            <a:off x="6693206" y="1181186"/>
            <a:ext cx="4599041" cy="5594363"/>
          </a:xfrm>
          <a:prstGeom prst="rect">
            <a:avLst/>
          </a:prstGeom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377259" y="1779677"/>
            <a:ext cx="4793027" cy="3701202"/>
          </a:xfrm>
          <a:prstGeom prst="rect">
            <a:avLst/>
          </a:prstGeom>
        </p:spPr>
      </p:pic>
      <p:pic>
        <p:nvPicPr>
          <p:cNvPr id="1026" name="Picture 2" descr="http://www.zvrk.rs/Igre/bojanke/suma/zirovi/ziroviboja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752" b="7407"/>
          <a:stretch/>
        </p:blipFill>
        <p:spPr bwMode="auto">
          <a:xfrm>
            <a:off x="6518843" y="1216843"/>
            <a:ext cx="4521231" cy="5315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1.staticflickr.com/5/4038/5159984964_1a8e0db19e_b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16155" y="1798683"/>
            <a:ext cx="4723919" cy="351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08.kanobu.net/r/b13755e71b60fe431022a1472e553559/1040x-/u.kanobu.ru/editor/images/72/a102c5ec-ca1c-4585-b41b-ea882c6c9c9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77258" y="1727621"/>
            <a:ext cx="5062151" cy="343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kolibri.gid.co.il/images/kolibri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15075" y="1940544"/>
            <a:ext cx="3877880" cy="3490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kartinki24.ru/uploads/gallery/main/375/kartinki24_winter_14785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30501" y="1727622"/>
            <a:ext cx="5338456" cy="414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16" descr="http://fotoham.ru/img/picture/Sep/19/a5aa0d3169f00d8f140f5ac1539e0a52/1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01849" y="1363164"/>
            <a:ext cx="4607329" cy="444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Скругленный прямоугольник 37"/>
          <p:cNvSpPr/>
          <p:nvPr/>
        </p:nvSpPr>
        <p:spPr>
          <a:xfrm>
            <a:off x="2304472" y="5180974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800364" y="5177194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308671" y="5167235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808580" y="5178743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314831" y="5651770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816537" y="5663166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318243" y="5663998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848609" y="5653475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815596" y="5663166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309917" y="5660266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810683" y="5651770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314831" y="6147652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1834503" y="6142944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815596" y="6129646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290136" y="6156352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803289" y="6144598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302097" y="6144524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62" name="Блок-схема: альтернативный процесс 61"/>
          <p:cNvSpPr/>
          <p:nvPr/>
        </p:nvSpPr>
        <p:spPr>
          <a:xfrm>
            <a:off x="1246767" y="223108"/>
            <a:ext cx="4773424" cy="2423159"/>
          </a:xfrm>
          <a:prstGeom prst="flowChartAlternateProcess">
            <a:avLst/>
          </a:prstGeom>
          <a:solidFill>
            <a:srgbClr val="B7F7F7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400" dirty="0">
                <a:latin typeface="Rubius" panose="02000503090000020003" pitchFamily="2" charset="0"/>
              </a:rPr>
              <a:t>В нём почти сто метров роста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На него залезть не просто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Из Австралии был он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К нам когда-то завезён,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У него одна работа -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Осушение болота.</a:t>
            </a:r>
          </a:p>
        </p:txBody>
      </p:sp>
      <p:sp>
        <p:nvSpPr>
          <p:cNvPr id="65" name="Стрелка вправо 64"/>
          <p:cNvSpPr/>
          <p:nvPr/>
        </p:nvSpPr>
        <p:spPr>
          <a:xfrm>
            <a:off x="1506826" y="2824826"/>
            <a:ext cx="596143" cy="30821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79" name="Стрелка вправо 78"/>
          <p:cNvSpPr/>
          <p:nvPr/>
        </p:nvSpPr>
        <p:spPr>
          <a:xfrm>
            <a:off x="600240" y="3322067"/>
            <a:ext cx="596143" cy="30821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80" name="Блок-схема: альтернативный процесс 79"/>
          <p:cNvSpPr/>
          <p:nvPr/>
        </p:nvSpPr>
        <p:spPr>
          <a:xfrm>
            <a:off x="1285371" y="329260"/>
            <a:ext cx="4773424" cy="2423159"/>
          </a:xfrm>
          <a:prstGeom prst="flowChartAlternateProcess">
            <a:avLst/>
          </a:prstGeom>
          <a:solidFill>
            <a:srgbClr val="B7F7F7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400" dirty="0">
                <a:latin typeface="Rubius" panose="02000503090000020003" pitchFamily="2" charset="0"/>
              </a:rPr>
              <a:t>Он колючий, словно ёж,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На зелёный мяч похож.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Как верблюд, не ест, не пьёт,-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Ждёт, когда же кто польёт</a:t>
            </a:r>
            <a:r>
              <a:rPr lang="ru-RU" sz="2400" dirty="0"/>
              <a:t>.</a:t>
            </a:r>
          </a:p>
        </p:txBody>
      </p:sp>
      <p:sp>
        <p:nvSpPr>
          <p:cNvPr id="83" name="Стрелка вправо 82"/>
          <p:cNvSpPr/>
          <p:nvPr/>
        </p:nvSpPr>
        <p:spPr>
          <a:xfrm>
            <a:off x="992799" y="3776788"/>
            <a:ext cx="596143" cy="30821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84" name="Блок-схема: альтернативный процесс 83"/>
          <p:cNvSpPr/>
          <p:nvPr/>
        </p:nvSpPr>
        <p:spPr>
          <a:xfrm>
            <a:off x="1222641" y="317559"/>
            <a:ext cx="4773424" cy="2423159"/>
          </a:xfrm>
          <a:prstGeom prst="flowChartAlternateProcess">
            <a:avLst/>
          </a:prstGeom>
          <a:solidFill>
            <a:srgbClr val="B7F7F7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400" dirty="0">
                <a:latin typeface="Rubius" panose="02000503090000020003" pitchFamily="2" charset="0"/>
              </a:rPr>
              <a:t>Не море, не земля,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Корабли не плавают, 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И ходить нельзя.</a:t>
            </a:r>
          </a:p>
        </p:txBody>
      </p:sp>
      <p:sp>
        <p:nvSpPr>
          <p:cNvPr id="87" name="Стрелка вправо 86"/>
          <p:cNvSpPr/>
          <p:nvPr/>
        </p:nvSpPr>
        <p:spPr>
          <a:xfrm>
            <a:off x="645694" y="4247772"/>
            <a:ext cx="596143" cy="30821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88" name="Блок-схема: альтернативный процесс 87"/>
          <p:cNvSpPr/>
          <p:nvPr/>
        </p:nvSpPr>
        <p:spPr>
          <a:xfrm>
            <a:off x="1252125" y="272429"/>
            <a:ext cx="4773424" cy="2423159"/>
          </a:xfrm>
          <a:prstGeom prst="flowChartAlternateProcess">
            <a:avLst/>
          </a:prstGeom>
          <a:solidFill>
            <a:srgbClr val="B7F7F7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400" dirty="0">
                <a:latin typeface="Rubius" panose="02000503090000020003" pitchFamily="2" charset="0"/>
              </a:rPr>
              <a:t>В золотой клубочек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 Спрятался дубочек</a:t>
            </a:r>
            <a:r>
              <a:rPr lang="ru-RU" sz="2400" dirty="0"/>
              <a:t>.</a:t>
            </a:r>
          </a:p>
        </p:txBody>
      </p:sp>
      <p:sp>
        <p:nvSpPr>
          <p:cNvPr id="91" name="Стрелка вправо 90"/>
          <p:cNvSpPr/>
          <p:nvPr/>
        </p:nvSpPr>
        <p:spPr>
          <a:xfrm>
            <a:off x="1077461" y="4757212"/>
            <a:ext cx="596143" cy="30821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92" name="Блок-схема: альтернативный процесс 91"/>
          <p:cNvSpPr/>
          <p:nvPr/>
        </p:nvSpPr>
        <p:spPr>
          <a:xfrm>
            <a:off x="1239071" y="247011"/>
            <a:ext cx="4773424" cy="2423159"/>
          </a:xfrm>
          <a:prstGeom prst="flowChartAlternateProcess">
            <a:avLst/>
          </a:prstGeom>
          <a:solidFill>
            <a:srgbClr val="B7F7F7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400" dirty="0">
                <a:latin typeface="Rubius" panose="02000503090000020003" pitchFamily="2" charset="0"/>
              </a:rPr>
              <a:t>Мягок , а не пух,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Зелен, а не трава.</a:t>
            </a:r>
          </a:p>
        </p:txBody>
      </p:sp>
      <p:sp>
        <p:nvSpPr>
          <p:cNvPr id="95" name="Стрелка вправо 94"/>
          <p:cNvSpPr/>
          <p:nvPr/>
        </p:nvSpPr>
        <p:spPr>
          <a:xfrm>
            <a:off x="664517" y="5239090"/>
            <a:ext cx="596143" cy="30821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97" name="Блок-схема: альтернативный процесс 96"/>
          <p:cNvSpPr/>
          <p:nvPr/>
        </p:nvSpPr>
        <p:spPr>
          <a:xfrm>
            <a:off x="1236907" y="341386"/>
            <a:ext cx="4773424" cy="2423159"/>
          </a:xfrm>
          <a:prstGeom prst="flowChartAlternateProcess">
            <a:avLst/>
          </a:prstGeom>
          <a:solidFill>
            <a:srgbClr val="B7F7F7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400" dirty="0">
                <a:latin typeface="Rubius" panose="02000503090000020003" pitchFamily="2" charset="0"/>
              </a:rPr>
              <a:t>Кот усатый-полосатый,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Посреди тайги живёт.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Он быка повалит лапой,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Не мяукает, ревёт.</a:t>
            </a:r>
          </a:p>
        </p:txBody>
      </p:sp>
      <p:sp>
        <p:nvSpPr>
          <p:cNvPr id="100" name="Стрелка вправо 99"/>
          <p:cNvSpPr/>
          <p:nvPr/>
        </p:nvSpPr>
        <p:spPr>
          <a:xfrm>
            <a:off x="173773" y="5691828"/>
            <a:ext cx="596143" cy="30821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01" name="Блок-схема: альтернативный процесс 100"/>
          <p:cNvSpPr/>
          <p:nvPr/>
        </p:nvSpPr>
        <p:spPr>
          <a:xfrm>
            <a:off x="1225739" y="296715"/>
            <a:ext cx="4773424" cy="2423159"/>
          </a:xfrm>
          <a:prstGeom prst="flowChartAlternateProcess">
            <a:avLst/>
          </a:prstGeom>
          <a:solidFill>
            <a:srgbClr val="B7F7F7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400" dirty="0">
                <a:latin typeface="Rubius" panose="02000503090000020003" pitchFamily="2" charset="0"/>
              </a:rPr>
              <a:t>В жарких тропиках живёт, 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Крупных зёрен не клюёт.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От цветка к цветку летает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И нектар с них выпивает.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Эта птичка- лилипут.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Как, скажи, её зовут?</a:t>
            </a:r>
          </a:p>
        </p:txBody>
      </p:sp>
      <p:sp>
        <p:nvSpPr>
          <p:cNvPr id="104" name="Стрелка вправо 103"/>
          <p:cNvSpPr/>
          <p:nvPr/>
        </p:nvSpPr>
        <p:spPr>
          <a:xfrm>
            <a:off x="1121546" y="6244949"/>
            <a:ext cx="596143" cy="30821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05" name="Блок-схема: альтернативный процесс 104"/>
          <p:cNvSpPr/>
          <p:nvPr/>
        </p:nvSpPr>
        <p:spPr>
          <a:xfrm>
            <a:off x="1269417" y="311487"/>
            <a:ext cx="4773424" cy="2423159"/>
          </a:xfrm>
          <a:prstGeom prst="flowChartAlternateProcess">
            <a:avLst/>
          </a:prstGeom>
          <a:solidFill>
            <a:srgbClr val="B7F7F7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400" dirty="0">
                <a:latin typeface="Rubius" panose="02000503090000020003" pitchFamily="2" charset="0"/>
              </a:rPr>
              <a:t>Что за дерево такое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Украшает лес зимою?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Грозди красные на ветках-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Ну-ка, угадайте детки: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Не ольха, и не осина</a:t>
            </a:r>
          </a:p>
          <a:p>
            <a:pPr algn="ctr"/>
            <a:r>
              <a:rPr lang="ru-RU" sz="2400" dirty="0">
                <a:latin typeface="Rubius" panose="02000503090000020003" pitchFamily="2" charset="0"/>
              </a:rPr>
              <a:t>А красавица-…..</a:t>
            </a:r>
          </a:p>
        </p:txBody>
      </p:sp>
      <p:sp>
        <p:nvSpPr>
          <p:cNvPr id="90" name="Стрелка вправо 89">
            <a:hlinkClick r:id="" action="ppaction://hlinkshowjump?jump=nextslide"/>
          </p:cNvPr>
          <p:cNvSpPr/>
          <p:nvPr/>
        </p:nvSpPr>
        <p:spPr>
          <a:xfrm>
            <a:off x="10722130" y="6255032"/>
            <a:ext cx="774103" cy="476224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821507" y="3277420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289581" y="3260173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91931" y="3273175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69417" y="3250410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800223" y="3279752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310863" y="3277420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77928" y="2784172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19605" y="2790698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40443" y="2800607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61280" y="2807578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68263" y="2798117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75683" y="2787676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 sz="2800" b="1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2798767" y="2797138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882255" y="2787676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 sz="28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6243" y="3751990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292775" y="3750360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787501" y="3762367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83596" y="3753706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3428" y="3760770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261585" y="3756274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304792" y="4244669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800364" y="4237376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306567" y="4226360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798388" y="4244765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290136" y="4226360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772483" y="4235128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809288" y="4706550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307791" y="4709186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799747" y="4713349"/>
            <a:ext cx="468000" cy="4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81" name="TextBox 80"/>
          <p:cNvSpPr txBox="1"/>
          <p:nvPr/>
        </p:nvSpPr>
        <p:spPr>
          <a:xfrm>
            <a:off x="1436478" y="3182839"/>
            <a:ext cx="2954647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b="1" dirty="0">
                <a:latin typeface="Rubius" panose="02000503090000020003" pitchFamily="2" charset="0"/>
              </a:rPr>
              <a:t>к   а    к    т    у    с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385137" y="2700842"/>
            <a:ext cx="4116825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b="1" dirty="0">
                <a:latin typeface="Rubius" panose="02000503090000020003" pitchFamily="2" charset="0"/>
              </a:rPr>
              <a:t>э    в    к    а    л    и    п    т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936939" y="3695141"/>
            <a:ext cx="2880909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b="1" dirty="0">
                <a:latin typeface="Rubius" panose="02000503090000020003" pitchFamily="2" charset="0"/>
              </a:rPr>
              <a:t>б   о    л   о    т    о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381227" y="4176863"/>
            <a:ext cx="2803965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b="1" dirty="0">
                <a:latin typeface="Rubius" panose="02000503090000020003" pitchFamily="2" charset="0"/>
              </a:rPr>
              <a:t>ж   ё   л   у    д    ь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889668" y="4633750"/>
            <a:ext cx="1287524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b="1" dirty="0">
                <a:latin typeface="Rubius" panose="02000503090000020003" pitchFamily="2" charset="0"/>
              </a:rPr>
              <a:t>м  о    х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363970" y="5105379"/>
            <a:ext cx="1843766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b="1" dirty="0">
                <a:latin typeface="Rubius" panose="02000503090000020003" pitchFamily="2" charset="0"/>
              </a:rPr>
              <a:t>т   и   г    р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967309" y="5584324"/>
            <a:ext cx="3278454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b="1" dirty="0">
                <a:latin typeface="Rubius" panose="02000503090000020003" pitchFamily="2" charset="0"/>
              </a:rPr>
              <a:t>к   о    л   и    б   р    и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845545" y="6076011"/>
            <a:ext cx="2924190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b="1" dirty="0">
                <a:latin typeface="Rubius" panose="02000503090000020003" pitchFamily="2" charset="0"/>
              </a:rPr>
              <a:t>р    я    б    и   н    а</a:t>
            </a:r>
          </a:p>
        </p:txBody>
      </p:sp>
      <p:sp>
        <p:nvSpPr>
          <p:cNvPr id="109" name="Заголовок 1"/>
          <p:cNvSpPr txBox="1">
            <a:spLocks/>
          </p:cNvSpPr>
          <p:nvPr/>
        </p:nvSpPr>
        <p:spPr>
          <a:xfrm>
            <a:off x="838201" y="365125"/>
            <a:ext cx="11106151" cy="1325563"/>
          </a:xfrm>
          <a:prstGeom prst="rect">
            <a:avLst/>
          </a:prstGeom>
        </p:spPr>
        <p:txBody>
          <a:bodyPr lIns="91436" tIns="45719" rIns="91436" bIns="45719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Rubius" panose="02000503090000020003" pitchFamily="2" charset="0"/>
              </a:rPr>
              <a:t>Экология- наука о связях человека и природы,</a:t>
            </a:r>
            <a:br>
              <a:rPr lang="ru-RU" b="1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Rubius" panose="02000503090000020003" pitchFamily="2" charset="0"/>
              </a:rPr>
            </a:br>
            <a:r>
              <a:rPr lang="ru-RU" b="1" dirty="0" smtClean="0">
                <a:ln w="22225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Rubius" panose="02000503090000020003" pitchFamily="2" charset="0"/>
              </a:rPr>
              <a:t> о нашем большом общем доме - планете Земля.</a:t>
            </a:r>
            <a:endParaRPr lang="ru-RU" b="1" dirty="0">
              <a:ln w="22225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Rubius" panose="02000503090000020003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76271" y="217856"/>
            <a:ext cx="4515972" cy="954105"/>
          </a:xfrm>
          <a:prstGeom prst="rect">
            <a:avLst/>
          </a:prstGeom>
        </p:spPr>
        <p:txBody>
          <a:bodyPr wrap="none" lIns="91436" tIns="45719" rIns="91436" bIns="45719">
            <a:spAutoFit/>
          </a:bodyPr>
          <a:lstStyle/>
          <a:p>
            <a:pPr algn="ctr"/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EA8F1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 Наука о том, </a:t>
            </a:r>
          </a:p>
          <a:p>
            <a:pPr algn="ctr"/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EA8F1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сберечь нам свой дом»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EA8F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8031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4000"/>
                            </p:stCondLst>
                            <p:childTnLst>
                              <p:par>
                                <p:cTn id="21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000"/>
                            </p:stCondLst>
                            <p:childTnLst>
                              <p:par>
                                <p:cTn id="2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8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</p:childTnLst>
        </p:cTn>
      </p:par>
    </p:tnLst>
    <p:bldLst>
      <p:bldP spid="62" grpId="0" animBg="1"/>
      <p:bldP spid="62" grpId="1" animBg="1"/>
      <p:bldP spid="79" grpId="0" animBg="1"/>
      <p:bldP spid="80" grpId="0" animBg="1"/>
      <p:bldP spid="80" grpId="1" animBg="1"/>
      <p:bldP spid="83" grpId="0" animBg="1"/>
      <p:bldP spid="84" grpId="0" animBg="1"/>
      <p:bldP spid="84" grpId="1" animBg="1"/>
      <p:bldP spid="87" grpId="0" animBg="1"/>
      <p:bldP spid="88" grpId="0" animBg="1"/>
      <p:bldP spid="88" grpId="1" animBg="1"/>
      <p:bldP spid="91" grpId="0" animBg="1"/>
      <p:bldP spid="92" grpId="0" animBg="1"/>
      <p:bldP spid="92" grpId="1" animBg="1"/>
      <p:bldP spid="95" grpId="0" animBg="1"/>
      <p:bldP spid="97" grpId="0" animBg="1"/>
      <p:bldP spid="97" grpId="1" animBg="1"/>
      <p:bldP spid="100" grpId="0" animBg="1"/>
      <p:bldP spid="101" grpId="0" animBg="1"/>
      <p:bldP spid="101" grpId="1" animBg="1"/>
      <p:bldP spid="104" grpId="0" animBg="1"/>
      <p:bldP spid="105" grpId="0" animBg="1"/>
      <p:bldP spid="105" grpId="1" animBg="1"/>
      <p:bldP spid="90" grpId="0" animBg="1"/>
      <p:bldP spid="81" grpId="0"/>
      <p:bldP spid="64" grpId="0"/>
      <p:bldP spid="86" grpId="0"/>
      <p:bldP spid="89" grpId="0"/>
      <p:bldP spid="93" grpId="0"/>
      <p:bldP spid="99" grpId="0"/>
      <p:bldP spid="103" grpId="0"/>
      <p:bldP spid="106" grpId="0"/>
      <p:bldP spid="109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954071" y="944964"/>
            <a:ext cx="5114925" cy="511492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488169" y="1410060"/>
            <a:ext cx="4046729" cy="4184734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5854176" y="944964"/>
            <a:ext cx="5114925" cy="5232838"/>
            <a:chOff x="-7109979" y="1813293"/>
            <a:chExt cx="5114925" cy="5114925"/>
          </a:xfrm>
        </p:grpSpPr>
        <p:sp>
          <p:nvSpPr>
            <p:cNvPr id="8" name="Овал 7"/>
            <p:cNvSpPr/>
            <p:nvPr/>
          </p:nvSpPr>
          <p:spPr>
            <a:xfrm>
              <a:off x="-7109979" y="1813293"/>
              <a:ext cx="5114925" cy="5114925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-5513710" y="1943755"/>
              <a:ext cx="461522" cy="4699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Овал 9"/>
          <p:cNvSpPr/>
          <p:nvPr/>
        </p:nvSpPr>
        <p:spPr>
          <a:xfrm>
            <a:off x="6449206" y="1413496"/>
            <a:ext cx="4124655" cy="41778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23110" y="5923895"/>
            <a:ext cx="2601313" cy="74003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Rubius" panose="02000503090000020003" pitchFamily="2" charset="0"/>
              </a:rPr>
              <a:t>проверка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16397" y="6293911"/>
            <a:ext cx="877155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dirty="0">
                <a:latin typeface="Rubius" panose="02000503090000020003" pitchFamily="2" charset="0"/>
              </a:rPr>
              <a:t>сова</a:t>
            </a: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10579791" y="6051594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38200" y="365126"/>
            <a:ext cx="10515600" cy="700367"/>
          </a:xfrm>
          <a:prstGeom prst="rect">
            <a:avLst/>
          </a:prstGeom>
        </p:spPr>
        <p:txBody>
          <a:bodyPr lIns="91436" tIns="45719" rIns="91436" bIns="45719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</a:rPr>
              <a:t>Жалобная книга природы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Rubius" panose="02000503090000020003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24495" y="1609603"/>
            <a:ext cx="4660969" cy="378565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r>
              <a:rPr lang="ru-RU" sz="2400" dirty="0">
                <a:latin typeface="Rubius" panose="02000503090000020003" pitchFamily="2" charset="0"/>
                <a:ea typeface="Calibri" panose="020F0502020204030204" pitchFamily="34" charset="0"/>
              </a:rPr>
              <a:t>Ох, и не любят меня люди! Голос мой не нравится  и глаза, говорят, у меня некрасивые. Считают, что и беду я приношу.  А я за лето я уничтожаю тысячи мышей - полёвок, а они такие прожорливые, что потомство одной полёвки способно за лето испортить и съесть до тонны зерна. </a:t>
            </a:r>
            <a:endParaRPr lang="ru-RU" sz="2800" dirty="0">
              <a:latin typeface="Rubius" panose="0200050309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9857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шу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954071" y="944964"/>
            <a:ext cx="5114925" cy="511492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449207" y="1413495"/>
            <a:ext cx="4124653" cy="4177862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5954071" y="944960"/>
            <a:ext cx="5114925" cy="5114926"/>
            <a:chOff x="4136460" y="1091801"/>
            <a:chExt cx="5114925" cy="5114925"/>
          </a:xfrm>
        </p:grpSpPr>
        <p:sp>
          <p:nvSpPr>
            <p:cNvPr id="8" name="Овал 7"/>
            <p:cNvSpPr/>
            <p:nvPr/>
          </p:nvSpPr>
          <p:spPr>
            <a:xfrm>
              <a:off x="4136460" y="1091801"/>
              <a:ext cx="5114925" cy="5114925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5290602" y="1406161"/>
              <a:ext cx="441434" cy="4699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Овал 9"/>
          <p:cNvSpPr/>
          <p:nvPr/>
        </p:nvSpPr>
        <p:spPr>
          <a:xfrm>
            <a:off x="6430098" y="1413496"/>
            <a:ext cx="4124655" cy="41778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23110" y="5923895"/>
            <a:ext cx="2601313" cy="74003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Rubius" panose="02000503090000020003" pitchFamily="2" charset="0"/>
              </a:rPr>
              <a:t>проверка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16397" y="6293911"/>
            <a:ext cx="976541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dirty="0">
                <a:latin typeface="Rubius" panose="02000503090000020003" pitchFamily="2" charset="0"/>
              </a:rPr>
              <a:t>жаба</a:t>
            </a: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10065548" y="6206728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03875" y="1609601"/>
            <a:ext cx="4881563" cy="378565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Rubius" panose="02000503090000020003" pitchFamily="2" charset="0"/>
                <a:ea typeface="Calibri" panose="020F0502020204030204" pitchFamily="34" charset="0"/>
              </a:rPr>
              <a:t>Сама знаю, что не красавица. Покажись я, многие шарахаются в сторону, а то ещё и камнем бросят или ногой пнут. А за что? Придумали ведь. Что от меня на руках бородавки бывают. Чушь какая-то! Не всем же быть красавицами! А польза от меня людям большая. </a:t>
            </a:r>
            <a:br>
              <a:rPr lang="ru-RU" sz="2400" dirty="0">
                <a:solidFill>
                  <a:srgbClr val="000000"/>
                </a:solidFill>
                <a:latin typeface="Rubius" panose="02000503090000020003" pitchFamily="2" charset="0"/>
                <a:ea typeface="Calibri" panose="020F0502020204030204" pitchFamily="34" charset="0"/>
              </a:rPr>
            </a:br>
            <a:endParaRPr lang="ru-RU" sz="2400" dirty="0">
              <a:latin typeface="Rubius" panose="02000503090000020003" pitchFamily="2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38200" y="365126"/>
            <a:ext cx="10515600" cy="700367"/>
          </a:xfrm>
          <a:prstGeom prst="rect">
            <a:avLst/>
          </a:prstGeom>
        </p:spPr>
        <p:txBody>
          <a:bodyPr lIns="91436" tIns="45719" rIns="91436" bIns="45719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</a:rPr>
              <a:t>Жалобная книга природы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Rubius" panose="0200050309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5299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шу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954071" y="944964"/>
            <a:ext cx="5114925" cy="511492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449207" y="1413496"/>
            <a:ext cx="4124653" cy="417786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5833872" y="936669"/>
            <a:ext cx="5114925" cy="5114926"/>
            <a:chOff x="-1689652" y="1155130"/>
            <a:chExt cx="5114925" cy="5114925"/>
          </a:xfrm>
        </p:grpSpPr>
        <p:sp>
          <p:nvSpPr>
            <p:cNvPr id="8" name="Овал 7"/>
            <p:cNvSpPr/>
            <p:nvPr/>
          </p:nvSpPr>
          <p:spPr>
            <a:xfrm>
              <a:off x="-1689652" y="1155130"/>
              <a:ext cx="5114925" cy="5114925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8489" y="1283953"/>
              <a:ext cx="441434" cy="4699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Овал 9"/>
          <p:cNvSpPr/>
          <p:nvPr/>
        </p:nvSpPr>
        <p:spPr>
          <a:xfrm>
            <a:off x="6449206" y="1413496"/>
            <a:ext cx="4124655" cy="41778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23110" y="5923895"/>
            <a:ext cx="2601313" cy="74003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Rubius" panose="02000503090000020003" pitchFamily="2" charset="0"/>
              </a:rPr>
              <a:t>проверка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16397" y="6293911"/>
            <a:ext cx="2550690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dirty="0">
                <a:latin typeface="Rubius" panose="02000503090000020003" pitchFamily="2" charset="0"/>
              </a:rPr>
              <a:t>Летучая мышь</a:t>
            </a: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10579791" y="6051594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38200" y="365126"/>
            <a:ext cx="10515600" cy="700367"/>
          </a:xfrm>
          <a:prstGeom prst="rect">
            <a:avLst/>
          </a:prstGeom>
        </p:spPr>
        <p:txBody>
          <a:bodyPr lIns="91436" tIns="45719" rIns="91436" bIns="45719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</a:rPr>
              <a:t>Жалобная книга природы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Rubius" panose="02000503090000020003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4681" y="1223446"/>
            <a:ext cx="5186424" cy="4998539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Rubius" panose="02000503090000020003" pitchFamily="2" charset="0"/>
                <a:ea typeface="Calibri" panose="020F0502020204030204" pitchFamily="34" charset="0"/>
              </a:rPr>
              <a:t>На земном шаре нет, пожалуй, такого существа, о котором рассказывали бы столько легенд и небылиц, как о нас. </a:t>
            </a:r>
            <a:br>
              <a:rPr lang="ru-RU" sz="2400" dirty="0">
                <a:solidFill>
                  <a:srgbClr val="000000"/>
                </a:solidFill>
                <a:latin typeface="Rubius" panose="02000503090000020003" pitchFamily="2" charset="0"/>
                <a:ea typeface="Calibri" panose="020F0502020204030204" pitchFamily="34" charset="0"/>
              </a:rPr>
            </a:br>
            <a:r>
              <a:rPr lang="ru-RU" sz="2400" dirty="0">
                <a:solidFill>
                  <a:srgbClr val="000000"/>
                </a:solidFill>
                <a:latin typeface="Rubius" panose="02000503090000020003" pitchFamily="2" charset="0"/>
                <a:ea typeface="Calibri" panose="020F0502020204030204" pitchFamily="34" charset="0"/>
              </a:rPr>
              <a:t>Не нравится, что темноту мы любим, что на обычных птиц и зверей не похожи. Но мы, же друзья человека, а не враги. Что же нам делать? Ведь таким мы и родились. Любим висеть вниз головой. А обижают нас незаслуженно. </a:t>
            </a:r>
            <a:br>
              <a:rPr lang="ru-RU" sz="2400" dirty="0">
                <a:solidFill>
                  <a:srgbClr val="000000"/>
                </a:solidFill>
                <a:latin typeface="Rubius" panose="02000503090000020003" pitchFamily="2" charset="0"/>
                <a:ea typeface="Calibri" panose="020F0502020204030204" pitchFamily="34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59682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шу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954071" y="944964"/>
            <a:ext cx="5114925" cy="511492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449207" y="1413495"/>
            <a:ext cx="4124653" cy="417786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5954070" y="1065493"/>
            <a:ext cx="5114925" cy="5228418"/>
            <a:chOff x="-4278288" y="1462944"/>
            <a:chExt cx="5114925" cy="5228418"/>
          </a:xfrm>
        </p:grpSpPr>
        <p:sp>
          <p:nvSpPr>
            <p:cNvPr id="8" name="Овал 7"/>
            <p:cNvSpPr/>
            <p:nvPr/>
          </p:nvSpPr>
          <p:spPr>
            <a:xfrm>
              <a:off x="-4278288" y="1576437"/>
              <a:ext cx="5114925" cy="5114925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-2677482" y="1462944"/>
              <a:ext cx="461522" cy="4699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Овал 9"/>
          <p:cNvSpPr/>
          <p:nvPr/>
        </p:nvSpPr>
        <p:spPr>
          <a:xfrm>
            <a:off x="6449206" y="1413496"/>
            <a:ext cx="4124655" cy="41778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23110" y="5923895"/>
            <a:ext cx="2601313" cy="74003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Rubius" panose="02000503090000020003" pitchFamily="2" charset="0"/>
              </a:rPr>
              <a:t>проверка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16398" y="6293911"/>
            <a:ext cx="1471870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dirty="0">
                <a:latin typeface="Rubius" panose="02000503090000020003" pitchFamily="2" charset="0"/>
              </a:rPr>
              <a:t>муравей</a:t>
            </a: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10579791" y="6051594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38200" y="365126"/>
            <a:ext cx="10515600" cy="700367"/>
          </a:xfrm>
          <a:prstGeom prst="rect">
            <a:avLst/>
          </a:prstGeom>
        </p:spPr>
        <p:txBody>
          <a:bodyPr lIns="91436" tIns="45719" rIns="91436" bIns="45719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</a:rPr>
              <a:t>Жалобная книга природы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Rubius" panose="02000503090000020003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0023" y="1101678"/>
            <a:ext cx="5174152" cy="4966762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Rubius" panose="0200050309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Мы разрыхляем  почву, истребляем множество насекомых.   Мы открываем доступ к корням дерева, поэтому дерево растет быстрее, чем соседние с ним деревья. Вот такие мы полезные. Люди   нас называют санитарами леса, но не всегда хорошо к нам относятся. Бывает так, что наши домики разоряют  и нам приходиться строить дом заново или искать другой приют.      </a:t>
            </a:r>
          </a:p>
        </p:txBody>
      </p:sp>
    </p:spTree>
    <p:extLst>
      <p:ext uri="{BB962C8B-B14F-4D97-AF65-F5344CB8AC3E}">
        <p14:creationId xmlns:p14="http://schemas.microsoft.com/office/powerpoint/2010/main" xmlns="" val="3631198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шу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954071" y="944964"/>
            <a:ext cx="5114925" cy="511492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449206" y="1421545"/>
            <a:ext cx="4124655" cy="4161767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5940208" y="983564"/>
            <a:ext cx="5114925" cy="5232838"/>
            <a:chOff x="-7109979" y="1813293"/>
            <a:chExt cx="5114925" cy="5114925"/>
          </a:xfrm>
        </p:grpSpPr>
        <p:sp>
          <p:nvSpPr>
            <p:cNvPr id="8" name="Овал 7"/>
            <p:cNvSpPr/>
            <p:nvPr/>
          </p:nvSpPr>
          <p:spPr>
            <a:xfrm>
              <a:off x="-7109979" y="1813293"/>
              <a:ext cx="5114925" cy="5114925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-5513710" y="1943755"/>
              <a:ext cx="461522" cy="4699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Овал 9"/>
          <p:cNvSpPr/>
          <p:nvPr/>
        </p:nvSpPr>
        <p:spPr>
          <a:xfrm>
            <a:off x="6449206" y="1413496"/>
            <a:ext cx="4124655" cy="41778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23110" y="5923895"/>
            <a:ext cx="2601313" cy="74003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Rubius" panose="02000503090000020003" pitchFamily="2" charset="0"/>
              </a:rPr>
              <a:t>проверка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16398" y="6293911"/>
            <a:ext cx="1418970" cy="523218"/>
          </a:xfrm>
          <a:prstGeom prst="rect">
            <a:avLst/>
          </a:prstGeom>
          <a:noFill/>
        </p:spPr>
        <p:txBody>
          <a:bodyPr wrap="none" lIns="91436" tIns="45719" rIns="91436" bIns="45719" rtlCol="0">
            <a:spAutoFit/>
          </a:bodyPr>
          <a:lstStyle/>
          <a:p>
            <a:r>
              <a:rPr lang="ru-RU" sz="2800" dirty="0">
                <a:latin typeface="Rubius" panose="02000503090000020003" pitchFamily="2" charset="0"/>
              </a:rPr>
              <a:t>бабочка</a:t>
            </a:r>
          </a:p>
        </p:txBody>
      </p:sp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10579791" y="6051594"/>
            <a:ext cx="978408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38200" y="365126"/>
            <a:ext cx="10515600" cy="700367"/>
          </a:xfrm>
          <a:prstGeom prst="rect">
            <a:avLst/>
          </a:prstGeom>
        </p:spPr>
        <p:txBody>
          <a:bodyPr lIns="91436" tIns="45719" rIns="91436" bIns="45719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Rubius" panose="02000503090000020003" pitchFamily="2" charset="0"/>
              </a:rPr>
              <a:t>Жалобная книга природы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Rubius" panose="02000503090000020003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0023" y="1101678"/>
            <a:ext cx="5174152" cy="487504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Rubius" panose="0200050309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    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47134" y="2409806"/>
            <a:ext cx="48399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Rubius" panose="02000503090000020003" pitchFamily="2" charset="0"/>
              </a:rPr>
              <a:t>Мы самые красивые насекомые, вреда никому не приносим, но из-за своей красоты страдаем. </a:t>
            </a:r>
            <a:endParaRPr lang="ru-RU" sz="2400" dirty="0" smtClean="0">
              <a:latin typeface="Rubius" panose="02000503090000020003" pitchFamily="2" charset="0"/>
            </a:endParaRPr>
          </a:p>
          <a:p>
            <a:r>
              <a:rPr lang="ru-RU" sz="2400" dirty="0" smtClean="0">
                <a:latin typeface="Rubius" panose="02000503090000020003" pitchFamily="2" charset="0"/>
              </a:rPr>
              <a:t>Нас </a:t>
            </a:r>
            <a:r>
              <a:rPr lang="ru-RU" sz="2400" dirty="0">
                <a:latin typeface="Rubius" panose="02000503090000020003" pitchFamily="2" charset="0"/>
              </a:rPr>
              <a:t>ловят, чтобы посмотреть, </a:t>
            </a:r>
            <a:endParaRPr lang="ru-RU" sz="2400" dirty="0" smtClean="0">
              <a:latin typeface="Rubius" panose="02000503090000020003" pitchFamily="2" charset="0"/>
            </a:endParaRPr>
          </a:p>
          <a:p>
            <a:r>
              <a:rPr lang="ru-RU" sz="2400" dirty="0" smtClean="0">
                <a:latin typeface="Rubius" panose="02000503090000020003" pitchFamily="2" charset="0"/>
              </a:rPr>
              <a:t>а </a:t>
            </a:r>
            <a:r>
              <a:rPr lang="ru-RU" sz="2400" dirty="0">
                <a:latin typeface="Rubius" panose="02000503090000020003" pitchFamily="2" charset="0"/>
              </a:rPr>
              <a:t>потом убивают. Но некоторые из нас занесены в красную книгу. </a:t>
            </a:r>
            <a:endParaRPr lang="ru-RU" sz="2400" dirty="0" smtClean="0">
              <a:latin typeface="Rubius" panose="02000503090000020003" pitchFamily="2" charset="0"/>
            </a:endParaRPr>
          </a:p>
          <a:p>
            <a:r>
              <a:rPr lang="ru-RU" sz="2400" dirty="0" smtClean="0">
                <a:latin typeface="Rubius" panose="02000503090000020003" pitchFamily="2" charset="0"/>
              </a:rPr>
              <a:t>Не </a:t>
            </a:r>
            <a:r>
              <a:rPr lang="ru-RU" sz="2400" dirty="0">
                <a:latin typeface="Rubius" panose="02000503090000020003" pitchFamily="2" charset="0"/>
              </a:rPr>
              <a:t>убивайте нас, люди! </a:t>
            </a:r>
          </a:p>
        </p:txBody>
      </p:sp>
    </p:spTree>
    <p:extLst>
      <p:ext uri="{BB962C8B-B14F-4D97-AF65-F5344CB8AC3E}">
        <p14:creationId xmlns:p14="http://schemas.microsoft.com/office/powerpoint/2010/main" xmlns="" val="3382986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шу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2613</TotalTime>
  <Words>669</Words>
  <Application>Microsoft Office PowerPoint</Application>
  <PresentationFormat>Произвольный</PresentationFormat>
  <Paragraphs>161</Paragraphs>
  <Slides>15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Берегите Землю, берегите!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Правила поведения в природе</vt:lpstr>
      <vt:lpstr>Они должны жить!</vt:lpstr>
      <vt:lpstr>«Земля защиты просит у людей» 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Школа</cp:lastModifiedBy>
  <cp:revision>196</cp:revision>
  <dcterms:created xsi:type="dcterms:W3CDTF">2016-08-08T06:26:37Z</dcterms:created>
  <dcterms:modified xsi:type="dcterms:W3CDTF">2019-04-16T08:19:26Z</dcterms:modified>
</cp:coreProperties>
</file>