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83" r:id="rId5"/>
    <p:sldId id="280" r:id="rId6"/>
    <p:sldId id="282" r:id="rId7"/>
    <p:sldId id="259" r:id="rId8"/>
    <p:sldId id="260" r:id="rId9"/>
    <p:sldId id="261" r:id="rId10"/>
    <p:sldId id="262" r:id="rId11"/>
    <p:sldId id="274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9" r:id="rId20"/>
    <p:sldId id="270" r:id="rId21"/>
    <p:sldId id="271" r:id="rId22"/>
    <p:sldId id="272" r:id="rId23"/>
    <p:sldId id="273" r:id="rId24"/>
    <p:sldId id="278" r:id="rId25"/>
    <p:sldId id="275" r:id="rId26"/>
    <p:sldId id="276" r:id="rId27"/>
    <p:sldId id="27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63491-C31B-4058-A3B3-DE08F816B235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AB802-572B-44FE-B2D1-ED4D5CBF2D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05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AB802-572B-44FE-B2D1-ED4D5CBF2DA9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AB802-572B-44FE-B2D1-ED4D5CBF2DA9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AB802-572B-44FE-B2D1-ED4D5CBF2DA9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AB802-572B-44FE-B2D1-ED4D5CBF2DA9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color1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C8C1C9"/>
              </a:clrFrom>
              <a:clrTo>
                <a:srgbClr val="C8C1C9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44" y="71414"/>
            <a:ext cx="8786874" cy="2000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26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6129d_c2d0151_XL.jpe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5474626"/>
            <a:ext cx="1857356" cy="1181743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6200">
            <a:solidFill>
              <a:srgbClr val="00B0F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1DAC0-2942-4506-ABB7-FEE7075E718B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6DF33-D17A-4238-AB91-3F054EB974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5" Type="http://schemas.openxmlformats.org/officeDocument/2006/relationships/image" Target="../media/image9.pn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013176"/>
            <a:ext cx="6696744" cy="1440160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Подготовила:  воспитатель Пушкар А.В., 1кв. категория</a:t>
            </a:r>
          </a:p>
          <a:p>
            <a:r>
              <a:rPr lang="ru-RU" dirty="0">
                <a:solidFill>
                  <a:schemeClr val="tx1"/>
                </a:solidFill>
              </a:rPr>
              <a:t>МБДОУ ГО «Город Архангельск» Детский сад комбинированного вида № 119 «Поморочка»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636912"/>
            <a:ext cx="7632848" cy="216024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-1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НЕТРАДИЦИОННЫЕ</a:t>
            </a:r>
          </a:p>
          <a:p>
            <a:pPr algn="ctr"/>
            <a:r>
              <a:rPr lang="ru-RU" sz="5400" b="1" i="1" spc="-1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ТЕХНИКИ  РИСОВАНИЯ</a:t>
            </a:r>
          </a:p>
        </p:txBody>
      </p:sp>
      <p:pic>
        <p:nvPicPr>
          <p:cNvPr id="2" name="1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Оттиск поролоном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525963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Возраст:</a:t>
            </a:r>
            <a:r>
              <a:rPr lang="ru-RU" b="1" dirty="0">
                <a:latin typeface="Comic Sans MS" pitchFamily="66" charset="0"/>
              </a:rPr>
              <a:t> от четырех лет.</a:t>
            </a: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Средства выразительности:</a:t>
            </a:r>
            <a:r>
              <a:rPr lang="ru-RU" b="1" dirty="0">
                <a:latin typeface="Comic Sans MS" pitchFamily="66" charset="0"/>
              </a:rPr>
              <a:t> пятно, фактура, цвет.</a:t>
            </a: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Материалы:</a:t>
            </a:r>
            <a:r>
              <a:rPr lang="ru-RU" b="1" dirty="0">
                <a:latin typeface="Comic Sans MS" pitchFamily="66" charset="0"/>
              </a:rPr>
              <a:t> мисочка или пластиковая коробочка, в которую вложена штемпельная подушка из тонкого поролона, пропитанного гуашью, плотная бумага любого цвета и размера, кусочки пенопласта.</a:t>
            </a: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Способ   получения   изображения:</a:t>
            </a:r>
            <a:r>
              <a:rPr lang="ru-RU" b="1" dirty="0">
                <a:latin typeface="Comic Sans MS" pitchFamily="66" charset="0"/>
              </a:rPr>
              <a:t>   ребенок  прижимает  пенопласт , поролон  к штемпельной подушке с краской и наносит оттиск на бумагу. Чтобы получить другой цвет, меняются и мисочка и поролон.</a:t>
            </a:r>
          </a:p>
          <a:p>
            <a:endParaRPr lang="ru-RU" dirty="0"/>
          </a:p>
        </p:txBody>
      </p:sp>
      <p:pic>
        <p:nvPicPr>
          <p:cNvPr id="3074" name="Picture 2" descr="G:\ИЗО\доклад\5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4071"/>
          <a:stretch/>
        </p:blipFill>
        <p:spPr bwMode="auto">
          <a:xfrm>
            <a:off x="539552" y="1628800"/>
            <a:ext cx="3316613" cy="45365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0" end="17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Segoe Script" pitchFamily="34" charset="0"/>
              </a:rPr>
              <a:t>Отпечатки листьев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Возраст:</a:t>
            </a:r>
            <a:r>
              <a:rPr lang="ru-RU" b="1" dirty="0">
                <a:latin typeface="Comic Sans MS" pitchFamily="66" charset="0"/>
              </a:rPr>
              <a:t> от пяти лет.</a:t>
            </a: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Средства выразительности: </a:t>
            </a:r>
            <a:r>
              <a:rPr lang="ru-RU" b="1" dirty="0">
                <a:latin typeface="Comic Sans MS" pitchFamily="66" charset="0"/>
              </a:rPr>
              <a:t>фактура, цвет.</a:t>
            </a: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Материалы: </a:t>
            </a:r>
            <a:r>
              <a:rPr lang="ru-RU" b="1" dirty="0">
                <a:latin typeface="Comic Sans MS" pitchFamily="66" charset="0"/>
              </a:rPr>
              <a:t>бумага, листья разных деревьев (желательно опавшие), гуашь, кисти.</a:t>
            </a: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Способ  получения  изображения:  </a:t>
            </a:r>
            <a:r>
              <a:rPr lang="ru-RU" b="1" dirty="0">
                <a:latin typeface="Comic Sans MS" pitchFamily="66" charset="0"/>
              </a:rPr>
              <a:t>ребенок  покрывает листок дерева красками  разных  цветов,  затем  прикладывает  его  к  бумаге  окрашенной стороной  для  получения  отпечатка.   Каждый  раз  берется  новый  листок. Черешки у листьев можно дорисовать кистью.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5362" name="Picture 2" descr="C:\Users\User\Downloads\изо\Новая папка (4)\IMG_43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1628800"/>
            <a:ext cx="3475729" cy="4752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00" end="15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06613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Тампонирование ватными палочками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536504" cy="4525963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Возраст</a:t>
            </a:r>
            <a:r>
              <a:rPr lang="ru-RU" b="1" dirty="0">
                <a:latin typeface="Comic Sans MS" pitchFamily="66" charset="0"/>
              </a:rPr>
              <a:t>: от 2 – 7лет.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Средства выразительности:</a:t>
            </a:r>
            <a:r>
              <a:rPr lang="ru-RU" b="1" dirty="0">
                <a:latin typeface="Comic Sans MS" pitchFamily="66" charset="0"/>
              </a:rPr>
              <a:t> пятно, фактура, цвет.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Материалы:</a:t>
            </a:r>
            <a:r>
              <a:rPr lang="ru-RU" b="1" dirty="0">
                <a:latin typeface="Comic Sans MS" pitchFamily="66" charset="0"/>
              </a:rPr>
              <a:t> блюдце либо пластиковая коробочка, в которую вложена штемпельная подушка из тонкого поролона, пропитанного гуашью, плотная бумага любого цвета и размера, смятая бумага.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Способ получения изображения:</a:t>
            </a:r>
            <a:r>
              <a:rPr lang="ru-RU" b="1" dirty="0">
                <a:latin typeface="Comic Sans MS" pitchFamily="66" charset="0"/>
              </a:rPr>
              <a:t> ребенок ватными палочками (методом тычка) наносит краску на бумагу. </a:t>
            </a:r>
            <a:endParaRPr lang="ru-RU" dirty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4098" name="Picture 2" descr="G:\ИЗО\доклад\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5243"/>
          <a:stretch/>
        </p:blipFill>
        <p:spPr bwMode="auto">
          <a:xfrm>
            <a:off x="395536" y="1556792"/>
            <a:ext cx="3456384" cy="4752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00" end="13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0689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Восковые мелки (свеча) + акварель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680520" cy="492514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700" b="1" u="sng" dirty="0">
                <a:latin typeface="Comic Sans MS" pitchFamily="66" charset="0"/>
              </a:rPr>
              <a:t>Возраст:</a:t>
            </a:r>
            <a:r>
              <a:rPr lang="ru-RU" sz="1700" b="1" dirty="0">
                <a:latin typeface="Comic Sans MS" pitchFamily="66" charset="0"/>
              </a:rPr>
              <a:t> от четырех лет.</a:t>
            </a:r>
            <a:endParaRPr lang="ru-RU" sz="17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700" b="1" u="sng" dirty="0">
                <a:latin typeface="Comic Sans MS" pitchFamily="66" charset="0"/>
              </a:rPr>
              <a:t>Средства выразительности:</a:t>
            </a:r>
            <a:r>
              <a:rPr lang="ru-RU" sz="1700" b="1" dirty="0">
                <a:latin typeface="Comic Sans MS" pitchFamily="66" charset="0"/>
              </a:rPr>
              <a:t> цвет, линия, пятно, фактура. Материалы: восковые мелки, плотная белая бумага, акварель, кисти. </a:t>
            </a:r>
            <a:endParaRPr lang="ru-RU" sz="17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700" b="1" u="sng" dirty="0">
                <a:latin typeface="Comic Sans MS" pitchFamily="66" charset="0"/>
              </a:rPr>
              <a:t>Способ получения изображения:</a:t>
            </a:r>
            <a:r>
              <a:rPr lang="ru-RU" sz="1700" b="1" dirty="0">
                <a:latin typeface="Comic Sans MS" pitchFamily="66" charset="0"/>
              </a:rPr>
              <a:t> ребенок рисует восковыми мелками на белой бумаге. Затем закрашивает лист акварелью в один или несколько цветов. Рисунок мелками остается незакрашенным.</a:t>
            </a:r>
            <a:endParaRPr lang="ru-RU" sz="17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700" b="1" dirty="0">
                <a:latin typeface="Comic Sans MS" pitchFamily="66" charset="0"/>
              </a:rPr>
              <a:t> </a:t>
            </a:r>
            <a:r>
              <a:rPr lang="ru-RU" sz="1700" b="1" u="sng" dirty="0">
                <a:latin typeface="Comic Sans MS" pitchFamily="66" charset="0"/>
              </a:rPr>
              <a:t>Материалы:</a:t>
            </a:r>
            <a:r>
              <a:rPr lang="ru-RU" sz="1700" b="1" dirty="0">
                <a:latin typeface="Comic Sans MS" pitchFamily="66" charset="0"/>
              </a:rPr>
              <a:t> свеча, плотная бумага, акварель, кисти. </a:t>
            </a:r>
            <a:endParaRPr lang="ru-RU" sz="17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700" b="1" u="sng" dirty="0">
                <a:latin typeface="Comic Sans MS" pitchFamily="66" charset="0"/>
              </a:rPr>
              <a:t>Способ получения изображения</a:t>
            </a:r>
            <a:r>
              <a:rPr lang="ru-RU" sz="1700" b="1" dirty="0">
                <a:latin typeface="Comic Sans MS" pitchFamily="66" charset="0"/>
              </a:rPr>
              <a:t>: ребенок рисует свечой" на бумаге. Затем закрашивает лист акварелью в один или несколько цветов. Рисунок свечой остается белым.</a:t>
            </a:r>
            <a:endParaRPr lang="ru-RU" sz="1700" dirty="0">
              <a:latin typeface="Comic Sans MS" pitchFamily="66" charset="0"/>
            </a:endParaRPr>
          </a:p>
          <a:p>
            <a:endParaRPr lang="ru-RU" sz="1700" dirty="0"/>
          </a:p>
        </p:txBody>
      </p:sp>
      <p:pic>
        <p:nvPicPr>
          <p:cNvPr id="5122" name="Picture 2" descr="G:\ИЗО\доклад\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5510"/>
          <a:stretch/>
        </p:blipFill>
        <p:spPr bwMode="auto">
          <a:xfrm>
            <a:off x="467544" y="1709234"/>
            <a:ext cx="3312368" cy="47441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000" end="11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Кляксография</a:t>
            </a:r>
            <a:r>
              <a:rPr lang="ru-RU" b="1" dirty="0">
                <a:solidFill>
                  <a:srgbClr val="FF0000"/>
                </a:solidFill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обычная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63711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100" b="1" u="sng" dirty="0">
                <a:latin typeface="Comic Sans MS" pitchFamily="66" charset="0"/>
              </a:rPr>
              <a:t>Возраст:</a:t>
            </a:r>
            <a:r>
              <a:rPr lang="ru-RU" sz="3100" b="1" dirty="0">
                <a:latin typeface="Comic Sans MS" pitchFamily="66" charset="0"/>
              </a:rPr>
              <a:t> от пяти лет.</a:t>
            </a:r>
            <a:endParaRPr lang="ru-RU" sz="31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100" b="1" u="sng" dirty="0">
                <a:latin typeface="Comic Sans MS" pitchFamily="66" charset="0"/>
              </a:rPr>
              <a:t>Средства выразительности:</a:t>
            </a:r>
            <a:r>
              <a:rPr lang="ru-RU" sz="3100" b="1" dirty="0">
                <a:latin typeface="Comic Sans MS" pitchFamily="66" charset="0"/>
              </a:rPr>
              <a:t> пятно.</a:t>
            </a:r>
            <a:endParaRPr lang="ru-RU" sz="31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100" b="1" u="sng" dirty="0">
                <a:latin typeface="Comic Sans MS" pitchFamily="66" charset="0"/>
              </a:rPr>
              <a:t>Материалы:</a:t>
            </a:r>
            <a:r>
              <a:rPr lang="ru-RU" sz="3100" b="1" dirty="0">
                <a:latin typeface="Comic Sans MS" pitchFamily="66" charset="0"/>
              </a:rPr>
              <a:t> бумага, тушь либо жидко разведенная гуашь в мисочке, пластиковая ложечка.</a:t>
            </a:r>
            <a:endParaRPr lang="ru-RU" sz="31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100" b="1" u="sng" dirty="0">
                <a:latin typeface="Comic Sans MS" pitchFamily="66" charset="0"/>
              </a:rPr>
              <a:t>Способ получения изображения:</a:t>
            </a:r>
            <a:r>
              <a:rPr lang="ru-RU" sz="3100" b="1" dirty="0">
                <a:latin typeface="Comic Sans MS" pitchFamily="66" charset="0"/>
              </a:rPr>
              <a:t> ребенок зачерпывает гуашь пластиковой ложкой и выливает на бумагу. В результате получаются пятна в произвольном порядке. Затем лист накрывается другим листом и прижимается (можно согнуть исходный лист пополам, на одну половину капнуть тушь, а другой его прикрыть). Далее верхний лист снимается, изображение рассматривается: определяется, на что оно похоже. Недостающие детали дорисовываются.</a:t>
            </a:r>
            <a:endParaRPr lang="ru-RU" sz="3100" dirty="0">
              <a:latin typeface="Comic Sans MS" pitchFamily="66" charset="0"/>
            </a:endParaRPr>
          </a:p>
          <a:p>
            <a:pPr>
              <a:lnSpc>
                <a:spcPct val="120000"/>
              </a:lnSpc>
            </a:pPr>
            <a:endParaRPr lang="ru-RU" dirty="0"/>
          </a:p>
        </p:txBody>
      </p:sp>
      <p:pic>
        <p:nvPicPr>
          <p:cNvPr id="6147" name="Picture 3" descr="C:\Users\User\Downloads\изо\Новая папка (4)\image4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750" y="1844824"/>
            <a:ext cx="3240162" cy="4176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182.2592" end="9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Кляксография с трубочкой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600200"/>
            <a:ext cx="4258816" cy="4525963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Возраст:</a:t>
            </a:r>
            <a:r>
              <a:rPr lang="ru-RU" b="1" dirty="0">
                <a:latin typeface="Comic Sans MS" pitchFamily="66" charset="0"/>
              </a:rPr>
              <a:t> от пяти лет.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Средства выразительности:</a:t>
            </a:r>
            <a:r>
              <a:rPr lang="ru-RU" b="1" dirty="0">
                <a:latin typeface="Comic Sans MS" pitchFamily="66" charset="0"/>
              </a:rPr>
              <a:t> пятно.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Материалы:</a:t>
            </a:r>
            <a:r>
              <a:rPr lang="ru-RU" b="1" dirty="0">
                <a:latin typeface="Comic Sans MS" pitchFamily="66" charset="0"/>
              </a:rPr>
              <a:t> бумага, тушь либо жидко разведенная гуашь в мисочке, пластиковая ложечка.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Способ получения изображения:</a:t>
            </a:r>
            <a:r>
              <a:rPr lang="ru-RU" b="1" dirty="0">
                <a:latin typeface="Comic Sans MS" pitchFamily="66" charset="0"/>
              </a:rPr>
              <a:t> ребенок зачерпывает гуашь пластиковой ложкой и выливает на бумагу. Затем на это пятно дует из трубочки так, что бы её конец не касался ни пятна, ни бумаги. При необходимости процедура повторяется. Недостающие детали дорисовываются.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7170" name="Picture 2" descr="G:\ИЗО\доклад\6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5692"/>
          <a:stretch/>
        </p:blipFill>
        <p:spPr bwMode="auto">
          <a:xfrm>
            <a:off x="539552" y="1772816"/>
            <a:ext cx="3312368" cy="44644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000" end="5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Рисование крупой (солью)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3"/>
            <a:ext cx="8640960" cy="23762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600" b="1" dirty="0">
                <a:latin typeface="Comic Sans MS" pitchFamily="66" charset="0"/>
              </a:rPr>
              <a:t>Возраст: от шести лет.</a:t>
            </a:r>
            <a:endParaRPr lang="ru-RU" sz="16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b="1" dirty="0">
                <a:latin typeface="Comic Sans MS" pitchFamily="66" charset="0"/>
              </a:rPr>
              <a:t>Средства выразительности: объем.</a:t>
            </a:r>
            <a:endParaRPr lang="ru-RU" sz="16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b="1" dirty="0">
                <a:latin typeface="Comic Sans MS" pitchFamily="66" charset="0"/>
              </a:rPr>
              <a:t>Материалы: соль, чистый песок или манная крупа, клей ПВА, картон, кисти для клея, простой карандаш.</a:t>
            </a:r>
            <a:endParaRPr lang="ru-RU" sz="16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b="1" dirty="0">
                <a:latin typeface="Comic Sans MS" pitchFamily="66" charset="0"/>
              </a:rPr>
              <a:t>Способ получения: Ребенок готовит картон нужного цвета, простым карандашом наносит необходимый рисунок, потом каждый предмет по очереди намазывает клеем и посыпает </a:t>
            </a:r>
            <a:r>
              <a:rPr lang="ru-RU" sz="1400" b="1" dirty="0">
                <a:latin typeface="Comic Sans MS" pitchFamily="66" charset="0"/>
              </a:rPr>
              <a:t>аккуратно солью(крупой), лишнее ссыпает на поднос</a:t>
            </a:r>
            <a:r>
              <a:rPr lang="ru-RU" sz="1400" b="1" dirty="0"/>
              <a:t>. </a:t>
            </a:r>
            <a:endParaRPr lang="ru-RU" sz="1400" dirty="0"/>
          </a:p>
          <a:p>
            <a:endParaRPr lang="ru-RU" dirty="0"/>
          </a:p>
        </p:txBody>
      </p:sp>
      <p:pic>
        <p:nvPicPr>
          <p:cNvPr id="8195" name="Picture 3" descr="G:\ИЗО\доклад\8.jpg"/>
          <p:cNvPicPr>
            <a:picLocks noChangeAspect="1" noChangeArrowheads="1"/>
          </p:cNvPicPr>
          <p:nvPr/>
        </p:nvPicPr>
        <p:blipFill rotWithShape="1">
          <a:blip r:embed="rId4" cstate="screen"/>
          <a:srcRect b="5764"/>
          <a:stretch/>
        </p:blipFill>
        <p:spPr bwMode="auto">
          <a:xfrm>
            <a:off x="1835696" y="3212976"/>
            <a:ext cx="2376264" cy="3312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7" name="Picture 5" descr="G:\ИЗО\доклад\9.jpg"/>
          <p:cNvPicPr>
            <a:picLocks noChangeAspect="1" noChangeArrowheads="1"/>
          </p:cNvPicPr>
          <p:nvPr/>
        </p:nvPicPr>
        <p:blipFill rotWithShape="1">
          <a:blip r:embed="rId5" cstate="screen"/>
          <a:srcRect b="5764"/>
          <a:stretch/>
        </p:blipFill>
        <p:spPr bwMode="auto">
          <a:xfrm>
            <a:off x="4644008" y="3212976"/>
            <a:ext cx="2376264" cy="33123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00" end="32546.518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Граттаж </a:t>
            </a:r>
            <a:br>
              <a:rPr lang="ru-RU" b="1" dirty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(грунтованный лист)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546848" cy="452596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solidFill>
                  <a:srgbClr val="0000FF"/>
                </a:solidFill>
                <a:latin typeface="Comic Sans MS" pitchFamily="66" charset="0"/>
              </a:rPr>
              <a:t>Возраст:</a:t>
            </a:r>
            <a:r>
              <a:rPr lang="ru-RU" b="1" dirty="0">
                <a:solidFill>
                  <a:srgbClr val="0000FF"/>
                </a:solidFill>
                <a:latin typeface="Comic Sans MS" pitchFamily="66" charset="0"/>
              </a:rPr>
              <a:t> от 5 лет</a:t>
            </a: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solidFill>
                  <a:srgbClr val="0000FF"/>
                </a:solidFill>
                <a:latin typeface="Comic Sans MS" pitchFamily="66" charset="0"/>
              </a:rPr>
              <a:t>Средства выразительности: </a:t>
            </a:r>
            <a:r>
              <a:rPr lang="ru-RU" b="1" dirty="0">
                <a:solidFill>
                  <a:srgbClr val="0000FF"/>
                </a:solidFill>
                <a:latin typeface="Comic Sans MS" pitchFamily="66" charset="0"/>
              </a:rPr>
              <a:t>линия, штрих, контраст. </a:t>
            </a: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solidFill>
                  <a:srgbClr val="0000FF"/>
                </a:solidFill>
                <a:latin typeface="Comic Sans MS" pitchFamily="66" charset="0"/>
              </a:rPr>
              <a:t>Материалы: </a:t>
            </a:r>
            <a:r>
              <a:rPr lang="ru-RU" b="1" dirty="0">
                <a:solidFill>
                  <a:srgbClr val="0000FF"/>
                </a:solidFill>
                <a:latin typeface="Comic Sans MS" pitchFamily="66" charset="0"/>
              </a:rPr>
              <a:t>полукартон, либо плотная бумага белого цвета, свеча, широкая кисть, чёрная тушь, жидкое мыло (примерно одна капля на столовую ложку туши) или зубной порошок, мисочки для туши, палочка с заточенными концами. </a:t>
            </a: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solidFill>
                  <a:srgbClr val="0000FF"/>
                </a:solidFill>
                <a:latin typeface="Comic Sans MS" pitchFamily="66" charset="0"/>
              </a:rPr>
              <a:t>Способ получения изображения: </a:t>
            </a:r>
            <a:r>
              <a:rPr lang="ru-RU" b="1" dirty="0">
                <a:solidFill>
                  <a:srgbClr val="0000FF"/>
                </a:solidFill>
                <a:latin typeface="Comic Sans MS" pitchFamily="66" charset="0"/>
              </a:rPr>
              <a:t>ребёнок натирает свечой лист так, чтобы он весь был покрыт слоем воска. Затем на него наносится тушь с жидким мылом, либо зубной порошок, в этом случае он заливается тушью без добавок. После высыхания палочкой процарапывается рисунок</a:t>
            </a:r>
            <a:r>
              <a:rPr lang="ru-RU" b="1" i="1" dirty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  <a:p>
            <a:endParaRPr lang="ru-RU" dirty="0"/>
          </a:p>
        </p:txBody>
      </p:sp>
      <p:pic>
        <p:nvPicPr>
          <p:cNvPr id="9218" name="Picture 2" descr="C:\Users\User\Downloads\изо\Новая папка (4)\C4zanPIueh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1916832"/>
            <a:ext cx="3034680" cy="43924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Рисование по мокрому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Возраст:</a:t>
            </a:r>
            <a:r>
              <a:rPr lang="ru-RU" b="1" i="1" dirty="0">
                <a:latin typeface="Comic Sans MS" pitchFamily="66" charset="0"/>
              </a:rPr>
              <a:t> от пяти лет.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Средства выразительности: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i="1" dirty="0">
                <a:latin typeface="Comic Sans MS" pitchFamily="66" charset="0"/>
              </a:rPr>
              <a:t>точка, фактура.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Материалы: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i="1" dirty="0">
                <a:latin typeface="Comic Sans MS" pitchFamily="66" charset="0"/>
              </a:rPr>
              <a:t>бумага, гуашь, жесткая кисть, кусочек плотного картона либо пластика (5x5 см).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Способ получения изображения:</a:t>
            </a:r>
            <a:r>
              <a:rPr lang="ru-RU" dirty="0">
                <a:latin typeface="Comic Sans MS" pitchFamily="66" charset="0"/>
              </a:rPr>
              <a:t> 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1. рисование на определенную тему: пейзаж, прогулка, животные, цветы и пр., — когда рисунок создается на мокром листе,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2. рисование фона для будущего рисунка, когда краски растекаются, соединяясь и переливаясь между собой, создают узор, который и определяет тематику дальнейшего рисования «по-сухому»</a:t>
            </a:r>
            <a:endParaRPr lang="ru-RU" dirty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0242" name="Picture 2" descr="C:\Users\User\Downloads\изо\Новая папка (4)\snegovik.-1024x7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2029233"/>
            <a:ext cx="3312368" cy="43520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0" end="17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Рисование с помощью изоленты</a:t>
            </a:r>
          </a:p>
        </p:txBody>
      </p:sp>
      <p:pic>
        <p:nvPicPr>
          <p:cNvPr id="18434" name="Picture 2" descr="G:\ИЗО\доклад\7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7802"/>
          <a:stretch/>
        </p:blipFill>
        <p:spPr bwMode="auto">
          <a:xfrm>
            <a:off x="539552" y="1772816"/>
            <a:ext cx="3168352" cy="4680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Возраст:</a:t>
            </a:r>
            <a:r>
              <a:rPr lang="ru-RU" b="1" dirty="0">
                <a:latin typeface="Comic Sans MS" pitchFamily="66" charset="0"/>
              </a:rPr>
              <a:t> от 5 лет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Средства выразительности: </a:t>
            </a:r>
            <a:r>
              <a:rPr lang="ru-RU" b="1" dirty="0">
                <a:latin typeface="Comic Sans MS" pitchFamily="66" charset="0"/>
              </a:rPr>
              <a:t>линия, контраст. </a:t>
            </a:r>
            <a:endParaRPr lang="ru-RU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Материалы: </a:t>
            </a:r>
            <a:r>
              <a:rPr lang="ru-RU" b="1" dirty="0">
                <a:latin typeface="Comic Sans MS" pitchFamily="66" charset="0"/>
              </a:rPr>
              <a:t>полукартон, либо плотная бумага белого цвета, гуашь, изолентас.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b="1" u="sng" dirty="0">
                <a:latin typeface="Comic Sans MS" pitchFamily="66" charset="0"/>
              </a:rPr>
              <a:t>Способ получения изображения: </a:t>
            </a:r>
            <a:r>
              <a:rPr lang="ru-RU" b="1" dirty="0">
                <a:latin typeface="Comic Sans MS" pitchFamily="66" charset="0"/>
              </a:rPr>
              <a:t>ребёнок наклеивает элементы рисунка с помощь изоленты. Закрашивает лист бумаги. После полного высыхания, аккуратно убирается изолета.</a:t>
            </a:r>
            <a:endParaRPr lang="ru-RU" dirty="0"/>
          </a:p>
          <a:p>
            <a:endParaRPr lang="ru-RU" dirty="0"/>
          </a:p>
        </p:txBody>
      </p:sp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00" end="15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507288" cy="324036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b="1" dirty="0">
                <a:latin typeface="Segoe Script" pitchFamily="34" charset="0"/>
              </a:rPr>
              <a:t>«И в десять лет, и в семь, и в пять </a:t>
            </a:r>
            <a:br>
              <a:rPr lang="ru-RU" b="1" dirty="0">
                <a:latin typeface="Segoe Script" pitchFamily="34" charset="0"/>
              </a:rPr>
            </a:br>
            <a:r>
              <a:rPr lang="ru-RU" b="1" dirty="0">
                <a:latin typeface="Segoe Script" pitchFamily="34" charset="0"/>
              </a:rPr>
              <a:t>Все дети любят рисовать. </a:t>
            </a:r>
            <a:br>
              <a:rPr lang="ru-RU" b="1" dirty="0">
                <a:latin typeface="Segoe Script" pitchFamily="34" charset="0"/>
              </a:rPr>
            </a:br>
            <a:r>
              <a:rPr lang="ru-RU" b="1" dirty="0">
                <a:latin typeface="Segoe Script" pitchFamily="34" charset="0"/>
              </a:rPr>
              <a:t>И каждый смело нарисует </a:t>
            </a:r>
            <a:br>
              <a:rPr lang="ru-RU" b="1" dirty="0">
                <a:latin typeface="Segoe Script" pitchFamily="34" charset="0"/>
              </a:rPr>
            </a:br>
            <a:r>
              <a:rPr lang="ru-RU" b="1" dirty="0">
                <a:latin typeface="Segoe Script" pitchFamily="34" charset="0"/>
              </a:rPr>
              <a:t>Всё, что его интересует….»</a:t>
            </a:r>
          </a:p>
          <a:p>
            <a:pPr algn="r">
              <a:buNone/>
            </a:pPr>
            <a:r>
              <a:rPr lang="ru-RU" b="1" dirty="0">
                <a:latin typeface="Segoe Script" pitchFamily="34" charset="0"/>
              </a:rPr>
              <a:t>Валентин Берестов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32" name="Picture 8" descr="G:\ИЗО\доклад\11.jpg"/>
          <p:cNvPicPr>
            <a:picLocks noChangeAspect="1" noChangeArrowheads="1"/>
          </p:cNvPicPr>
          <p:nvPr/>
        </p:nvPicPr>
        <p:blipFill rotWithShape="1">
          <a:blip r:embed="rId4" cstate="screen"/>
          <a:srcRect b="7585"/>
          <a:stretch/>
        </p:blipFill>
        <p:spPr bwMode="auto">
          <a:xfrm>
            <a:off x="539552" y="3429000"/>
            <a:ext cx="2000505" cy="2808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3" name="Picture 9" descr="G:\ИЗО\доклад\13.jpg"/>
          <p:cNvPicPr>
            <a:picLocks noChangeAspect="1" noChangeArrowheads="1"/>
          </p:cNvPicPr>
          <p:nvPr/>
        </p:nvPicPr>
        <p:blipFill rotWithShape="1">
          <a:blip r:embed="rId5" cstate="screen"/>
          <a:srcRect b="7585"/>
          <a:stretch/>
        </p:blipFill>
        <p:spPr bwMode="auto">
          <a:xfrm>
            <a:off x="2771800" y="3429000"/>
            <a:ext cx="2023364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4" name="Picture 10" descr="G:\ИЗО\доклад\12.jpg"/>
          <p:cNvPicPr>
            <a:picLocks noChangeAspect="1" noChangeArrowheads="1"/>
          </p:cNvPicPr>
          <p:nvPr/>
        </p:nvPicPr>
        <p:blipFill rotWithShape="1">
          <a:blip r:embed="rId6" cstate="screen"/>
          <a:srcRect b="8216"/>
          <a:stretch/>
        </p:blipFill>
        <p:spPr bwMode="auto">
          <a:xfrm>
            <a:off x="5004048" y="3429000"/>
            <a:ext cx="2016224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2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Segoe Script" pitchFamily="34" charset="0"/>
              </a:rPr>
              <a:t>Пластилинография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709120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6400" b="1" u="sng" dirty="0">
                <a:latin typeface="Comic Sans MS" pitchFamily="66" charset="0"/>
              </a:rPr>
              <a:t>Возраст:</a:t>
            </a:r>
            <a:r>
              <a:rPr lang="ru-RU" sz="6400" b="1" i="1" dirty="0">
                <a:latin typeface="Comic Sans MS" pitchFamily="66" charset="0"/>
              </a:rPr>
              <a:t> </a:t>
            </a:r>
            <a:r>
              <a:rPr lang="ru-RU" sz="6400" b="1" dirty="0">
                <a:latin typeface="Comic Sans MS" pitchFamily="66" charset="0"/>
              </a:rPr>
              <a:t>любой.</a:t>
            </a:r>
          </a:p>
          <a:p>
            <a:pPr>
              <a:buFont typeface="Wingdings" pitchFamily="2" charset="2"/>
              <a:buChar char="v"/>
            </a:pPr>
            <a:r>
              <a:rPr lang="ru-RU" sz="6400" b="1" u="sng" dirty="0">
                <a:latin typeface="Comic Sans MS" pitchFamily="66" charset="0"/>
              </a:rPr>
              <a:t>Средства выразительности: </a:t>
            </a:r>
            <a:r>
              <a:rPr lang="ru-RU" sz="6400" b="1" dirty="0">
                <a:latin typeface="Comic Sans MS" pitchFamily="66" charset="0"/>
              </a:rPr>
              <a:t>объем, цвет, фактура.</a:t>
            </a:r>
          </a:p>
          <a:p>
            <a:pPr>
              <a:buFont typeface="Wingdings" pitchFamily="2" charset="2"/>
              <a:buChar char="v"/>
            </a:pPr>
            <a:r>
              <a:rPr lang="ru-RU" sz="6400" b="1" u="sng" dirty="0">
                <a:latin typeface="Comic Sans MS" pitchFamily="66" charset="0"/>
              </a:rPr>
              <a:t>Материалы: </a:t>
            </a:r>
            <a:r>
              <a:rPr lang="ru-RU" sz="6400" b="1" dirty="0">
                <a:latin typeface="Comic Sans MS" pitchFamily="66" charset="0"/>
              </a:rPr>
              <a:t>картон с контурным рисунком, стекло; набор пластилина; салфетка для рук; стеки; бросовый и природный материалы. </a:t>
            </a:r>
          </a:p>
          <a:p>
            <a:pPr>
              <a:buFont typeface="Wingdings" pitchFamily="2" charset="2"/>
              <a:buChar char="v"/>
            </a:pPr>
            <a:r>
              <a:rPr lang="ru-RU" sz="6400" b="1" u="sng" dirty="0">
                <a:latin typeface="Comic Sans MS" pitchFamily="66" charset="0"/>
              </a:rPr>
              <a:t>Способ получения изображения: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dirty="0">
                <a:latin typeface="Comic Sans MS" pitchFamily="66" charset="0"/>
              </a:rPr>
              <a:t>1.    Нанесение пластилина на картон. Можно сделать поверхность немного шероховатой. Для этого используются различные способы нанесения на поверхность пластилинового изображения рельефных точек, штрихов, полосок, извилин или каких-нибудь фигурных линий.</a:t>
            </a:r>
            <a:br>
              <a:rPr lang="ru-RU" sz="6400" b="1" dirty="0">
                <a:latin typeface="Comic Sans MS" pitchFamily="66" charset="0"/>
              </a:rPr>
            </a:br>
            <a:r>
              <a:rPr lang="ru-RU" sz="6400" b="1" dirty="0">
                <a:latin typeface="Comic Sans MS" pitchFamily="66" charset="0"/>
              </a:rPr>
              <a:t>Работать можно не только пальцами рук, но и стеками.</a:t>
            </a:r>
            <a:endParaRPr lang="ru-RU" sz="6400" dirty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1266" name="Picture 2" descr="C:\Users\User\Downloads\изо\Новая папка (4)\img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1988840"/>
            <a:ext cx="3314832" cy="42852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00" end="13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33656" cy="208823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latin typeface="Comic Sans MS" pitchFamily="66" charset="0"/>
              </a:rPr>
              <a:t>2.На картон наносится тонкий слой пластилина, выравнивается стеком, а рисунок процарапывается стеком или палочкой</a:t>
            </a:r>
            <a:r>
              <a:rPr lang="ru-RU" sz="2800" b="1" dirty="0">
                <a:solidFill>
                  <a:srgbClr val="0000FF"/>
                </a:solidFill>
                <a:latin typeface="Comic Sans MS" pitchFamily="66" charset="0"/>
              </a:rPr>
              <a:t>.</a:t>
            </a:r>
            <a:endParaRPr lang="ru-RU" sz="28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2291" name="Picture 3" descr="C:\Users\User\Downloads\изо\Новая папка (4)\Photo-001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15616" y="1988840"/>
            <a:ext cx="5760864" cy="44447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000" end="11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2996952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latin typeface="Comic Sans MS" pitchFamily="66" charset="0"/>
              </a:rPr>
              <a:t>3.Рисовать пластилином “горошками”, «капельками» и “жгутиками”. Из пластилина катаются горошинки или капельки и выкладываются узором на грунтованную или чистую поверхность картона, заполняя весь рисунок. Техника “жгутиками” несколько сложнее в том, что надо скатать жгутики одинаковой толщины и выкладывать их на рисунок. Можно жгутики соединить вдвое и скрутить, тогда получится красивая косичка, основа контура рисунка.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3314" name="Picture 2" descr="C:\Users\User\Downloads\изо\Новая папка (4)\s105002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2780928"/>
            <a:ext cx="6264696" cy="3783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00" end="9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836712"/>
            <a:ext cx="4038600" cy="536145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dirty="0">
                <a:latin typeface="Comic Sans MS" pitchFamily="66" charset="0"/>
              </a:rPr>
              <a:t>4. На картон наносится рисунок, скатываются жгутики, размазываются пальцем к середине, затем заполняется центр элемента рисунка. Можно применять смешенный пластилин для большей цветовой гаммы. Работу можно сделать рельефной, накладывая на листики жилки из пластилина или мазками</a:t>
            </a:r>
          </a:p>
        </p:txBody>
      </p:sp>
      <p:pic>
        <p:nvPicPr>
          <p:cNvPr id="14338" name="Picture 2" descr="C:\Users\User\Downloads\изо\Новая папка (4)\p21_img14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" y="1813934"/>
            <a:ext cx="4038600" cy="40984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000" end="7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512168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rgbClr val="FF0000"/>
                </a:solidFill>
                <a:latin typeface="Segoe Script" pitchFamily="34" charset="0"/>
              </a:rPr>
              <a:t>Различные техники прекрасно </a:t>
            </a:r>
            <a:br>
              <a:rPr lang="ru-RU" sz="3800" b="1" dirty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sz="3800" b="1" dirty="0">
                <a:solidFill>
                  <a:srgbClr val="FF0000"/>
                </a:solidFill>
                <a:latin typeface="Segoe Script" pitchFamily="34" charset="0"/>
              </a:rPr>
              <a:t>сочетаются между собой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b="1" dirty="0">
                <a:latin typeface="Comic Sans MS" pitchFamily="66" charset="0"/>
              </a:rPr>
              <a:t>Рисование с помощью соли и целофана</a:t>
            </a:r>
          </a:p>
        </p:txBody>
      </p:sp>
      <p:pic>
        <p:nvPicPr>
          <p:cNvPr id="17411" name="Picture 3" descr="G:\ИЗО\доклад\2с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7650"/>
          <a:stretch/>
        </p:blipFill>
        <p:spPr bwMode="auto">
          <a:xfrm>
            <a:off x="611560" y="1772816"/>
            <a:ext cx="3258375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00" end="5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Рекомендации педагогам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1256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2200" b="1" dirty="0">
                <a:latin typeface="Comic Sans MS" pitchFamily="66" charset="0"/>
              </a:rPr>
              <a:t>используйте разные формы художественной деятельности: коллективное творчество, самостоятельную и игровую деятельность детей по освоению нетрадиционных техник изображения;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2200" b="1" dirty="0">
                <a:latin typeface="Comic Sans MS" pitchFamily="66" charset="0"/>
              </a:rPr>
              <a:t>в планировании занятий по изобразительной деятельности соблюдайте систему и преемственность использования нетрадиционных изобразительных техник, учитывая возрастные и индивидуальные способности детей;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2200" b="1" dirty="0">
                <a:latin typeface="Comic Sans MS" pitchFamily="66" charset="0"/>
              </a:rPr>
              <a:t>повышайте свой профессиональный уровень и мастерство через ознакомление, и овладение новыми нетрадиционными способами и приемами изображения.</a:t>
            </a:r>
          </a:p>
          <a:p>
            <a:endParaRPr lang="ru-RU" sz="2200" dirty="0"/>
          </a:p>
        </p:txBody>
      </p:sp>
      <p:pic>
        <p:nvPicPr>
          <p:cNvPr id="5" name="25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0"/>
    </mc:Choice>
    <mc:Fallback xmlns="">
      <p:transition advClick="0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3154362"/>
          </a:xfrm>
        </p:spPr>
        <p:txBody>
          <a:bodyPr>
            <a:no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Segoe Script" pitchFamily="34" charset="0"/>
              </a:rPr>
              <a:t>     </a:t>
            </a:r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Пусть дети рисуют, творят, фантазируют! </a:t>
            </a:r>
            <a:b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     Не каждый из них станет   художником, но рисование доставит им удовольствие, они познают радость творчества, научаться видеть прекрасное  в обычном.    </a:t>
            </a:r>
            <a:b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     Пусть они растут с душой художника!</a:t>
            </a:r>
            <a:endParaRPr lang="ru-RU" sz="2400" dirty="0">
              <a:latin typeface="Segoe Script" pitchFamily="34" charset="0"/>
            </a:endParaRPr>
          </a:p>
        </p:txBody>
      </p:sp>
      <p:pic>
        <p:nvPicPr>
          <p:cNvPr id="16386" name="Picture 2" descr="C:\Users\User\Downloads\изо\Новая папка (4)\1363858098_schastlivye-oboi-1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31640" y="3717032"/>
            <a:ext cx="648071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26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568952" cy="2232248"/>
          </a:xfrm>
        </p:spPr>
        <p:txBody>
          <a:bodyPr>
            <a:normAutofit/>
          </a:bodyPr>
          <a:lstStyle/>
          <a:p>
            <a:br>
              <a:rPr lang="ru-RU" dirty="0"/>
            </a:br>
            <a:r>
              <a:rPr lang="en-US" dirty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500306"/>
            <a:ext cx="6400800" cy="206308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Segoe Script" pitchFamily="34" charset="0"/>
              </a:rPr>
              <a:t>Спасибо</a:t>
            </a:r>
          </a:p>
          <a:p>
            <a:r>
              <a:rPr lang="ru-RU" sz="6000" b="1" dirty="0">
                <a:solidFill>
                  <a:srgbClr val="FF0000"/>
                </a:solidFill>
                <a:latin typeface="Segoe Script" pitchFamily="34" charset="0"/>
              </a:rPr>
              <a:t>за внимание!</a:t>
            </a:r>
          </a:p>
        </p:txBody>
      </p:sp>
    </p:spTree>
  </p:cSld>
  <p:clrMapOvr>
    <a:masterClrMapping/>
  </p:clrMapOvr>
  <p:transition advTm="1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важнейшее средство эстетического воспитания</a:t>
            </a: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428999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важнейшее дело эстетического воспитания, это способы создания нового, оригинального произведения искусства, в котором гармонирует всё: и цвет, и линия, и сюжет. Это огромная возможность для детей думать, пробовать, искать, экспериментировать. А самое главное самовыражаться.</a:t>
            </a: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404664"/>
            <a:ext cx="54726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300" dirty="0">
                <a:solidFill>
                  <a:srgbClr val="FF0000"/>
                </a:solidFill>
                <a:latin typeface="Segoe Script" pitchFamily="34" charset="0"/>
              </a:rPr>
              <a:t>Рисование</a:t>
            </a:r>
            <a:r>
              <a:rPr lang="ru-RU" sz="4800" b="1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844824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Segoe Script" pitchFamily="34" charset="0"/>
              </a:rPr>
              <a:t>Нетрадиционные техники рисования  </a:t>
            </a:r>
          </a:p>
        </p:txBody>
      </p:sp>
      <p:pic>
        <p:nvPicPr>
          <p:cNvPr id="4" name="3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0"/>
    </mc:Choice>
    <mc:Fallback xmlns="">
      <p:transition advClick="0" advTm="7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071678"/>
            <a:ext cx="8568952" cy="2232248"/>
          </a:xfrm>
        </p:spPr>
        <p:txBody>
          <a:bodyPr>
            <a:normAutofit/>
          </a:bodyPr>
          <a:lstStyle/>
          <a:p>
            <a:br>
              <a:rPr lang="ru-RU" dirty="0"/>
            </a:br>
            <a:r>
              <a:rPr lang="en-US" dirty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285992"/>
            <a:ext cx="87154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Clr>
                <a:schemeClr val="accent3"/>
              </a:buClr>
              <a:defRPr/>
            </a:pPr>
            <a:r>
              <a:rPr lang="ru-RU" b="1" dirty="0"/>
              <a:t> </a:t>
            </a:r>
            <a:r>
              <a:rPr lang="ru-RU" b="1" dirty="0">
                <a:latin typeface="Segoe Print" pitchFamily="2" charset="0"/>
                <a:cs typeface="Times New Roman" pitchFamily="18" charset="0"/>
              </a:rPr>
              <a:t>В истории дошкольной педагогики проблема творчества детей всегда была одной из актуальных.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        Дошкольный возраст – важнейший этап развития и воспитания личности. Это период приобщения ребенка к познанию окружающего мира, период его начальной социализации. Именно в этом возрасте наиболее благоприятные условия для художественно – эстетического воспитания и творческой деятельности детей. 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    Опыт работы с детьми дошкольного возраста  показал, что  некоторые дети боятся рисовать традиционным способом (кистью), им кажется, что у них ничего не получится, так как имеют недостаточный опыт  работы с материалом. Рисование нетрадиционным способом  снимает эту боязнь, раскрепощает ребенка, превращает его из подражателя действиям взрослого,  в субъекта собственной деятельности.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857364"/>
            <a:ext cx="5919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Segoe Script" pitchFamily="34" charset="0"/>
                <a:cs typeface="Times New Roman" pitchFamily="18" charset="0"/>
              </a:rPr>
              <a:t>Актуальность проблемы</a:t>
            </a:r>
            <a:endParaRPr lang="ru-RU" sz="28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pic>
        <p:nvPicPr>
          <p:cNvPr id="5" name="4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0"/>
    </mc:Choice>
    <mc:Fallback xmlns="">
      <p:transition advClick="0" advTm="10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8568952" cy="2232248"/>
          </a:xfrm>
        </p:spPr>
        <p:txBody>
          <a:bodyPr>
            <a:normAutofit/>
          </a:bodyPr>
          <a:lstStyle/>
          <a:p>
            <a:br>
              <a:rPr lang="ru-RU" dirty="0"/>
            </a:br>
            <a:r>
              <a:rPr lang="en-US" dirty="0"/>
              <a:t> </a:t>
            </a:r>
            <a:endParaRPr lang="ru-RU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57158" y="2357430"/>
            <a:ext cx="8429685" cy="407193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ЦЕЛЬ:  –  поддержание интереса  к  изобразительной деятельности на основе использования нетрадиционных материалов и техник создания образа, развитие   художественных    (творческих)    способностей    детей      среднего дошкольного  возраста.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    ЗАДАЧИ:  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Развивать творческие способности, самостоятельность.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Поддерживать  устойчивый интерес к изобразительной деятельности.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Расширить представления детей о нетрадиционных способах изображения, возможностях изобразительных материалов.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Формировать наблюдательность и внимание  при рисовании нетрадиционным методом.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Учить детей цветом передавать настроение, состояние, отношение к   рисунку, экспериментировать красками.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Print" pitchFamily="2" charset="0"/>
                <a:cs typeface="Times New Roman" pitchFamily="18" charset="0"/>
              </a:rPr>
              <a:t>Прививать интерес к нетрадиционному рисованию.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6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6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85786" y="1643050"/>
            <a:ext cx="750099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3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br>
              <a:rPr kumimoji="0" lang="ru-RU" sz="3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br>
              <a:rPr kumimoji="0" lang="ru-RU" sz="3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br>
              <a:rPr kumimoji="0" lang="ru-RU" sz="3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Times New Roman" pitchFamily="18" charset="0"/>
              </a:rPr>
              <a:t> </a:t>
            </a:r>
            <a:br>
              <a:rPr kumimoji="0" lang="ru-RU" sz="3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br>
              <a:rPr kumimoji="0" lang="ru-RU" sz="3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r>
              <a:rPr kumimoji="0" lang="ru-RU" sz="1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Times New Roman" pitchFamily="18" charset="0"/>
              </a:rPr>
              <a:t>Цели и задачи </a:t>
            </a:r>
            <a:br>
              <a:rPr kumimoji="0" lang="ru-RU" sz="16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itchFamily="2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egoe Print" pitchFamily="2" charset="0"/>
              <a:ea typeface="+mj-ea"/>
              <a:cs typeface="Times New Roman" pitchFamily="18" charset="0"/>
            </a:endParaRPr>
          </a:p>
        </p:txBody>
      </p:sp>
      <p:pic>
        <p:nvPicPr>
          <p:cNvPr id="3" name="5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5000"/>
    </mc:Choice>
    <mc:Fallback xmlns="">
      <p:transition advClick="0" advTm="5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71678"/>
            <a:ext cx="8568952" cy="2232248"/>
          </a:xfrm>
        </p:spPr>
        <p:txBody>
          <a:bodyPr>
            <a:normAutofit/>
          </a:bodyPr>
          <a:lstStyle/>
          <a:p>
            <a:br>
              <a:rPr lang="ru-RU" dirty="0"/>
            </a:br>
            <a:r>
              <a:rPr lang="en-US" dirty="0"/>
              <a:t> </a:t>
            </a:r>
            <a:endParaRPr lang="ru-RU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58" y="1928802"/>
            <a:ext cx="8358246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Segoe Print" pitchFamily="2" charset="0"/>
                <a:cs typeface="Times New Roman" pitchFamily="18" charset="0"/>
              </a:rPr>
              <a:t>Проведение занятий с использованием нетрадиционных техник:</a:t>
            </a:r>
            <a:endParaRPr lang="ru-RU" b="1" dirty="0">
              <a:solidFill>
                <a:srgbClr val="FF0000"/>
              </a:solidFill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Способствует снятию детских страхов;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Развивает уверенность в своих силах;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Развивает пространственное мышление;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Учит детей свободно выражать свой замысел;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Побуждает детей к творческим поискам и решениям;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Учит детей работать с разнообразным материалом;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Развивает чувство композиции, ритма,  колорита,  </a:t>
            </a:r>
            <a:r>
              <a:rPr lang="ru-RU" b="1" dirty="0" err="1">
                <a:latin typeface="Segoe Print" pitchFamily="2" charset="0"/>
                <a:cs typeface="Times New Roman" pitchFamily="18" charset="0"/>
              </a:rPr>
              <a:t>цветовосприятия</a:t>
            </a:r>
            <a:r>
              <a:rPr lang="ru-RU" b="1" dirty="0">
                <a:latin typeface="Segoe Print" pitchFamily="2" charset="0"/>
                <a:cs typeface="Times New Roman" pitchFamily="18" charset="0"/>
              </a:rPr>
              <a:t>;  чувство фактурности и объёмности;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Развивает мелкую моторику рук; 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Развивает творческие способности, воображение и  полёт фантазии.</a:t>
            </a:r>
            <a:endParaRPr lang="ru-RU" b="1" dirty="0">
              <a:latin typeface="Segoe Print" pitchFamily="2" charset="0"/>
            </a:endParaRPr>
          </a:p>
          <a:p>
            <a:pPr eaLnBrk="0" hangingPunct="0">
              <a:buFontTx/>
              <a:buChar char="•"/>
            </a:pPr>
            <a:r>
              <a:rPr lang="ru-RU" b="1" dirty="0">
                <a:latin typeface="Segoe Print" pitchFamily="2" charset="0"/>
                <a:cs typeface="Times New Roman" pitchFamily="18" charset="0"/>
              </a:rPr>
              <a:t>Во время работы дети получают эстетическое удовольствие.</a:t>
            </a:r>
            <a:endParaRPr lang="ru-RU" b="1" dirty="0">
              <a:latin typeface="Segoe Print" pitchFamily="2" charset="0"/>
            </a:endParaRPr>
          </a:p>
          <a:p>
            <a:pPr eaLnBrk="0" hangingPunct="0"/>
            <a:endParaRPr lang="ru-RU" dirty="0"/>
          </a:p>
        </p:txBody>
      </p:sp>
      <p:pic>
        <p:nvPicPr>
          <p:cNvPr id="4" name="6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5" name="6 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0"/>
    </mc:Choice>
    <mc:Fallback xmlns="">
      <p:transition advClick="0" advTm="5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7667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Segoe Script" pitchFamily="34" charset="0"/>
              </a:rPr>
              <a:t>Применение нетрадиционных техник в изодеятельности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628800"/>
            <a:ext cx="86409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b="1" dirty="0">
                <a:latin typeface="Comic Sans MS" pitchFamily="66" charset="0"/>
              </a:rPr>
              <a:t>способствует обогащению знаний и представлений детей о предметах и их использовании, материалах, их свойствах, способах применения;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636912"/>
            <a:ext cx="86409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b="1" dirty="0">
                <a:latin typeface="Comic Sans MS" pitchFamily="66" charset="0"/>
              </a:rPr>
              <a:t>стимулирует положительную мотивацию у ребенка, вызывает радостное настроение, снимает страх перед процессом рисования;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3645024"/>
            <a:ext cx="64014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b="1" dirty="0">
                <a:latin typeface="Comic Sans MS" pitchFamily="66" charset="0"/>
              </a:rPr>
              <a:t>дает возможность экспериментировать</a:t>
            </a:r>
            <a:r>
              <a:rPr lang="ru-RU" sz="2300" b="1" dirty="0">
                <a:solidFill>
                  <a:srgbClr val="0000FF"/>
                </a:solidFill>
                <a:latin typeface="Comic Sans MS" pitchFamily="66" charset="0"/>
              </a:rPr>
              <a:t>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4005064"/>
            <a:ext cx="856895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dirty="0">
                <a:latin typeface="Comic Sans MS" pitchFamily="66" charset="0"/>
              </a:rPr>
              <a:t>развивает тактильную чувствительность, цветоразличие</a:t>
            </a:r>
            <a:r>
              <a:rPr lang="ru-RU" sz="2300" dirty="0">
                <a:solidFill>
                  <a:srgbClr val="0000FF"/>
                </a:solidFill>
                <a:latin typeface="Comic Sans MS" pitchFamily="66" charset="0"/>
              </a:rPr>
              <a:t>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365104"/>
            <a:ext cx="85689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b="1" dirty="0">
                <a:latin typeface="Comic Sans MS" pitchFamily="66" charset="0"/>
              </a:rPr>
              <a:t>способствует развитию зрительно-моторной координации;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5085184"/>
            <a:ext cx="81369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b="1" dirty="0">
                <a:latin typeface="Comic Sans MS" pitchFamily="66" charset="0"/>
              </a:rPr>
              <a:t>не утомляет дошкольников, повышает работоспособность;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5805264"/>
            <a:ext cx="864096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300" b="1" dirty="0">
                <a:latin typeface="Comic Sans MS" pitchFamily="66" charset="0"/>
              </a:rPr>
              <a:t>развивает нестандартность мышления, раскрепощенность, индивидуальность. </a:t>
            </a:r>
          </a:p>
        </p:txBody>
      </p:sp>
      <p:pic>
        <p:nvPicPr>
          <p:cNvPr id="2" name="7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0"/>
    </mc:Choice>
    <mc:Fallback xmlns="">
      <p:transition advClick="0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91880" y="3429000"/>
            <a:ext cx="2736304" cy="15841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Способы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изображения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60648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dirty="0">
                <a:solidFill>
                  <a:srgbClr val="FF0000"/>
                </a:solidFill>
                <a:latin typeface="Segoe Script" pitchFamily="34" charset="0"/>
              </a:rPr>
              <a:t>Нетрадиционные способы изображения </a:t>
            </a:r>
          </a:p>
          <a:p>
            <a:pPr lvl="0" algn="ctr"/>
            <a:r>
              <a:rPr lang="ru-RU" sz="3000" b="1" dirty="0">
                <a:solidFill>
                  <a:srgbClr val="FF0000"/>
                </a:solidFill>
                <a:latin typeface="Segoe Script" pitchFamily="34" charset="0"/>
              </a:rPr>
              <a:t>в рисовании</a:t>
            </a:r>
          </a:p>
        </p:txBody>
      </p:sp>
      <p:sp>
        <p:nvSpPr>
          <p:cNvPr id="4" name="Овал 3"/>
          <p:cNvSpPr/>
          <p:nvPr/>
        </p:nvSpPr>
        <p:spPr>
          <a:xfrm>
            <a:off x="467544" y="1268760"/>
            <a:ext cx="3240360" cy="122413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Рисунок своими руками (пальцами, ладошкой)</a:t>
            </a:r>
          </a:p>
        </p:txBody>
      </p:sp>
      <p:sp>
        <p:nvSpPr>
          <p:cNvPr id="5" name="Овал 4"/>
          <p:cNvSpPr/>
          <p:nvPr/>
        </p:nvSpPr>
        <p:spPr>
          <a:xfrm>
            <a:off x="395536" y="2564904"/>
            <a:ext cx="3312368" cy="129614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Рисование штампом(тычковое рисование, оттиск)</a:t>
            </a:r>
          </a:p>
        </p:txBody>
      </p:sp>
      <p:sp>
        <p:nvSpPr>
          <p:cNvPr id="6" name="Овал 5"/>
          <p:cNvSpPr/>
          <p:nvPr/>
        </p:nvSpPr>
        <p:spPr>
          <a:xfrm>
            <a:off x="251520" y="3861048"/>
            <a:ext cx="2016224" cy="10801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Рисование свечой</a:t>
            </a:r>
          </a:p>
        </p:txBody>
      </p:sp>
      <p:sp>
        <p:nvSpPr>
          <p:cNvPr id="7" name="Овал 6"/>
          <p:cNvSpPr/>
          <p:nvPr/>
        </p:nvSpPr>
        <p:spPr>
          <a:xfrm>
            <a:off x="251520" y="5085184"/>
            <a:ext cx="2088232" cy="115212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Раздувание краски</a:t>
            </a:r>
          </a:p>
        </p:txBody>
      </p:sp>
      <p:sp>
        <p:nvSpPr>
          <p:cNvPr id="8" name="Овал 7"/>
          <p:cNvSpPr/>
          <p:nvPr/>
        </p:nvSpPr>
        <p:spPr>
          <a:xfrm>
            <a:off x="4283968" y="5373216"/>
            <a:ext cx="2880320" cy="122413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Рисование с помощью изоленты</a:t>
            </a:r>
          </a:p>
        </p:txBody>
      </p:sp>
      <p:sp>
        <p:nvSpPr>
          <p:cNvPr id="9" name="Овал 8"/>
          <p:cNvSpPr/>
          <p:nvPr/>
        </p:nvSpPr>
        <p:spPr>
          <a:xfrm>
            <a:off x="3779912" y="1916832"/>
            <a:ext cx="2160240" cy="93610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Монотопия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6444208" y="4437112"/>
            <a:ext cx="2232248" cy="93610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И многое другое</a:t>
            </a:r>
          </a:p>
        </p:txBody>
      </p:sp>
      <p:sp>
        <p:nvSpPr>
          <p:cNvPr id="11" name="Овал 10"/>
          <p:cNvSpPr/>
          <p:nvPr/>
        </p:nvSpPr>
        <p:spPr>
          <a:xfrm>
            <a:off x="5436096" y="980728"/>
            <a:ext cx="3456384" cy="93610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Пластилинография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2411760" y="5301208"/>
            <a:ext cx="1728192" cy="93610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Граттаж</a:t>
            </a:r>
          </a:p>
        </p:txBody>
      </p:sp>
      <p:sp>
        <p:nvSpPr>
          <p:cNvPr id="13" name="Овал 12"/>
          <p:cNvSpPr/>
          <p:nvPr/>
        </p:nvSpPr>
        <p:spPr>
          <a:xfrm>
            <a:off x="6444208" y="3212976"/>
            <a:ext cx="2448272" cy="79208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Рисование расчёской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6372200" y="1988840"/>
            <a:ext cx="2520280" cy="86409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Кляксография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H="1" flipV="1">
            <a:off x="3347864" y="2348880"/>
            <a:ext cx="86409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9" idx="4"/>
          </p:cNvCxnSpPr>
          <p:nvPr/>
        </p:nvCxnSpPr>
        <p:spPr>
          <a:xfrm flipV="1">
            <a:off x="4860032" y="285293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652120" y="1916832"/>
            <a:ext cx="64807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5940152" y="2780928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6084168" y="3717032"/>
            <a:ext cx="360040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084168" y="4581128"/>
            <a:ext cx="432048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364088" y="5013176"/>
            <a:ext cx="7200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3635896" y="4869160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123728" y="4581128"/>
            <a:ext cx="144016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267744" y="4221088"/>
            <a:ext cx="1152128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3491880" y="3501008"/>
            <a:ext cx="216024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8слайд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4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Рисунок своими руками (пальцами, ладошкой)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484784"/>
            <a:ext cx="4680520" cy="4896544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8000" b="1" u="sng" dirty="0">
                <a:latin typeface="Comic Sans MS" pitchFamily="66" charset="0"/>
              </a:rPr>
              <a:t>Возраст: </a:t>
            </a:r>
            <a:r>
              <a:rPr lang="ru-RU" sz="8000" b="1" dirty="0">
                <a:latin typeface="Comic Sans MS" pitchFamily="66" charset="0"/>
              </a:rPr>
              <a:t>от 2 – 3 лет.</a:t>
            </a:r>
          </a:p>
          <a:p>
            <a:pPr>
              <a:buFont typeface="Wingdings" pitchFamily="2" charset="2"/>
              <a:buChar char="v"/>
            </a:pPr>
            <a:r>
              <a:rPr lang="ru-RU" sz="8000" b="1" u="sng" dirty="0">
                <a:latin typeface="Comic Sans MS" pitchFamily="66" charset="0"/>
              </a:rPr>
              <a:t>Средства выразительности: </a:t>
            </a:r>
            <a:r>
              <a:rPr lang="ru-RU" sz="8000" b="1" dirty="0">
                <a:latin typeface="Comic Sans MS" pitchFamily="66" charset="0"/>
              </a:rPr>
              <a:t>пятно, цвет, фантастический силуэт.</a:t>
            </a:r>
          </a:p>
          <a:p>
            <a:pPr>
              <a:buFont typeface="Wingdings" pitchFamily="2" charset="2"/>
              <a:buChar char="v"/>
            </a:pPr>
            <a:r>
              <a:rPr lang="ru-RU" sz="8000" b="1" u="sng" dirty="0">
                <a:latin typeface="Comic Sans MS" pitchFamily="66" charset="0"/>
              </a:rPr>
              <a:t>Материалы: </a:t>
            </a:r>
            <a:r>
              <a:rPr lang="ru-RU" sz="8000" b="1" dirty="0">
                <a:latin typeface="Comic Sans MS" pitchFamily="66" charset="0"/>
              </a:rPr>
              <a:t>широкие блюдечки с гуашью, кисть, плотная бумага любого цвета, листы большого формата, салфетки.</a:t>
            </a:r>
          </a:p>
          <a:p>
            <a:pPr>
              <a:buFont typeface="Wingdings" pitchFamily="2" charset="2"/>
              <a:buChar char="v"/>
            </a:pPr>
            <a:r>
              <a:rPr lang="ru-RU" sz="8000" b="1" u="sng" dirty="0">
                <a:latin typeface="Comic Sans MS" pitchFamily="66" charset="0"/>
              </a:rPr>
              <a:t>Способ получения изображения</a:t>
            </a:r>
            <a:r>
              <a:rPr lang="ru-RU" sz="8000" b="1" dirty="0">
                <a:latin typeface="Comic Sans MS" pitchFamily="66" charset="0"/>
              </a:rPr>
              <a:t>: ребенок опускает в гуашь ладошку (палец)или окрашивает с помощью кисточки (с пяти лет) и делает отпечаток на бумаге. Рисуют и правой и левой руками, окрашенными разными цветами. После работы руки вытираются салфеткой, затем гуашь легко смывается</a:t>
            </a:r>
            <a:r>
              <a:rPr lang="ru-RU" sz="8000" b="1" dirty="0">
                <a:solidFill>
                  <a:srgbClr val="0000FF"/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1" name="Picture 3" descr="G:\ИЗО\доклад\1ч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screen"/>
          <a:srcRect b="7153"/>
          <a:stretch/>
        </p:blipFill>
        <p:spPr bwMode="auto">
          <a:xfrm>
            <a:off x="467544" y="1458996"/>
            <a:ext cx="3456384" cy="48503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keys-of-moon-spring-flowers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307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1790</Words>
  <Application>Microsoft Office PowerPoint</Application>
  <PresentationFormat>Экран (4:3)</PresentationFormat>
  <Paragraphs>147</Paragraphs>
  <Slides>27</Slides>
  <Notes>4</Notes>
  <HiddenSlides>0</HiddenSlides>
  <MMClips>27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Calibri</vt:lpstr>
      <vt:lpstr>Comic Sans MS</vt:lpstr>
      <vt:lpstr>Segoe Print</vt:lpstr>
      <vt:lpstr>Segoe Script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  </vt:lpstr>
      <vt:lpstr>  </vt:lpstr>
      <vt:lpstr>  </vt:lpstr>
      <vt:lpstr>Презентация PowerPoint</vt:lpstr>
      <vt:lpstr>Презентация PowerPoint</vt:lpstr>
      <vt:lpstr>Рисунок своими руками (пальцами, ладошкой)</vt:lpstr>
      <vt:lpstr>Оттиск поролоном </vt:lpstr>
      <vt:lpstr>Отпечатки листьев</vt:lpstr>
      <vt:lpstr>Тампонирование ватными палочками</vt:lpstr>
      <vt:lpstr>Восковые мелки (свеча) + акварель</vt:lpstr>
      <vt:lpstr>Кляксография  обычная</vt:lpstr>
      <vt:lpstr>Кляксография с трубочкой</vt:lpstr>
      <vt:lpstr>Рисование крупой (солью)</vt:lpstr>
      <vt:lpstr>Граттаж  (грунтованный лист)</vt:lpstr>
      <vt:lpstr>Рисование по мокрому</vt:lpstr>
      <vt:lpstr>Рисование с помощью изоленты</vt:lpstr>
      <vt:lpstr>Пластилинография</vt:lpstr>
      <vt:lpstr>2.На картон наносится тонкий слой пластилина, выравнивается стеком, а рисунок процарапывается стеком или палочкой.</vt:lpstr>
      <vt:lpstr>3.Рисовать пластилином “горошками”, «капельками» и “жгутиками”. Из пластилина катаются горошинки или капельки и выкладываются узором на грунтованную или чистую поверхность картона, заполняя весь рисунок. Техника “жгутиками” несколько сложнее в том, что надо скатать жгутики одинаковой толщины и выкладывать их на рисунок. Можно жгутики соединить вдвое и скрутить, тогда получится красивая косичка, основа контура рисунка.</vt:lpstr>
      <vt:lpstr>Презентация PowerPoint</vt:lpstr>
      <vt:lpstr>Различные техники прекрасно  сочетаются между собой</vt:lpstr>
      <vt:lpstr>Рекомендации педагогам</vt:lpstr>
      <vt:lpstr>     Пусть дети рисуют, творят, фантазируют!       Не каждый из них станет   художником, но рисование доставит им удовольствие, они познают радость творчества, научаться видеть прекрасное  в обычном.          Пусть они растут с душой художника!</vt:lpstr>
      <vt:lpstr> 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Анастасия Пушкар</cp:lastModifiedBy>
  <cp:revision>22</cp:revision>
  <dcterms:created xsi:type="dcterms:W3CDTF">2013-03-16T18:01:09Z</dcterms:created>
  <dcterms:modified xsi:type="dcterms:W3CDTF">2021-10-09T11:26:41Z</dcterms:modified>
</cp:coreProperties>
</file>