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65" r:id="rId6"/>
    <p:sldId id="266" r:id="rId7"/>
    <p:sldId id="267" r:id="rId8"/>
    <p:sldId id="268" r:id="rId9"/>
    <p:sldId id="261" r:id="rId10"/>
    <p:sldId id="269" r:id="rId11"/>
    <p:sldId id="270" r:id="rId12"/>
    <p:sldId id="271" r:id="rId13"/>
    <p:sldId id="272" r:id="rId14"/>
    <p:sldId id="273" r:id="rId15"/>
    <p:sldId id="262" r:id="rId16"/>
    <p:sldId id="301" r:id="rId17"/>
    <p:sldId id="264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76" r:id="rId26"/>
    <p:sldId id="277" r:id="rId27"/>
    <p:sldId id="275" r:id="rId28"/>
    <p:sldId id="274" r:id="rId29"/>
    <p:sldId id="263" r:id="rId30"/>
    <p:sldId id="303" r:id="rId31"/>
    <p:sldId id="302" r:id="rId32"/>
    <p:sldId id="286" r:id="rId33"/>
    <p:sldId id="290" r:id="rId34"/>
    <p:sldId id="291" r:id="rId35"/>
    <p:sldId id="285" r:id="rId36"/>
    <p:sldId id="304" r:id="rId37"/>
    <p:sldId id="293" r:id="rId38"/>
    <p:sldId id="292" r:id="rId39"/>
    <p:sldId id="305" r:id="rId40"/>
    <p:sldId id="306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E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148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D2063-02CD-4F04-96DE-2165BDF86D5C}" type="datetimeFigureOut">
              <a:rPr lang="ru-RU"/>
              <a:pPr>
                <a:defRPr/>
              </a:pPr>
              <a:t>03.05.2019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5B15A-96D3-42BF-8C1D-E094CD2D95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3AD02-9A68-4F76-AB26-29273583A6BF}" type="datetimeFigureOut">
              <a:rPr lang="ru-RU"/>
              <a:pPr>
                <a:defRPr/>
              </a:pPr>
              <a:t>03.05.2019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94B7F-3C24-4A96-85E8-CDCE963319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1ED09-6CDB-494C-842A-457A3F299F74}" type="datetimeFigureOut">
              <a:rPr lang="ru-RU"/>
              <a:pPr>
                <a:defRPr/>
              </a:pPr>
              <a:t>03.05.2019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3249E-9BB4-494C-B4AC-00EB5B1D75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DAC75-B945-44B5-B5C5-8D01694C086B}" type="datetimeFigureOut">
              <a:rPr lang="ru-RU"/>
              <a:pPr>
                <a:defRPr/>
              </a:pPr>
              <a:t>03.05.2019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935E5-9C5A-4B32-BB68-C4F3CB2476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23F21-FDBD-4A01-A78B-90207A5E0825}" type="datetimeFigureOut">
              <a:rPr lang="ru-RU"/>
              <a:pPr>
                <a:defRPr/>
              </a:pPr>
              <a:t>03.05.2019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5B55C-23F6-48DC-B9FE-5DAE2978C7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8BF07-5308-4BA4-80BC-8E040F1F26EC}" type="datetimeFigureOut">
              <a:rPr lang="ru-RU"/>
              <a:pPr>
                <a:defRPr/>
              </a:pPr>
              <a:t>03.05.2019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B648F-D3AB-46DD-A68B-41CE451FC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3B779-B67A-4280-BE34-812B019DE8C2}" type="datetimeFigureOut">
              <a:rPr lang="ru-RU"/>
              <a:pPr>
                <a:defRPr/>
              </a:pPr>
              <a:t>03.05.2019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F1220-15C0-4AA5-9AAE-AE8E5B8253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48365-D768-4B08-AC8C-B24147AD09E7}" type="datetimeFigureOut">
              <a:rPr lang="ru-RU"/>
              <a:pPr>
                <a:defRPr/>
              </a:pPr>
              <a:t>03.05.2019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C86C6-B248-43D3-AE0E-7FDADD8EBA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03CFC-C917-4758-BEB2-DE285CFA8E2B}" type="datetimeFigureOut">
              <a:rPr lang="ru-RU"/>
              <a:pPr>
                <a:defRPr/>
              </a:pPr>
              <a:t>03.05.2019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F8B52-9439-4690-92BE-62E2A54E3A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F7477-662B-4BF8-9725-E865A7732F91}" type="datetimeFigureOut">
              <a:rPr lang="ru-RU"/>
              <a:pPr>
                <a:defRPr/>
              </a:pPr>
              <a:t>03.05.2019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A07FB-7630-4580-BD07-B92A85057D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E3088-9504-45B5-871D-B320482F2473}" type="datetimeFigureOut">
              <a:rPr lang="ru-RU"/>
              <a:pPr>
                <a:defRPr/>
              </a:pPr>
              <a:t>03.05.2019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B143-87E1-4307-B6A2-7DA8DAF5F8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3EF1E3-6211-411D-A4E5-8646A98E56B3}" type="datetimeFigureOut">
              <a:rPr lang="ru-RU"/>
              <a:pPr>
                <a:defRPr/>
              </a:pPr>
              <a:t>03.05.2019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176979-8B84-490D-968E-ED0ED0166E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slide" Target="slide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1052735"/>
            <a:ext cx="7957565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glow rad="228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Внеклассное мероприятие </a:t>
            </a:r>
            <a:r>
              <a:rPr lang="ru-RU" sz="6000" b="1" dirty="0">
                <a:solidFill>
                  <a:srgbClr val="C00000"/>
                </a:solidFill>
                <a:effectLst>
                  <a:glow rad="228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«Математическая </a:t>
            </a:r>
            <a:r>
              <a:rPr lang="ru-RU" sz="6000" b="1" dirty="0" smtClean="0">
                <a:solidFill>
                  <a:srgbClr val="C00000"/>
                </a:solidFill>
                <a:effectLst>
                  <a:glow rad="228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карусель</a:t>
            </a:r>
            <a:r>
              <a:rPr lang="ru-RU" sz="6000" b="1" dirty="0" smtClean="0">
                <a:solidFill>
                  <a:srgbClr val="C00000"/>
                </a:solidFill>
                <a:effectLst>
                  <a:glow rad="228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>» </a:t>
            </a:r>
            <a:r>
              <a:rPr lang="ru-RU" sz="6000" b="1" dirty="0">
                <a:solidFill>
                  <a:srgbClr val="C00000"/>
                </a:solidFill>
                <a:effectLst>
                  <a:glow rad="228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  <a:t/>
            </a:r>
            <a:br>
              <a:rPr lang="ru-RU" sz="6000" b="1" dirty="0">
                <a:solidFill>
                  <a:srgbClr val="C00000"/>
                </a:solidFill>
                <a:effectLst>
                  <a:glow rad="228600">
                    <a:schemeClr val="accent4">
                      <a:lumMod val="40000"/>
                      <a:lumOff val="60000"/>
                      <a:alpha val="40000"/>
                    </a:schemeClr>
                  </a:glow>
                </a:effectLst>
                <a:latin typeface="Georgia" pitchFamily="18" charset="0"/>
              </a:rPr>
            </a:b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404664"/>
            <a:ext cx="4067175" cy="5113338"/>
          </a:xfrm>
          <a:prstGeom prst="rect">
            <a:avLst/>
          </a:prstGeom>
          <a:noFill/>
          <a:ln w="28575" cmpd="tri">
            <a:solidFill>
              <a:srgbClr val="A5002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1" name="Text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786063" y="5786438"/>
            <a:ext cx="37861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3600" b="1" u="sng" dirty="0">
                <a:solidFill>
                  <a:srgbClr val="7030A0"/>
                </a:solidFill>
                <a:latin typeface="Comic Sans MS" pitchFamily="66" charset="0"/>
                <a:hlinkClick r:id="rId4" action="ppaction://hlinksldjump"/>
              </a:rPr>
              <a:t>ПИФАГОР</a:t>
            </a:r>
            <a:endParaRPr lang="ru-RU" altLang="ru-RU" sz="3600" b="1" u="sng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39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286000" y="6000750"/>
            <a:ext cx="50006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3600" b="1" u="sng" dirty="0">
                <a:solidFill>
                  <a:srgbClr val="7030A0"/>
                </a:solidFill>
                <a:latin typeface="Comic Sans MS" pitchFamily="66" charset="0"/>
                <a:hlinkClick r:id="rId3" action="ppaction://hlinksldjump"/>
              </a:rPr>
              <a:t>Л. Н. ТОЛСТОЙ</a:t>
            </a:r>
            <a:endParaRPr lang="ru-RU" altLang="ru-RU" sz="3600" b="1" u="sng" dirty="0">
              <a:solidFill>
                <a:srgbClr val="7030A0"/>
              </a:solidFill>
              <a:latin typeface="Comic Sans MS" pitchFamily="66" charset="0"/>
            </a:endParaRPr>
          </a:p>
        </p:txBody>
      </p:sp>
      <p:pic>
        <p:nvPicPr>
          <p:cNvPr id="13315" name="Рисунок 12" descr="Портрет Толстой Л. Н. Portrait of Tolsto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5" y="474570"/>
            <a:ext cx="3826297" cy="516899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04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532" y="620688"/>
            <a:ext cx="3807247" cy="5131443"/>
          </a:xfrm>
          <a:prstGeom prst="rect">
            <a:avLst/>
          </a:prstGeom>
          <a:noFill/>
          <a:ln w="28575" cmpd="tri">
            <a:solidFill>
              <a:srgbClr val="A5002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9" name="TextBox 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428750" y="5997575"/>
            <a:ext cx="65008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3600" b="1" u="sng" dirty="0">
                <a:solidFill>
                  <a:srgbClr val="7030A0"/>
                </a:solidFill>
                <a:latin typeface="Comic Sans MS" pitchFamily="66" charset="0"/>
                <a:hlinkClick r:id="rId4" action="ppaction://hlinksldjump"/>
              </a:rPr>
              <a:t>Архимед из Сиракуз</a:t>
            </a:r>
            <a:endParaRPr lang="ru-RU" altLang="ru-RU" sz="3600" b="1" u="sng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57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0" r="15742" b="10538"/>
          <a:stretch>
            <a:fillRect/>
          </a:stretch>
        </p:blipFill>
        <p:spPr bwMode="auto">
          <a:xfrm>
            <a:off x="467543" y="2132856"/>
            <a:ext cx="4320357" cy="386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404813"/>
            <a:ext cx="3800475" cy="4392612"/>
          </a:xfrm>
          <a:prstGeom prst="rect">
            <a:avLst/>
          </a:prstGeom>
          <a:noFill/>
          <a:ln w="19050" cmpd="tri">
            <a:solidFill>
              <a:srgbClr val="A5002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4" name="TextBox 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5072063" y="5429250"/>
            <a:ext cx="37861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3600" b="1" u="sng" dirty="0">
                <a:solidFill>
                  <a:srgbClr val="7030A0"/>
                </a:solidFill>
                <a:latin typeface="Comic Sans MS" pitchFamily="66" charset="0"/>
                <a:hlinkClick r:id="rId5" action="ppaction://hlinksldjump"/>
              </a:rPr>
              <a:t>ФАЛЕС</a:t>
            </a:r>
            <a:endParaRPr lang="ru-RU" altLang="ru-RU" sz="3600" b="1" u="sng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71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714500" y="5857875"/>
            <a:ext cx="56435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3600" b="1" u="sng" dirty="0">
                <a:solidFill>
                  <a:srgbClr val="002E8A"/>
                </a:solidFill>
                <a:latin typeface="Comic Sans MS" pitchFamily="66" charset="0"/>
                <a:hlinkClick r:id="rId3" action="ppaction://hlinksldjump"/>
              </a:rPr>
              <a:t>М. В. Ломоносов</a:t>
            </a:r>
            <a:endParaRPr lang="ru-RU" altLang="ru-RU" sz="3600" b="1" u="sng" dirty="0">
              <a:solidFill>
                <a:srgbClr val="002E8A"/>
              </a:solidFill>
              <a:latin typeface="Comic Sans MS" pitchFamily="66" charset="0"/>
            </a:endParaRPr>
          </a:p>
        </p:txBody>
      </p:sp>
      <p:pic>
        <p:nvPicPr>
          <p:cNvPr id="16387" name="Рисунок 6" descr="копия - портрет Ломоносов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626" y="692696"/>
            <a:ext cx="4155611" cy="489847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148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7" y="764704"/>
            <a:ext cx="3578473" cy="453650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714500" y="5857874"/>
            <a:ext cx="56435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3600" b="1" u="sng" dirty="0" smtClean="0">
                <a:solidFill>
                  <a:srgbClr val="002E8A"/>
                </a:solidFill>
                <a:latin typeface="Comic Sans MS" pitchFamily="66" charset="0"/>
                <a:hlinkClick r:id="rId4" action="ppaction://hlinksldjump"/>
              </a:rPr>
              <a:t>Леонардо да Винчи</a:t>
            </a:r>
            <a:endParaRPr lang="ru-RU" altLang="ru-RU" sz="3600" b="1" u="sng" dirty="0">
              <a:solidFill>
                <a:srgbClr val="002E8A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67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Georgia" pitchFamily="18" charset="0"/>
              </a:rPr>
              <a:t>Фокус</a:t>
            </a:r>
            <a:endParaRPr lang="ru-RU" b="1" dirty="0">
              <a:latin typeface="Georgia" pitchFamily="18" charset="0"/>
            </a:endParaRPr>
          </a:p>
        </p:txBody>
      </p:sp>
      <p:pic>
        <p:nvPicPr>
          <p:cNvPr id="3074" name="Picture 2" descr="http://www.edu54.ru/sites/default/files/resize/userfiles/image/magich_kvadrat-398x300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44824"/>
            <a:ext cx="5254184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311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4" y="1556792"/>
            <a:ext cx="8013576" cy="1143000"/>
          </a:xfrm>
        </p:spPr>
        <p:txBody>
          <a:bodyPr/>
          <a:lstStyle/>
          <a:p>
            <a:r>
              <a:rPr lang="ru-RU" b="1" dirty="0" smtClean="0">
                <a:latin typeface="Georgia" panose="02040502050405020303" pitchFamily="18" charset="0"/>
              </a:rPr>
              <a:t>Конкурс </a:t>
            </a:r>
            <a:br>
              <a:rPr lang="ru-RU" b="1" dirty="0" smtClean="0">
                <a:latin typeface="Georgia" panose="02040502050405020303" pitchFamily="18" charset="0"/>
              </a:rPr>
            </a:br>
            <a:r>
              <a:rPr lang="ru-RU" b="1" dirty="0" smtClean="0">
                <a:latin typeface="Georgia" panose="02040502050405020303" pitchFamily="18" charset="0"/>
              </a:rPr>
              <a:t>«Среднее арифметическое»</a:t>
            </a:r>
            <a:endParaRPr lang="ru-RU" b="1" dirty="0">
              <a:latin typeface="Georgia" panose="02040502050405020303" pitchFamily="18" charset="0"/>
            </a:endParaRPr>
          </a:p>
        </p:txBody>
      </p:sp>
      <p:pic>
        <p:nvPicPr>
          <p:cNvPr id="1026" name="Picture 2" descr="C:\Users\User\Desktop\картинки школа\0_23056_b05bead_XL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339827"/>
            <a:ext cx="3995888" cy="399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78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Text Box 7"/>
          <p:cNvSpPr txBox="1">
            <a:spLocks noChangeArrowheads="1"/>
          </p:cNvSpPr>
          <p:nvPr/>
        </p:nvSpPr>
        <p:spPr bwMode="auto">
          <a:xfrm>
            <a:off x="4067175" y="2492375"/>
            <a:ext cx="5032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4400" b="1" dirty="0">
                <a:solidFill>
                  <a:srgbClr val="A50021"/>
                </a:solidFill>
              </a:rPr>
              <a:t>+</a:t>
            </a:r>
          </a:p>
        </p:txBody>
      </p:sp>
      <p:sp>
        <p:nvSpPr>
          <p:cNvPr id="58373" name="Line 8"/>
          <p:cNvSpPr>
            <a:spLocks noChangeShapeType="1"/>
          </p:cNvSpPr>
          <p:nvPr/>
        </p:nvSpPr>
        <p:spPr bwMode="auto">
          <a:xfrm>
            <a:off x="179388" y="5219700"/>
            <a:ext cx="8785225" cy="0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58374" name="Text Box 9"/>
          <p:cNvSpPr txBox="1">
            <a:spLocks noChangeArrowheads="1"/>
          </p:cNvSpPr>
          <p:nvPr/>
        </p:nvSpPr>
        <p:spPr bwMode="auto">
          <a:xfrm>
            <a:off x="4067175" y="5229225"/>
            <a:ext cx="115252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6600" b="1" dirty="0">
                <a:solidFill>
                  <a:srgbClr val="A50021"/>
                </a:solidFill>
              </a:rPr>
              <a:t>2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73808" y="188640"/>
            <a:ext cx="86899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Среднее арифметическое женщины и рыбы... 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43813" y="6143625"/>
            <a:ext cx="13573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hlinkClick r:id="rId2" action="ppaction://hlinksldjump"/>
              </a:rPr>
              <a:t>ответ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7172" name="Picture 4" descr="http://img-fotki.yandex.ru/get/5703/romanova-atal.1e/0_4dc83_c7951969_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87757"/>
            <a:ext cx="2951559" cy="4055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User\Desktop\рыба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1512420"/>
            <a:ext cx="3843861" cy="3066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126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Text Box 9"/>
          <p:cNvSpPr txBox="1">
            <a:spLocks noChangeArrowheads="1"/>
          </p:cNvSpPr>
          <p:nvPr/>
        </p:nvSpPr>
        <p:spPr bwMode="auto">
          <a:xfrm>
            <a:off x="4273550" y="2781300"/>
            <a:ext cx="5032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4400" b="1" dirty="0">
                <a:solidFill>
                  <a:srgbClr val="A50021"/>
                </a:solidFill>
              </a:rPr>
              <a:t>+</a:t>
            </a:r>
            <a:endParaRPr lang="ru-RU" altLang="ru-RU" dirty="0"/>
          </a:p>
        </p:txBody>
      </p:sp>
      <p:sp>
        <p:nvSpPr>
          <p:cNvPr id="59397" name="Line 8"/>
          <p:cNvSpPr>
            <a:spLocks noChangeShapeType="1"/>
          </p:cNvSpPr>
          <p:nvPr/>
        </p:nvSpPr>
        <p:spPr bwMode="auto">
          <a:xfrm>
            <a:off x="179388" y="5219700"/>
            <a:ext cx="8785225" cy="0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59398" name="Text Box 9"/>
          <p:cNvSpPr txBox="1">
            <a:spLocks noChangeArrowheads="1"/>
          </p:cNvSpPr>
          <p:nvPr/>
        </p:nvSpPr>
        <p:spPr bwMode="auto">
          <a:xfrm>
            <a:off x="4227513" y="5229225"/>
            <a:ext cx="115252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6600" b="1" dirty="0">
                <a:solidFill>
                  <a:srgbClr val="A50021"/>
                </a:solidFill>
              </a:rPr>
              <a:t>2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284956" y="188640"/>
            <a:ext cx="8480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Среднее арифметическое мужчины и коня... 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3813" y="6143625"/>
            <a:ext cx="13573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hlinkClick r:id="rId2" action="ppaction://hlinksldjump"/>
              </a:rPr>
              <a:t>ответ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6146" name="Picture 2" descr="http://orig06.deviantart.net/3166/f/2012/243/a/d/horse_pre_cut__4_by_satrumm-d5d3is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920" y="260647"/>
            <a:ext cx="4772273" cy="4772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www.playcast.ru/uploads/2015/05/22/1370289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85680"/>
            <a:ext cx="2695595" cy="3991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721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99206" y="908720"/>
            <a:ext cx="53285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Georgia" panose="02040502050405020303" pitchFamily="18" charset="0"/>
              </a:rPr>
              <a:t>Конкурс «Разминка»</a:t>
            </a:r>
            <a:endParaRPr lang="ru-RU" sz="4800" b="1" dirty="0">
              <a:latin typeface="Georgia" panose="02040502050405020303" pitchFamily="18" charset="0"/>
            </a:endParaRPr>
          </a:p>
        </p:txBody>
      </p:sp>
      <p:pic>
        <p:nvPicPr>
          <p:cNvPr id="5" name="Picture 4" descr="C:\Users\User\Desktop\картинки школа\x_aac3add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068960"/>
            <a:ext cx="3867504" cy="3143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8"/>
          <p:cNvSpPr txBox="1">
            <a:spLocks noChangeArrowheads="1"/>
          </p:cNvSpPr>
          <p:nvPr/>
        </p:nvSpPr>
        <p:spPr bwMode="auto">
          <a:xfrm>
            <a:off x="4344988" y="2492375"/>
            <a:ext cx="50323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4400" b="1" dirty="0">
                <a:solidFill>
                  <a:srgbClr val="A50021"/>
                </a:solidFill>
              </a:rPr>
              <a:t>+</a:t>
            </a:r>
            <a:endParaRPr lang="ru-RU" altLang="ru-RU" dirty="0"/>
          </a:p>
        </p:txBody>
      </p:sp>
      <p:sp>
        <p:nvSpPr>
          <p:cNvPr id="57347" name="Line 9"/>
          <p:cNvSpPr>
            <a:spLocks noChangeShapeType="1"/>
          </p:cNvSpPr>
          <p:nvPr/>
        </p:nvSpPr>
        <p:spPr bwMode="auto">
          <a:xfrm>
            <a:off x="142875" y="5308600"/>
            <a:ext cx="8785225" cy="0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57348" name="Text Box 10"/>
          <p:cNvSpPr txBox="1">
            <a:spLocks noChangeArrowheads="1"/>
          </p:cNvSpPr>
          <p:nvPr/>
        </p:nvSpPr>
        <p:spPr bwMode="auto">
          <a:xfrm>
            <a:off x="4140200" y="5300663"/>
            <a:ext cx="115252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6600" b="1" dirty="0">
                <a:solidFill>
                  <a:srgbClr val="A50021"/>
                </a:solidFill>
              </a:rPr>
              <a:t>2</a:t>
            </a:r>
            <a:endParaRPr lang="ru-RU" altLang="ru-RU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86543" y="260648"/>
            <a:ext cx="8620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Среднее арифметическое ежа и проволоки... 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43813" y="6143625"/>
            <a:ext cx="13573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hlinkClick r:id="rId2" action="ppaction://hlinksldjump"/>
              </a:rPr>
              <a:t>ответ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5122" name="Picture 2" descr="http://usiter.com/uploads/20120326/ezh%2Bezhik%2Byozh%2Byozhik%2Bzhivotnie%2B6152702324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02" y="802653"/>
            <a:ext cx="4309359" cy="4309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scrapregister.com/uploads/leads/pictures/14543094000329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700808"/>
            <a:ext cx="2895043" cy="2895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77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7"/>
          <p:cNvSpPr txBox="1">
            <a:spLocks noChangeArrowheads="1"/>
          </p:cNvSpPr>
          <p:nvPr/>
        </p:nvSpPr>
        <p:spPr bwMode="auto">
          <a:xfrm>
            <a:off x="4067175" y="5229225"/>
            <a:ext cx="115252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6600" b="1" dirty="0">
                <a:solidFill>
                  <a:srgbClr val="A50021"/>
                </a:solidFill>
              </a:rPr>
              <a:t>2</a:t>
            </a:r>
            <a:endParaRPr lang="ru-RU" altLang="ru-RU" dirty="0"/>
          </a:p>
        </p:txBody>
      </p:sp>
      <p:sp>
        <p:nvSpPr>
          <p:cNvPr id="60419" name="Text Box 8"/>
          <p:cNvSpPr txBox="1">
            <a:spLocks noChangeArrowheads="1"/>
          </p:cNvSpPr>
          <p:nvPr/>
        </p:nvSpPr>
        <p:spPr bwMode="auto">
          <a:xfrm>
            <a:off x="4283075" y="2492375"/>
            <a:ext cx="5032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4400" b="1" dirty="0">
                <a:solidFill>
                  <a:srgbClr val="A50021"/>
                </a:solidFill>
              </a:rPr>
              <a:t>+</a:t>
            </a:r>
            <a:endParaRPr lang="ru-RU" altLang="ru-RU" dirty="0"/>
          </a:p>
        </p:txBody>
      </p:sp>
      <p:sp>
        <p:nvSpPr>
          <p:cNvPr id="60420" name="Line 9"/>
          <p:cNvSpPr>
            <a:spLocks noChangeShapeType="1"/>
          </p:cNvSpPr>
          <p:nvPr/>
        </p:nvSpPr>
        <p:spPr bwMode="auto">
          <a:xfrm>
            <a:off x="179388" y="5172075"/>
            <a:ext cx="8785225" cy="0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239713" y="302419"/>
            <a:ext cx="8689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Среднее арифметическое велосипеда и мотоцикла…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43813" y="6143625"/>
            <a:ext cx="13573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hlinkClick r:id="rId2" action="ppaction://hlinksldjump"/>
              </a:rPr>
              <a:t>ответ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098" name="Picture 2" descr="https://im3-tub-ru.yandex.net/i?id=b257759412f6ac2fbd5ab3acb045780d&amp;n=33&amp;h=215&amp;w=30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82" y="1340768"/>
            <a:ext cx="4096294" cy="2897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im1-tub-ru.yandex.net/i?id=a610769e54a76c1a0a86cbbc12240267&amp;n=33&amp;h=215&amp;w=27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155" y="1421140"/>
            <a:ext cx="3921013" cy="3087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271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Text Box 7"/>
          <p:cNvSpPr txBox="1">
            <a:spLocks noChangeArrowheads="1"/>
          </p:cNvSpPr>
          <p:nvPr/>
        </p:nvSpPr>
        <p:spPr bwMode="auto">
          <a:xfrm>
            <a:off x="4067175" y="2492375"/>
            <a:ext cx="5032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4400" b="1" dirty="0">
                <a:solidFill>
                  <a:srgbClr val="A50021"/>
                </a:solidFill>
              </a:rPr>
              <a:t>+</a:t>
            </a:r>
            <a:endParaRPr lang="ru-RU" altLang="ru-RU" dirty="0"/>
          </a:p>
        </p:txBody>
      </p:sp>
      <p:sp>
        <p:nvSpPr>
          <p:cNvPr id="61444" name="Line 8"/>
          <p:cNvSpPr>
            <a:spLocks noChangeShapeType="1"/>
          </p:cNvSpPr>
          <p:nvPr/>
        </p:nvSpPr>
        <p:spPr bwMode="auto">
          <a:xfrm>
            <a:off x="358775" y="5373688"/>
            <a:ext cx="8785225" cy="0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1445" name="Text Box 9"/>
          <p:cNvSpPr txBox="1">
            <a:spLocks noChangeArrowheads="1"/>
          </p:cNvSpPr>
          <p:nvPr/>
        </p:nvSpPr>
        <p:spPr bwMode="auto">
          <a:xfrm>
            <a:off x="3995738" y="5445125"/>
            <a:ext cx="115252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6600" b="1" dirty="0">
                <a:solidFill>
                  <a:srgbClr val="A50021"/>
                </a:solidFill>
              </a:rPr>
              <a:t>2</a:t>
            </a:r>
            <a:endParaRPr lang="ru-RU" altLang="ru-RU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72008" y="320666"/>
            <a:ext cx="9144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Среднее арифметическое холодильника и вентилятора…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43813" y="6143625"/>
            <a:ext cx="13573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hlinkClick r:id="rId2" action="ppaction://hlinksldjump"/>
              </a:rPr>
              <a:t>ответ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074" name="Picture 2" descr="http://techguru.ru/f/image/1/9/0/7/9/19079916_wellton_wf-12t_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98652"/>
            <a:ext cx="4070226" cy="4070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://tehnobonus.kiev.ua/products_pictures/6483_grm59trts_foto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350" y="1124744"/>
            <a:ext cx="2172529" cy="383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31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Text Box 7"/>
          <p:cNvSpPr txBox="1">
            <a:spLocks noChangeArrowheads="1"/>
          </p:cNvSpPr>
          <p:nvPr/>
        </p:nvSpPr>
        <p:spPr bwMode="auto">
          <a:xfrm>
            <a:off x="4067175" y="2492375"/>
            <a:ext cx="5032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4400" b="1" dirty="0">
                <a:solidFill>
                  <a:srgbClr val="A50021"/>
                </a:solidFill>
              </a:rPr>
              <a:t>+</a:t>
            </a:r>
            <a:endParaRPr lang="ru-RU" altLang="ru-RU" dirty="0"/>
          </a:p>
        </p:txBody>
      </p:sp>
      <p:sp>
        <p:nvSpPr>
          <p:cNvPr id="61444" name="Line 8"/>
          <p:cNvSpPr>
            <a:spLocks noChangeShapeType="1"/>
          </p:cNvSpPr>
          <p:nvPr/>
        </p:nvSpPr>
        <p:spPr bwMode="auto">
          <a:xfrm>
            <a:off x="358775" y="5373688"/>
            <a:ext cx="8785225" cy="0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1445" name="Text Box 9"/>
          <p:cNvSpPr txBox="1">
            <a:spLocks noChangeArrowheads="1"/>
          </p:cNvSpPr>
          <p:nvPr/>
        </p:nvSpPr>
        <p:spPr bwMode="auto">
          <a:xfrm>
            <a:off x="3995738" y="5445125"/>
            <a:ext cx="115252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6600" b="1" dirty="0">
                <a:solidFill>
                  <a:srgbClr val="A50021"/>
                </a:solidFill>
              </a:rPr>
              <a:t>2</a:t>
            </a:r>
            <a:endParaRPr lang="ru-RU" altLang="ru-RU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575760"/>
            <a:ext cx="9144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Среднее арифметическое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апельсина </a:t>
            </a:r>
            <a:r>
              <a:rPr lang="ru-RU" sz="2400" b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и помело…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12497" y="6143625"/>
            <a:ext cx="13573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hlinkClick r:id="rId2" action="ppaction://hlinksldjump"/>
              </a:rPr>
              <a:t>ответ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050" name="Picture 2" descr="http://www.naranjascosta.com/productos/imagenes/img_41_384af5af401bcea0a74374bd509b1f03_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28" y="1127770"/>
            <a:ext cx="3491210" cy="349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fitnessyogaworld.vn/wp-content/uploads/2014/05/tinh-dau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126299"/>
            <a:ext cx="4933950" cy="365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349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://s50.radikal.ru/i129/0906/40/17353b2149c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6672"/>
            <a:ext cx="6865799" cy="4705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11760" y="5182359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altLang="ru-RU" sz="5400" b="1" u="sng" dirty="0" smtClean="0">
                <a:solidFill>
                  <a:srgbClr val="7030A0"/>
                </a:solidFill>
                <a:latin typeface="Comic Sans MS" pitchFamily="66" charset="0"/>
                <a:hlinkClick r:id="rId3" action="ppaction://hlinksldjump"/>
              </a:rPr>
              <a:t>РУСАЛКА</a:t>
            </a:r>
            <a:endParaRPr lang="ru-RU" altLang="ru-RU" sz="5400" b="1" u="sng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84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reibert.info/attachments/kentavr-jpg.5737193/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6632"/>
            <a:ext cx="5243736" cy="5243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35434" y="5229200"/>
            <a:ext cx="338265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altLang="ru-RU" sz="5400" b="1" u="sng" dirty="0" smtClean="0">
                <a:solidFill>
                  <a:srgbClr val="7030A0"/>
                </a:solidFill>
                <a:latin typeface="Comic Sans MS" pitchFamily="66" charset="0"/>
                <a:hlinkClick r:id="rId3" action="ppaction://hlinksldjump"/>
              </a:rPr>
              <a:t>КЕНТАВР</a:t>
            </a:r>
            <a:endParaRPr lang="ru-RU" altLang="ru-RU" sz="5400" b="1" u="sng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30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tattoosdesigns.net/tattoos/ArmBands/barb-wire-0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EF9"/>
              </a:clrFrom>
              <a:clrTo>
                <a:srgbClr val="FDFE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88840"/>
            <a:ext cx="6646885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44072" y="4149080"/>
            <a:ext cx="4733988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ru-RU" sz="5400" b="1" u="sng" dirty="0">
                <a:solidFill>
                  <a:srgbClr val="7030A0"/>
                </a:solidFill>
                <a:latin typeface="Comic Sans MS" pitchFamily="66" charset="0"/>
                <a:hlinkClick r:id="rId3" action="ppaction://hlinksldjump"/>
              </a:rPr>
              <a:t>КОЛЮЧАЯ </a:t>
            </a:r>
            <a:endParaRPr lang="ru-RU" altLang="ru-RU" sz="5400" b="1" u="sng" dirty="0" smtClean="0">
              <a:solidFill>
                <a:srgbClr val="7030A0"/>
              </a:solidFill>
              <a:latin typeface="Comic Sans MS" pitchFamily="66" charset="0"/>
              <a:hlinkClick r:id="rId3" action="ppaction://hlinksldjump"/>
            </a:endParaRPr>
          </a:p>
          <a:p>
            <a:pPr algn="ctr"/>
            <a:r>
              <a:rPr lang="ru-RU" altLang="ru-RU" sz="5400" b="1" u="sng" dirty="0" smtClean="0">
                <a:solidFill>
                  <a:srgbClr val="7030A0"/>
                </a:solidFill>
                <a:latin typeface="Comic Sans MS" pitchFamily="66" charset="0"/>
                <a:hlinkClick r:id="rId3" action="ppaction://hlinksldjump"/>
              </a:rPr>
              <a:t>ПРОВОЛОКА</a:t>
            </a:r>
            <a:endParaRPr lang="ru-RU" altLang="ru-RU" sz="5400" b="1" u="sng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85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hoodiesforsale.net/images/5617ec9a4fc8f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7535389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95805" y="4797152"/>
            <a:ext cx="29418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altLang="ru-RU" sz="5400" b="1" u="sng" dirty="0" smtClean="0">
                <a:solidFill>
                  <a:srgbClr val="7030A0"/>
                </a:solidFill>
                <a:latin typeface="Comic Sans MS" pitchFamily="66" charset="0"/>
                <a:hlinkClick r:id="rId3" action="ppaction://hlinksldjump"/>
              </a:rPr>
              <a:t>МОПЕД</a:t>
            </a:r>
            <a:endParaRPr lang="ru-RU" altLang="ru-RU" sz="5400" b="1" u="sng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21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.inforico.com.ua/a/prodam-luchshie-kondicionery-v-harkove--fcbc-1300112064763578-3-big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24744"/>
            <a:ext cx="73342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07704" y="4941168"/>
            <a:ext cx="57606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5400" b="1" u="sng" dirty="0">
                <a:solidFill>
                  <a:srgbClr val="7030A0"/>
                </a:solidFill>
                <a:latin typeface="Comic Sans MS" pitchFamily="66" charset="0"/>
                <a:cs typeface="+mn-cs"/>
                <a:hlinkClick r:id="rId3" action="ppaction://hlinksldjump"/>
              </a:rPr>
              <a:t>КОНДИЦИОНЕР</a:t>
            </a:r>
            <a:endParaRPr lang="ru-RU" altLang="ru-RU" sz="5400" b="1" u="sng" dirty="0">
              <a:solidFill>
                <a:srgbClr val="7030A0"/>
              </a:solidFill>
              <a:latin typeface="Comic Sans MS" pitchFamily="66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394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picshare.ru/uploads/130419/p33eBmwRhJ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04664"/>
            <a:ext cx="5121911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82659" y="492328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sz="5400" b="1" u="sng" dirty="0" smtClean="0">
                <a:solidFill>
                  <a:srgbClr val="7030A0"/>
                </a:solidFill>
                <a:latin typeface="Comic Sans MS" pitchFamily="66" charset="0"/>
                <a:hlinkClick r:id="rId3" action="ppaction://hlinksldjump"/>
              </a:rPr>
              <a:t>ГРЕЙПФРУТ</a:t>
            </a:r>
            <a:endParaRPr lang="ru-RU" altLang="ru-RU" sz="5400" b="1" u="sng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19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/>
          <a:lstStyle/>
          <a:p>
            <a:r>
              <a:rPr lang="ru-RU" sz="4800" b="1" dirty="0" smtClean="0">
                <a:latin typeface="Georgia" panose="02040502050405020303" pitchFamily="18" charset="0"/>
              </a:rPr>
              <a:t>Конкурс</a:t>
            </a:r>
            <a:r>
              <a:rPr lang="ru-RU" sz="4800" dirty="0" smtClean="0">
                <a:latin typeface="Georgia" panose="02040502050405020303" pitchFamily="18" charset="0"/>
              </a:rPr>
              <a:t> «</a:t>
            </a:r>
            <a:r>
              <a:rPr lang="ru-RU" sz="4800" b="1" dirty="0" smtClean="0">
                <a:latin typeface="Georgia" panose="02040502050405020303" pitchFamily="18" charset="0"/>
              </a:rPr>
              <a:t>Исторический калейдоскоп»</a:t>
            </a:r>
            <a:endParaRPr lang="ru-RU" sz="4800" dirty="0">
              <a:latin typeface="Georgia" panose="02040502050405020303" pitchFamily="18" charset="0"/>
            </a:endParaRPr>
          </a:p>
        </p:txBody>
      </p:sp>
      <p:pic>
        <p:nvPicPr>
          <p:cNvPr id="1026" name="Picture 2" descr="C:\Users\User\Desktop\картинки школа\330026694634_1191269251_c4133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724317"/>
            <a:ext cx="2406347" cy="3449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455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1124744"/>
            <a:ext cx="60853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Georgia"/>
                <a:ea typeface="+mj-ea"/>
                <a:cs typeface="+mj-cs"/>
              </a:rPr>
              <a:t>Конкурс «</a:t>
            </a:r>
            <a:r>
              <a:rPr lang="ru-RU" sz="4400" b="1" dirty="0" err="1" smtClean="0">
                <a:latin typeface="Georgia"/>
                <a:ea typeface="+mj-ea"/>
                <a:cs typeface="+mj-cs"/>
              </a:rPr>
              <a:t>Танграм</a:t>
            </a:r>
            <a:r>
              <a:rPr lang="ru-RU" sz="4400" b="1" dirty="0" smtClean="0">
                <a:latin typeface="Georgia"/>
                <a:ea typeface="+mj-ea"/>
                <a:cs typeface="+mj-cs"/>
              </a:rPr>
              <a:t>»</a:t>
            </a:r>
            <a:endParaRPr lang="ru-RU" sz="4400" dirty="0"/>
          </a:p>
        </p:txBody>
      </p:sp>
      <p:pic>
        <p:nvPicPr>
          <p:cNvPr id="3074" name="Picture 2" descr="E:\картинки школа\1143790889_257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1902142"/>
            <a:ext cx="4546476" cy="42373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009" y="332656"/>
            <a:ext cx="8482463" cy="6061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692696"/>
            <a:ext cx="820891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Конкурс для болельщиков </a:t>
            </a:r>
            <a:endParaRPr lang="ru-RU" sz="4400" b="1" dirty="0">
              <a:solidFill>
                <a:prstClr val="black"/>
              </a:solidFill>
              <a:latin typeface="Georgia" panose="02040502050405020303" pitchFamily="18" charset="0"/>
            </a:endParaRPr>
          </a:p>
          <a:p>
            <a:pPr lvl="0" algn="ctr"/>
            <a:r>
              <a:rPr lang="ru-RU" sz="44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«</a:t>
            </a:r>
            <a:r>
              <a:rPr lang="ru-RU" sz="4400" b="1" dirty="0" err="1" smtClean="0">
                <a:solidFill>
                  <a:prstClr val="black"/>
                </a:solidFill>
                <a:latin typeface="Georgia" panose="02040502050405020303" pitchFamily="18" charset="0"/>
              </a:rPr>
              <a:t>Открывашка</a:t>
            </a:r>
            <a:r>
              <a:rPr lang="ru-RU" sz="4400" b="1" dirty="0" smtClean="0">
                <a:solidFill>
                  <a:prstClr val="black"/>
                </a:solidFill>
                <a:latin typeface="Georgia" panose="02040502050405020303" pitchFamily="18" charset="0"/>
              </a:rPr>
              <a:t>»</a:t>
            </a:r>
            <a:endParaRPr lang="ru-RU" sz="4400" b="1" dirty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pic>
        <p:nvPicPr>
          <p:cNvPr id="1027" name="Picture 3" descr="C:\Users\User\AppData\Local\Temp\Rar$DIa0.463\1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791896"/>
            <a:ext cx="5330145" cy="3996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860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0"/>
            <a:ext cx="6162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714480" y="0"/>
            <a:ext cx="1214446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928926" y="0"/>
            <a:ext cx="1214446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4143372" y="0"/>
            <a:ext cx="1214446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5357818" y="0"/>
            <a:ext cx="1214446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6572264" y="0"/>
            <a:ext cx="1285884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720003" y="1186411"/>
            <a:ext cx="1214446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1714480" y="2357430"/>
            <a:ext cx="1214446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1714480" y="3500438"/>
            <a:ext cx="1214446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>
          <a:xfrm>
            <a:off x="1714480" y="4643446"/>
            <a:ext cx="1214446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1714480" y="5643578"/>
            <a:ext cx="1214446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5286380" y="1214422"/>
            <a:ext cx="1285884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4143372" y="2285992"/>
            <a:ext cx="1285884" cy="121442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2928926" y="2285992"/>
            <a:ext cx="1285884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4143372" y="1214422"/>
            <a:ext cx="1285884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2928926" y="1214422"/>
            <a:ext cx="1285884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6572264" y="1185008"/>
            <a:ext cx="1285884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>
            <a:off x="5357818" y="2357430"/>
            <a:ext cx="1285884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2928926" y="3429000"/>
            <a:ext cx="1285884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5272438" y="3429000"/>
            <a:ext cx="1285884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4143372" y="3429000"/>
            <a:ext cx="1285884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6574444" y="2286016"/>
            <a:ext cx="1285884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/>
          <p:cNvSpPr/>
          <p:nvPr/>
        </p:nvSpPr>
        <p:spPr>
          <a:xfrm>
            <a:off x="6572264" y="4572008"/>
            <a:ext cx="1285884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ик 74"/>
          <p:cNvSpPr/>
          <p:nvPr/>
        </p:nvSpPr>
        <p:spPr>
          <a:xfrm>
            <a:off x="5286380" y="4572008"/>
            <a:ext cx="1285884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4071934" y="4500570"/>
            <a:ext cx="1285884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ик 76"/>
          <p:cNvSpPr/>
          <p:nvPr/>
        </p:nvSpPr>
        <p:spPr>
          <a:xfrm>
            <a:off x="2928926" y="4572008"/>
            <a:ext cx="1285884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/>
          <p:nvPr/>
        </p:nvSpPr>
        <p:spPr>
          <a:xfrm>
            <a:off x="6572264" y="3429000"/>
            <a:ext cx="1285884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/>
          <p:nvPr/>
        </p:nvSpPr>
        <p:spPr>
          <a:xfrm>
            <a:off x="5429256" y="5643578"/>
            <a:ext cx="1285884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/>
          <p:nvPr/>
        </p:nvSpPr>
        <p:spPr>
          <a:xfrm>
            <a:off x="4214810" y="5643578"/>
            <a:ext cx="1285884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рямоугольник 80"/>
          <p:cNvSpPr/>
          <p:nvPr/>
        </p:nvSpPr>
        <p:spPr>
          <a:xfrm>
            <a:off x="2928926" y="5643578"/>
            <a:ext cx="1285884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6572264" y="5643578"/>
            <a:ext cx="1285884" cy="121442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TextBox 82"/>
          <p:cNvSpPr txBox="1"/>
          <p:nvPr/>
        </p:nvSpPr>
        <p:spPr>
          <a:xfrm>
            <a:off x="8143900" y="6072206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60</a:t>
            </a:r>
            <a:endParaRPr lang="ru-RU" sz="3600" dirty="0">
              <a:latin typeface="+mj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072462" y="6000768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58</a:t>
            </a:r>
            <a:endParaRPr lang="ru-RU" sz="3600" dirty="0">
              <a:latin typeface="+mj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8072462" y="5715016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56</a:t>
            </a:r>
            <a:endParaRPr lang="ru-RU" sz="3600" dirty="0">
              <a:latin typeface="+mj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8072462" y="5572140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54</a:t>
            </a:r>
            <a:endParaRPr lang="ru-RU" sz="3600" dirty="0">
              <a:latin typeface="+mj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8072462" y="5429264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52</a:t>
            </a:r>
            <a:endParaRPr lang="ru-RU" sz="3600" dirty="0">
              <a:latin typeface="+mj-l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8001024" y="5357826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50</a:t>
            </a:r>
            <a:endParaRPr lang="ru-RU" sz="3600" dirty="0">
              <a:latin typeface="+mj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8286776" y="5357826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48</a:t>
            </a:r>
            <a:endParaRPr lang="ru-RU" sz="3600" dirty="0">
              <a:latin typeface="+mj-lt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8286776" y="5715016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46</a:t>
            </a:r>
            <a:endParaRPr lang="ru-RU" sz="3600" dirty="0">
              <a:latin typeface="+mj-lt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8286776" y="6072206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44</a:t>
            </a:r>
            <a:endParaRPr lang="ru-RU" sz="3600" dirty="0">
              <a:latin typeface="+mj-lt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8286776" y="6072206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42</a:t>
            </a:r>
            <a:endParaRPr lang="ru-RU" sz="3600" dirty="0">
              <a:latin typeface="+mj-lt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8143900" y="6000768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40</a:t>
            </a:r>
            <a:endParaRPr lang="ru-RU" sz="3600" dirty="0">
              <a:latin typeface="+mj-lt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8072462" y="6072206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38</a:t>
            </a:r>
            <a:endParaRPr lang="ru-RU" sz="3600" dirty="0">
              <a:latin typeface="+mj-lt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8001024" y="6000768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36</a:t>
            </a:r>
            <a:endParaRPr lang="ru-RU" sz="3600" dirty="0">
              <a:latin typeface="+mj-lt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8072462" y="6000768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34</a:t>
            </a:r>
            <a:endParaRPr lang="ru-RU" sz="3600" dirty="0">
              <a:latin typeface="+mj-lt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8072462" y="5786454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32</a:t>
            </a:r>
            <a:endParaRPr lang="ru-RU" sz="3600" dirty="0">
              <a:latin typeface="+mj-lt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8072462" y="5857892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30</a:t>
            </a:r>
            <a:endParaRPr lang="ru-RU" sz="3600" dirty="0">
              <a:latin typeface="+mj-lt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8072462" y="6072206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28</a:t>
            </a:r>
            <a:endParaRPr lang="ru-RU" sz="3600" dirty="0">
              <a:latin typeface="+mj-lt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001024" y="5929330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26</a:t>
            </a:r>
            <a:endParaRPr lang="ru-RU" sz="3600" dirty="0">
              <a:latin typeface="+mj-lt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8001024" y="5857892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24</a:t>
            </a:r>
            <a:endParaRPr lang="ru-RU" sz="3600" dirty="0">
              <a:latin typeface="+mj-lt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001024" y="6000768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22</a:t>
            </a:r>
            <a:endParaRPr lang="ru-RU" sz="3600" dirty="0">
              <a:latin typeface="+mj-lt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8001024" y="5786454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20</a:t>
            </a:r>
            <a:endParaRPr lang="ru-RU" sz="3600" dirty="0">
              <a:latin typeface="+mj-lt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001024" y="5715016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18</a:t>
            </a:r>
            <a:endParaRPr lang="ru-RU" sz="3600" dirty="0">
              <a:latin typeface="+mj-lt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8143900" y="5715016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16</a:t>
            </a:r>
            <a:endParaRPr lang="ru-RU" sz="3600" dirty="0">
              <a:latin typeface="+mj-lt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8286776" y="5786454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14</a:t>
            </a:r>
            <a:endParaRPr lang="ru-RU" sz="3600" dirty="0">
              <a:latin typeface="+mj-lt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8001024" y="5500702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12</a:t>
            </a:r>
            <a:endParaRPr lang="ru-RU" sz="3600" dirty="0">
              <a:latin typeface="+mj-lt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8001024" y="5357826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10</a:t>
            </a:r>
            <a:endParaRPr lang="ru-RU" sz="3600" dirty="0">
              <a:latin typeface="+mj-lt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8001024" y="5786454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8</a:t>
            </a:r>
            <a:endParaRPr lang="ru-RU" sz="3600" dirty="0">
              <a:latin typeface="+mj-lt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8072462" y="5786454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6</a:t>
            </a:r>
            <a:endParaRPr lang="ru-RU" sz="3600" dirty="0">
              <a:latin typeface="+mj-lt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8001024" y="5857892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4</a:t>
            </a:r>
            <a:endParaRPr lang="ru-RU" sz="3600" dirty="0">
              <a:latin typeface="+mj-lt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7929586" y="5715016"/>
            <a:ext cx="857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+mj-lt"/>
              </a:rPr>
              <a:t>2</a:t>
            </a:r>
            <a:endParaRPr lang="ru-RU" sz="3600" dirty="0">
              <a:latin typeface="+mj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50796"/>
      </p:ext>
    </p:extLst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4000"/>
                            </p:stCondLst>
                            <p:childTnLst>
                              <p:par>
                                <p:cTn id="66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6000"/>
                            </p:stCondLst>
                            <p:childTnLst>
                              <p:par>
                                <p:cTn id="73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8000"/>
                            </p:stCondLst>
                            <p:childTnLst>
                              <p:par>
                                <p:cTn id="80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0"/>
                            </p:stCondLst>
                            <p:childTnLst>
                              <p:par>
                                <p:cTn id="87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2000"/>
                            </p:stCondLst>
                            <p:childTnLst>
                              <p:par>
                                <p:cTn id="94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8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5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2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2000"/>
                            </p:stCondLst>
                            <p:childTnLst>
                              <p:par>
                                <p:cTn id="129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4000"/>
                            </p:stCondLst>
                            <p:childTnLst>
                              <p:par>
                                <p:cTn id="136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43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8000"/>
                            </p:stCondLst>
                            <p:childTnLst>
                              <p:par>
                                <p:cTn id="150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0000"/>
                            </p:stCondLst>
                            <p:childTnLst>
                              <p:par>
                                <p:cTn id="157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2010"/>
                            </p:stCondLst>
                            <p:childTnLst>
                              <p:par>
                                <p:cTn id="164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44010"/>
                            </p:stCondLst>
                            <p:childTnLst>
                              <p:par>
                                <p:cTn id="171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46010"/>
                            </p:stCondLst>
                            <p:childTnLst>
                              <p:par>
                                <p:cTn id="178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48010"/>
                            </p:stCondLst>
                            <p:childTnLst>
                              <p:par>
                                <p:cTn id="185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0010"/>
                            </p:stCondLst>
                            <p:childTnLst>
                              <p:par>
                                <p:cTn id="192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2010"/>
                            </p:stCondLst>
                            <p:childTnLst>
                              <p:par>
                                <p:cTn id="199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54010"/>
                            </p:stCondLst>
                            <p:childTnLst>
                              <p:par>
                                <p:cTn id="206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4" grpId="0" animBg="1"/>
      <p:bldP spid="75" grpId="0" animBg="1"/>
      <p:bldP spid="76" grpId="0" animBg="1"/>
      <p:bldP spid="77" grpId="0" animBg="1"/>
      <p:bldP spid="79" grpId="0" animBg="1"/>
      <p:bldP spid="80" grpId="0" animBg="1"/>
      <p:bldP spid="81" grpId="0" animBg="1"/>
      <p:bldP spid="82" grpId="0" animBg="1"/>
      <p:bldP spid="83" grpId="0"/>
      <p:bldP spid="84" grpId="0"/>
      <p:bldP spid="84" grpId="1"/>
      <p:bldP spid="86" grpId="0"/>
      <p:bldP spid="86" grpId="1"/>
      <p:bldP spid="87" grpId="0"/>
      <p:bldP spid="87" grpId="1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  <p:bldP spid="92" grpId="0"/>
      <p:bldP spid="92" grpId="1"/>
      <p:bldP spid="93" grpId="0"/>
      <p:bldP spid="93" grpId="1"/>
      <p:bldP spid="94" grpId="0"/>
      <p:bldP spid="94" grpId="1"/>
      <p:bldP spid="95" grpId="0"/>
      <p:bldP spid="95" grpId="1"/>
      <p:bldP spid="96" grpId="0"/>
      <p:bldP spid="96" grpId="1"/>
      <p:bldP spid="97" grpId="0"/>
      <p:bldP spid="97" grpId="1"/>
      <p:bldP spid="98" grpId="0"/>
      <p:bldP spid="98" grpId="1"/>
      <p:bldP spid="99" grpId="0"/>
      <p:bldP spid="99" grpId="1"/>
      <p:bldP spid="100" grpId="0"/>
      <p:bldP spid="100" grpId="1"/>
      <p:bldP spid="101" grpId="0"/>
      <p:bldP spid="101" grpId="1"/>
      <p:bldP spid="102" grpId="0"/>
      <p:bldP spid="102" grpId="1"/>
      <p:bldP spid="103" grpId="0"/>
      <p:bldP spid="103" grpId="1"/>
      <p:bldP spid="104" grpId="0"/>
      <p:bldP spid="104" grpId="1"/>
      <p:bldP spid="105" grpId="0"/>
      <p:bldP spid="105" grpId="1"/>
      <p:bldP spid="106" grpId="0"/>
      <p:bldP spid="106" grpId="1"/>
      <p:bldP spid="107" grpId="0"/>
      <p:bldP spid="107" grpId="1"/>
      <p:bldP spid="108" grpId="0"/>
      <p:bldP spid="108" grpId="1"/>
      <p:bldP spid="109" grpId="0"/>
      <p:bldP spid="109" grpId="1"/>
      <p:bldP spid="110" grpId="0"/>
      <p:bldP spid="110" grpId="1"/>
      <p:bldP spid="111" grpId="0"/>
      <p:bldP spid="111" grpId="1"/>
      <p:bldP spid="112" grpId="0"/>
      <p:bldP spid="112" grpId="1"/>
      <p:bldP spid="1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 l="1087" r="3261" b="3190"/>
          <a:stretch>
            <a:fillRect/>
          </a:stretch>
        </p:blipFill>
        <p:spPr bwMode="auto">
          <a:xfrm>
            <a:off x="1500166" y="214290"/>
            <a:ext cx="5827397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Прямоугольник 31"/>
          <p:cNvSpPr/>
          <p:nvPr/>
        </p:nvSpPr>
        <p:spPr>
          <a:xfrm>
            <a:off x="1428728" y="214290"/>
            <a:ext cx="1143008" cy="11430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571736" y="214290"/>
            <a:ext cx="1214446" cy="11430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3786182" y="221895"/>
            <a:ext cx="1143008" cy="11430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857752" y="214290"/>
            <a:ext cx="1214446" cy="11430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6072198" y="142852"/>
            <a:ext cx="1285884" cy="121444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1428728" y="1357298"/>
            <a:ext cx="1143008" cy="11430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428728" y="2378759"/>
            <a:ext cx="1214446" cy="107157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1428728" y="3429000"/>
            <a:ext cx="1143008" cy="107157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1428728" y="5475387"/>
            <a:ext cx="1214446" cy="928694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2571736" y="1357298"/>
            <a:ext cx="1214446" cy="11430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3714744" y="1357298"/>
            <a:ext cx="1214446" cy="11430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4857752" y="1357298"/>
            <a:ext cx="1214446" cy="11430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072198" y="1285860"/>
            <a:ext cx="1285884" cy="114300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571736" y="2500306"/>
            <a:ext cx="1214446" cy="107157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3714744" y="2500306"/>
            <a:ext cx="1143008" cy="107157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4857752" y="2500306"/>
            <a:ext cx="1214446" cy="107157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072198" y="2368588"/>
            <a:ext cx="1285884" cy="107157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3714744" y="3500438"/>
            <a:ext cx="1214446" cy="100013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4857752" y="3429000"/>
            <a:ext cx="1214446" cy="107157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6000760" y="3417403"/>
            <a:ext cx="1357322" cy="107157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571736" y="3500438"/>
            <a:ext cx="1214446" cy="100013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2571736" y="5429264"/>
            <a:ext cx="1285884" cy="1000132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3840672" y="5377861"/>
            <a:ext cx="1143008" cy="107157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000628" y="5357826"/>
            <a:ext cx="1071570" cy="107157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6072198" y="5357826"/>
            <a:ext cx="1285884" cy="107154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TextBox 56"/>
          <p:cNvSpPr txBox="1"/>
          <p:nvPr/>
        </p:nvSpPr>
        <p:spPr>
          <a:xfrm>
            <a:off x="7863122" y="5617491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52</a:t>
            </a:r>
            <a:endParaRPr lang="ru-RU" sz="4400" dirty="0">
              <a:latin typeface="+mj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955812" y="5460236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58</a:t>
            </a:r>
            <a:endParaRPr lang="ru-RU" sz="4400" dirty="0">
              <a:latin typeface="+mj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895790" y="5425628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56</a:t>
            </a:r>
            <a:endParaRPr lang="ru-RU" sz="4400" dirty="0">
              <a:latin typeface="+mj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895790" y="5544609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54</a:t>
            </a:r>
            <a:endParaRPr lang="ru-RU" sz="4400" dirty="0">
              <a:latin typeface="+mj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843120" y="5487114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60</a:t>
            </a:r>
            <a:endParaRPr lang="ru-RU" sz="4400" dirty="0">
              <a:latin typeface="+mj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895790" y="5731393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50</a:t>
            </a:r>
            <a:endParaRPr lang="ru-RU" sz="4400" dirty="0">
              <a:latin typeface="+mj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974347" y="5679990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48</a:t>
            </a:r>
            <a:endParaRPr lang="ru-RU" sz="4400" dirty="0">
              <a:latin typeface="+mj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943883" y="5580328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46</a:t>
            </a:r>
            <a:endParaRPr lang="ru-RU" sz="4400" dirty="0">
              <a:latin typeface="+mj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895790" y="5489211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44</a:t>
            </a:r>
            <a:endParaRPr lang="ru-RU" sz="4400" dirty="0">
              <a:latin typeface="+mj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843120" y="5436983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42</a:t>
            </a:r>
            <a:endParaRPr lang="ru-RU" sz="4400" dirty="0">
              <a:latin typeface="+mj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902756" y="5425628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40</a:t>
            </a:r>
            <a:endParaRPr lang="ru-RU" sz="4400" dirty="0">
              <a:latin typeface="+mj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845739" y="5550271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28</a:t>
            </a:r>
            <a:endParaRPr lang="ru-RU" sz="4400" dirty="0">
              <a:latin typeface="+mj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905020" y="5436859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26</a:t>
            </a:r>
            <a:endParaRPr lang="ru-RU" sz="4400" dirty="0">
              <a:latin typeface="+mj-lt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895790" y="5478091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30</a:t>
            </a:r>
            <a:endParaRPr lang="ru-RU" sz="4400" dirty="0">
              <a:latin typeface="+mj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909072" y="5632901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32</a:t>
            </a:r>
            <a:endParaRPr lang="ru-RU" sz="4400" dirty="0">
              <a:latin typeface="+mj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900709" y="5500702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34</a:t>
            </a:r>
            <a:endParaRPr lang="ru-RU" sz="4400" dirty="0">
              <a:latin typeface="+mj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923735" y="5544905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36</a:t>
            </a:r>
            <a:endParaRPr lang="ru-RU" sz="4400" dirty="0">
              <a:latin typeface="+mj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974347" y="5550271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38</a:t>
            </a:r>
            <a:endParaRPr lang="ru-RU" sz="4400" dirty="0">
              <a:latin typeface="+mj-lt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825756" y="5475387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24</a:t>
            </a:r>
            <a:endParaRPr lang="ru-RU" sz="4400" dirty="0">
              <a:latin typeface="+mj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897092" y="5624177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22</a:t>
            </a:r>
            <a:endParaRPr lang="ru-RU" sz="4400" dirty="0">
              <a:latin typeface="+mj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924550" y="5721301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20</a:t>
            </a:r>
            <a:endParaRPr lang="ru-RU" sz="4400" dirty="0">
              <a:latin typeface="+mj-l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938602" y="5508878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18</a:t>
            </a:r>
            <a:endParaRPr lang="ru-RU" sz="4400" dirty="0">
              <a:latin typeface="+mj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900709" y="5638341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16</a:t>
            </a:r>
            <a:endParaRPr lang="ru-RU" sz="4400" dirty="0">
              <a:latin typeface="+mj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932730" y="5489211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14</a:t>
            </a:r>
            <a:endParaRPr lang="ru-RU" sz="4400" dirty="0">
              <a:latin typeface="+mj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852667" y="5521248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12</a:t>
            </a:r>
            <a:endParaRPr lang="ru-RU" sz="4400" dirty="0">
              <a:latin typeface="+mj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843122" y="5520614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10</a:t>
            </a:r>
            <a:endParaRPr lang="ru-RU" sz="4400" dirty="0">
              <a:latin typeface="+mj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923735" y="5606079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8</a:t>
            </a:r>
            <a:endParaRPr lang="ru-RU" sz="4400" dirty="0">
              <a:latin typeface="+mj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725804" y="5500702"/>
            <a:ext cx="1060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6</a:t>
            </a:r>
            <a:endParaRPr lang="ru-RU" sz="4400" dirty="0">
              <a:latin typeface="+mj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843120" y="5521248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+mj-lt"/>
              </a:rPr>
              <a:t>4</a:t>
            </a:r>
            <a:endParaRPr lang="ru-RU" sz="4400" dirty="0">
              <a:latin typeface="+mj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843120" y="5478091"/>
            <a:ext cx="785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n>
                  <a:solidFill>
                    <a:sysClr val="windowText" lastClr="000000"/>
                  </a:solidFill>
                </a:ln>
                <a:latin typeface="+mj-lt"/>
              </a:rPr>
              <a:t>2</a:t>
            </a:r>
            <a:endParaRPr lang="ru-RU" sz="4400" dirty="0">
              <a:ln>
                <a:solidFill>
                  <a:sysClr val="windowText" lastClr="000000"/>
                </a:solidFill>
              </a:ln>
              <a:latin typeface="+mj-lt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1428728" y="4429132"/>
            <a:ext cx="1143008" cy="107157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/>
          <p:cNvSpPr/>
          <p:nvPr/>
        </p:nvSpPr>
        <p:spPr>
          <a:xfrm>
            <a:off x="2571736" y="4429132"/>
            <a:ext cx="1143008" cy="107157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Прямоугольник 90"/>
          <p:cNvSpPr/>
          <p:nvPr/>
        </p:nvSpPr>
        <p:spPr>
          <a:xfrm>
            <a:off x="3714744" y="4429132"/>
            <a:ext cx="1214446" cy="107157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ик 91"/>
          <p:cNvSpPr/>
          <p:nvPr/>
        </p:nvSpPr>
        <p:spPr>
          <a:xfrm>
            <a:off x="6072198" y="4357694"/>
            <a:ext cx="1285884" cy="107157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ик 92"/>
          <p:cNvSpPr/>
          <p:nvPr/>
        </p:nvSpPr>
        <p:spPr>
          <a:xfrm>
            <a:off x="4929190" y="4357694"/>
            <a:ext cx="1143008" cy="107157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50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0"/>
                            </p:stCondLst>
                            <p:childTnLst>
                              <p:par>
                                <p:cTn id="36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6000"/>
                            </p:stCondLst>
                            <p:childTnLst>
                              <p:par>
                                <p:cTn id="57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8000"/>
                            </p:stCondLst>
                            <p:childTnLst>
                              <p:par>
                                <p:cTn id="64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0"/>
                            </p:stCondLst>
                            <p:childTnLst>
                              <p:par>
                                <p:cTn id="71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2000"/>
                            </p:stCondLst>
                            <p:childTnLst>
                              <p:par>
                                <p:cTn id="78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4000"/>
                            </p:stCondLst>
                            <p:childTnLst>
                              <p:par>
                                <p:cTn id="85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6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8000"/>
                            </p:stCondLst>
                            <p:childTnLst>
                              <p:par>
                                <p:cTn id="9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8000"/>
                            </p:stCondLst>
                            <p:childTnLst>
                              <p:par>
                                <p:cTn id="100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0000"/>
                            </p:stCondLst>
                            <p:childTnLst>
                              <p:par>
                                <p:cTn id="107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2000"/>
                            </p:stCondLst>
                            <p:childTnLst>
                              <p:par>
                                <p:cTn id="114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4000"/>
                            </p:stCondLst>
                            <p:childTnLst>
                              <p:par>
                                <p:cTn id="121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6000"/>
                            </p:stCondLst>
                            <p:childTnLst>
                              <p:par>
                                <p:cTn id="128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8000"/>
                            </p:stCondLst>
                            <p:childTnLst>
                              <p:par>
                                <p:cTn id="135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0"/>
                            </p:stCondLst>
                            <p:childTnLst>
                              <p:par>
                                <p:cTn id="142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2000"/>
                            </p:stCondLst>
                            <p:childTnLst>
                              <p:par>
                                <p:cTn id="149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44000"/>
                            </p:stCondLst>
                            <p:childTnLst>
                              <p:par>
                                <p:cTn id="156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63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8000"/>
                            </p:stCondLst>
                            <p:childTnLst>
                              <p:par>
                                <p:cTn id="170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0000"/>
                            </p:stCondLst>
                            <p:childTnLst>
                              <p:par>
                                <p:cTn id="177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84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4000"/>
                            </p:stCondLst>
                            <p:childTnLst>
                              <p:par>
                                <p:cTn id="191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6000"/>
                            </p:stCondLst>
                            <p:childTnLst>
                              <p:par>
                                <p:cTn id="198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58000"/>
                            </p:stCondLst>
                            <p:childTnLst>
                              <p:par>
                                <p:cTn id="205" presetID="1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/>
      <p:bldP spid="57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67" grpId="0"/>
      <p:bldP spid="67" grpId="1"/>
      <p:bldP spid="68" grpId="0"/>
      <p:bldP spid="68" grpId="1"/>
      <p:bldP spid="70" grpId="0"/>
      <p:bldP spid="70" grpId="1"/>
      <p:bldP spid="71" grpId="0"/>
      <p:bldP spid="71" grpId="1"/>
      <p:bldP spid="72" grpId="0"/>
      <p:bldP spid="72" grpId="1"/>
      <p:bldP spid="73" grpId="0"/>
      <p:bldP spid="73" grpId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79" grpId="0"/>
      <p:bldP spid="79" grpId="1"/>
      <p:bldP spid="80" grpId="0"/>
      <p:bldP spid="80" grpId="1"/>
      <p:bldP spid="81" grpId="0"/>
      <p:bldP spid="81" grpId="1"/>
      <p:bldP spid="82" grpId="0"/>
      <p:bldP spid="82" grpId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  <p:bldP spid="87" grpId="0"/>
      <p:bldP spid="87" grpId="1"/>
      <p:bldP spid="88" grpId="0"/>
      <p:bldP spid="89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836712"/>
            <a:ext cx="59046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Georgia" panose="02040502050405020303" pitchFamily="18" charset="0"/>
              </a:rPr>
              <a:t>Конкурс </a:t>
            </a:r>
          </a:p>
          <a:p>
            <a:r>
              <a:rPr lang="ru-RU" sz="4400" b="1" dirty="0" smtClean="0">
                <a:latin typeface="Georgia" panose="02040502050405020303" pitchFamily="18" charset="0"/>
              </a:rPr>
              <a:t>«Решение задач»</a:t>
            </a:r>
            <a:endParaRPr lang="ru-RU" sz="4400" b="1" dirty="0">
              <a:latin typeface="Georgia" panose="02040502050405020303" pitchFamily="18" charset="0"/>
            </a:endParaRPr>
          </a:p>
        </p:txBody>
      </p:sp>
      <p:pic>
        <p:nvPicPr>
          <p:cNvPr id="1026" name="Picture 2" descr="http://www.klass39.ru/wp-content/uploads/2015/09/5390_f5006228350aaa92ea3c3051dcf6f3a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20888"/>
            <a:ext cx="4452121" cy="413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757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39d1054b56b2489f8e343cefdf382cf7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80728"/>
            <a:ext cx="8764776" cy="568863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9024" y="188640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600" b="1" dirty="0" smtClean="0">
                <a:latin typeface="Georgia" pitchFamily="18" charset="0"/>
                <a:cs typeface="Arial"/>
              </a:rPr>
              <a:t>Конкурс </a:t>
            </a:r>
            <a:r>
              <a:rPr lang="ru-RU" sz="3600" dirty="0" smtClean="0">
                <a:latin typeface="Georgia" pitchFamily="18" charset="0"/>
              </a:rPr>
              <a:t>  </a:t>
            </a:r>
            <a:r>
              <a:rPr lang="ru-RU" sz="3600" b="1" dirty="0" smtClean="0">
                <a:latin typeface="Georgia" pitchFamily="18" charset="0"/>
                <a:cs typeface="Arial"/>
              </a:rPr>
              <a:t>«Отгадай загадку»</a:t>
            </a:r>
            <a:endParaRPr lang="ru-RU" sz="3600" b="1" dirty="0">
              <a:latin typeface="Georgia" pitchFamily="18" charset="0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484784"/>
            <a:ext cx="74168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Georgia" panose="02040502050405020303" pitchFamily="18" charset="0"/>
              </a:rPr>
              <a:t>Конкурс </a:t>
            </a:r>
          </a:p>
          <a:p>
            <a:r>
              <a:rPr lang="ru-RU" sz="4400" b="1" dirty="0" smtClean="0">
                <a:latin typeface="Georgia" panose="02040502050405020303" pitchFamily="18" charset="0"/>
              </a:rPr>
              <a:t>«Угадай слово»</a:t>
            </a:r>
            <a:endParaRPr lang="ru-RU" sz="4400" b="1" dirty="0">
              <a:latin typeface="Georgia" panose="02040502050405020303" pitchFamily="18" charset="0"/>
            </a:endParaRPr>
          </a:p>
        </p:txBody>
      </p:sp>
      <p:pic>
        <p:nvPicPr>
          <p:cNvPr id="1026" name="Picture 2" descr="C:\Users\User\Pictures\Рисунок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843" y="620689"/>
            <a:ext cx="3192584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71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chool25tula.ru/media/k2/items/cache/c803f34f838a7cde7be0d34d45574749_XL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6632"/>
            <a:ext cx="5877694" cy="5667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9024" y="5517232"/>
            <a:ext cx="87849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Поздравляем победителей</a:t>
            </a:r>
            <a:endParaRPr lang="ru-RU" sz="44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58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3.bp.blogspot.com/-Eh_KEShefLM/VjsdzaEgoZI/AAAAAAAAEQ0/XLhuP1T_jqo/s1600/1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80928"/>
            <a:ext cx="7997912" cy="318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1285495"/>
            <a:ext cx="76328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Рефлексия</a:t>
            </a:r>
            <a:endParaRPr lang="ru-RU" sz="44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55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79512" y="188640"/>
            <a:ext cx="896448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b="1" dirty="0">
                <a:latin typeface="Georgia" pitchFamily="18" charset="0"/>
              </a:rPr>
              <a:t>Кто из этих учёных участвовал в атлетических состязаниях и на олимпийских  играх был дважды увенчан лавровым венком за победу                  в кулачном бою?</a:t>
            </a:r>
          </a:p>
        </p:txBody>
      </p:sp>
      <p:pic>
        <p:nvPicPr>
          <p:cNvPr id="7171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0" r="4183"/>
          <a:stretch/>
        </p:blipFill>
        <p:spPr bwMode="auto">
          <a:xfrm>
            <a:off x="906011" y="2820989"/>
            <a:ext cx="1988191" cy="2488029"/>
          </a:xfrm>
          <a:prstGeom prst="rect">
            <a:avLst/>
          </a:prstGeom>
          <a:noFill/>
          <a:ln w="19050" cmpd="tri">
            <a:solidFill>
              <a:srgbClr val="A5002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89"/>
          <a:stretch/>
        </p:blipFill>
        <p:spPr bwMode="auto">
          <a:xfrm>
            <a:off x="3660775" y="2816225"/>
            <a:ext cx="1991346" cy="2492793"/>
          </a:xfrm>
          <a:prstGeom prst="rect">
            <a:avLst/>
          </a:prstGeom>
          <a:noFill/>
          <a:ln w="19050" cmpd="tri">
            <a:solidFill>
              <a:srgbClr val="A5002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6" t="477" r="8203" b="-477"/>
          <a:stretch/>
        </p:blipFill>
        <p:spPr bwMode="auto">
          <a:xfrm>
            <a:off x="6449823" y="2805003"/>
            <a:ext cx="2004967" cy="2520000"/>
          </a:xfrm>
          <a:prstGeom prst="rect">
            <a:avLst/>
          </a:prstGeom>
          <a:noFill/>
          <a:ln w="19050" cmpd="tri">
            <a:solidFill>
              <a:srgbClr val="A5002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4" name="Rectangle 5"/>
          <p:cNvSpPr>
            <a:spLocks noChangeArrowheads="1"/>
          </p:cNvSpPr>
          <p:nvPr/>
        </p:nvSpPr>
        <p:spPr bwMode="auto">
          <a:xfrm>
            <a:off x="287338" y="5481638"/>
            <a:ext cx="86423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2800" dirty="0"/>
              <a:t>     </a:t>
            </a:r>
            <a:r>
              <a:rPr lang="ru-RU" altLang="ru-RU" sz="2800" b="1" dirty="0">
                <a:solidFill>
                  <a:srgbClr val="A50021"/>
                </a:solidFill>
                <a:latin typeface="Comic Sans MS" pitchFamily="66" charset="0"/>
              </a:rPr>
              <a:t>ПИФАГОР         АРХИМЕД         ФАЛЕС</a:t>
            </a:r>
            <a:endParaRPr lang="ru-RU" altLang="ru-RU" dirty="0"/>
          </a:p>
        </p:txBody>
      </p:sp>
      <p:sp>
        <p:nvSpPr>
          <p:cNvPr id="7175" name="TextBox 7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7286625" y="6143625"/>
            <a:ext cx="1643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800" b="1" dirty="0">
                <a:solidFill>
                  <a:srgbClr val="002E8A"/>
                </a:solidFill>
                <a:latin typeface="Comic Sans MS" pitchFamily="66" charset="0"/>
                <a:hlinkClick r:id="rId5" action="ppaction://hlinksldjump"/>
              </a:rPr>
              <a:t>ответ</a:t>
            </a:r>
            <a:endParaRPr lang="ru-RU" altLang="ru-RU" sz="2800" b="1" dirty="0">
              <a:solidFill>
                <a:srgbClr val="002E8A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980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836712"/>
            <a:ext cx="640871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Спасибо за внимание</a:t>
            </a:r>
            <a:endParaRPr lang="ru-RU" sz="44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1026" name="Picture 2" descr="http://img-fotki.yandex.ru/get/6733/230070907.2f/0_e0483_aee259be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2766485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zsk.kz/o_nas/Successful_Business_Woman_Vector_Charact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117" y="908720"/>
            <a:ext cx="3422454" cy="510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04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900113" y="5805488"/>
            <a:ext cx="33115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ru-RU" altLang="ru-RU" dirty="0"/>
          </a:p>
        </p:txBody>
      </p:sp>
      <p:sp>
        <p:nvSpPr>
          <p:cNvPr id="96269" name="Text Box 13"/>
          <p:cNvSpPr txBox="1">
            <a:spLocks noChangeArrowheads="1"/>
          </p:cNvSpPr>
          <p:nvPr/>
        </p:nvSpPr>
        <p:spPr bwMode="auto">
          <a:xfrm>
            <a:off x="250825" y="4500563"/>
            <a:ext cx="85693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b="1" dirty="0">
                <a:latin typeface="Georgia" pitchFamily="18" charset="0"/>
              </a:rPr>
              <a:t>Кто из этих знаменитых людей является автором учебника для детей под названием «Арифметика»? </a:t>
            </a:r>
          </a:p>
        </p:txBody>
      </p:sp>
      <p:sp>
        <p:nvSpPr>
          <p:cNvPr id="8196" name="TextBox 1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7286625" y="6143625"/>
            <a:ext cx="1643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800" b="1" dirty="0">
                <a:solidFill>
                  <a:srgbClr val="002060"/>
                </a:solidFill>
                <a:latin typeface="Comic Sans MS" pitchFamily="66" charset="0"/>
                <a:hlinkClick r:id="rId3" action="ppaction://hlinksldjump"/>
              </a:rPr>
              <a:t>ответ</a:t>
            </a:r>
            <a:endParaRPr lang="ru-RU" altLang="ru-RU" sz="2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grpSp>
        <p:nvGrpSpPr>
          <p:cNvPr id="8197" name="Группа 18"/>
          <p:cNvGrpSpPr>
            <a:grpSpLocks/>
          </p:cNvGrpSpPr>
          <p:nvPr/>
        </p:nvGrpSpPr>
        <p:grpSpPr bwMode="auto">
          <a:xfrm>
            <a:off x="5715481" y="804116"/>
            <a:ext cx="3384550" cy="3482134"/>
            <a:chOff x="-252413" y="465958"/>
            <a:chExt cx="3384551" cy="3482155"/>
          </a:xfrm>
        </p:grpSpPr>
        <p:sp>
          <p:nvSpPr>
            <p:cNvPr id="8204" name="Rectangle 5"/>
            <p:cNvSpPr>
              <a:spLocks noChangeArrowheads="1"/>
            </p:cNvSpPr>
            <p:nvPr/>
          </p:nvSpPr>
          <p:spPr bwMode="auto">
            <a:xfrm>
              <a:off x="-252413" y="3429000"/>
              <a:ext cx="3384551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ru-RU" altLang="ru-RU" sz="2800" dirty="0"/>
                <a:t>     </a:t>
              </a:r>
              <a:r>
                <a:rPr lang="ru-RU" altLang="ru-RU" sz="2400" b="1" dirty="0">
                  <a:solidFill>
                    <a:srgbClr val="A50021"/>
                  </a:solidFill>
                  <a:latin typeface="Comic Sans MS" pitchFamily="66" charset="0"/>
                </a:rPr>
                <a:t>М. В. Ломоносов</a:t>
              </a:r>
              <a:endParaRPr lang="ru-RU" altLang="ru-RU" sz="1600" dirty="0"/>
            </a:p>
          </p:txBody>
        </p:sp>
        <p:pic>
          <p:nvPicPr>
            <p:cNvPr id="8205" name="Рисунок 15" descr="копия - портрет Ломоносова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86" y="465958"/>
              <a:ext cx="2419215" cy="3024019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198" name="Группа 19"/>
          <p:cNvGrpSpPr>
            <a:grpSpLocks/>
          </p:cNvGrpSpPr>
          <p:nvPr/>
        </p:nvGrpSpPr>
        <p:grpSpPr bwMode="auto">
          <a:xfrm>
            <a:off x="80963" y="701617"/>
            <a:ext cx="3133725" cy="3590925"/>
            <a:chOff x="5938869" y="500042"/>
            <a:chExt cx="3133725" cy="3590946"/>
          </a:xfrm>
        </p:grpSpPr>
        <p:sp>
          <p:nvSpPr>
            <p:cNvPr id="8202" name="Rectangle 5"/>
            <p:cNvSpPr>
              <a:spLocks noChangeArrowheads="1"/>
            </p:cNvSpPr>
            <p:nvPr/>
          </p:nvSpPr>
          <p:spPr bwMode="auto">
            <a:xfrm>
              <a:off x="5938869" y="3571876"/>
              <a:ext cx="3133725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ru-RU" altLang="ru-RU" sz="2800" dirty="0"/>
                <a:t>     </a:t>
              </a:r>
              <a:r>
                <a:rPr lang="ru-RU" altLang="ru-RU" sz="2400" b="1" dirty="0">
                  <a:solidFill>
                    <a:srgbClr val="A50021"/>
                  </a:solidFill>
                  <a:latin typeface="Comic Sans MS" pitchFamily="66" charset="0"/>
                </a:rPr>
                <a:t>А. С. Пушкин</a:t>
              </a:r>
              <a:endParaRPr lang="ru-RU" altLang="ru-RU" sz="1600" dirty="0"/>
            </a:p>
          </p:txBody>
        </p:sp>
        <p:pic>
          <p:nvPicPr>
            <p:cNvPr id="8203" name="Рисунок 16" descr="Портрет поэта Александра Сергеевича Пушкина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7950" y="500042"/>
              <a:ext cx="2428892" cy="3071834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199" name="Группа 20"/>
          <p:cNvGrpSpPr>
            <a:grpSpLocks/>
          </p:cNvGrpSpPr>
          <p:nvPr/>
        </p:nvGrpSpPr>
        <p:grpSpPr bwMode="auto">
          <a:xfrm>
            <a:off x="3081338" y="357188"/>
            <a:ext cx="3133725" cy="4048125"/>
            <a:chOff x="3096995" y="285728"/>
            <a:chExt cx="3133725" cy="4047470"/>
          </a:xfrm>
        </p:grpSpPr>
        <p:sp>
          <p:nvSpPr>
            <p:cNvPr id="8200" name="Rectangle 5"/>
            <p:cNvSpPr>
              <a:spLocks noChangeArrowheads="1"/>
            </p:cNvSpPr>
            <p:nvPr/>
          </p:nvSpPr>
          <p:spPr bwMode="auto">
            <a:xfrm>
              <a:off x="3096995" y="3814086"/>
              <a:ext cx="3133725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ru-RU" altLang="ru-RU" sz="2800" dirty="0"/>
                <a:t>     </a:t>
              </a:r>
              <a:r>
                <a:rPr lang="ru-RU" altLang="ru-RU" sz="2400" b="1" dirty="0">
                  <a:solidFill>
                    <a:srgbClr val="A50021"/>
                  </a:solidFill>
                  <a:latin typeface="Comic Sans MS" pitchFamily="66" charset="0"/>
                </a:rPr>
                <a:t>Л. Н. Толстой</a:t>
              </a:r>
              <a:endParaRPr lang="ru-RU" altLang="ru-RU" sz="1600" dirty="0"/>
            </a:p>
          </p:txBody>
        </p:sp>
        <p:pic>
          <p:nvPicPr>
            <p:cNvPr id="8201" name="Рисунок 17" descr="Портрет Толстой Л. Н. Portrait of Tolstoy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8992" y="285728"/>
              <a:ext cx="2500330" cy="3500462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2126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79512" y="404664"/>
            <a:ext cx="896448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Georgia" pitchFamily="18" charset="0"/>
              </a:rPr>
              <a:t>Он изобрёл для защиты своего города Сиракузы мощные машины-катапульты, изобрёл винт.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Georgia" pitchFamily="18" charset="0"/>
              </a:rPr>
              <a:t>Кто этот </a:t>
            </a:r>
            <a:r>
              <a:rPr lang="ru-RU" sz="3200" b="1" dirty="0" smtClean="0">
                <a:latin typeface="Georgia" pitchFamily="18" charset="0"/>
              </a:rPr>
              <a:t>ученый</a:t>
            </a:r>
            <a:r>
              <a:rPr lang="ru-RU" sz="3200" b="1" dirty="0">
                <a:latin typeface="Georgia" pitchFamily="18" charset="0"/>
              </a:rPr>
              <a:t>?</a:t>
            </a: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endParaRPr lang="ru-RU" sz="3200" b="1" dirty="0">
              <a:latin typeface="Georgia" pitchFamily="18" charset="0"/>
            </a:endParaRPr>
          </a:p>
        </p:txBody>
      </p:sp>
      <p:pic>
        <p:nvPicPr>
          <p:cNvPr id="7171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0" r="4183"/>
          <a:stretch/>
        </p:blipFill>
        <p:spPr bwMode="auto">
          <a:xfrm>
            <a:off x="906011" y="2820989"/>
            <a:ext cx="1988191" cy="2488029"/>
          </a:xfrm>
          <a:prstGeom prst="rect">
            <a:avLst/>
          </a:prstGeom>
          <a:noFill/>
          <a:ln w="19050" cmpd="tri">
            <a:solidFill>
              <a:srgbClr val="A5002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89"/>
          <a:stretch/>
        </p:blipFill>
        <p:spPr bwMode="auto">
          <a:xfrm>
            <a:off x="3660775" y="2816225"/>
            <a:ext cx="1991346" cy="2492793"/>
          </a:xfrm>
          <a:prstGeom prst="rect">
            <a:avLst/>
          </a:prstGeom>
          <a:noFill/>
          <a:ln w="19050" cmpd="tri">
            <a:solidFill>
              <a:srgbClr val="A5002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6" t="477" r="8203" b="-477"/>
          <a:stretch/>
        </p:blipFill>
        <p:spPr bwMode="auto">
          <a:xfrm>
            <a:off x="6449823" y="2805003"/>
            <a:ext cx="2004967" cy="2520000"/>
          </a:xfrm>
          <a:prstGeom prst="rect">
            <a:avLst/>
          </a:prstGeom>
          <a:noFill/>
          <a:ln w="19050" cmpd="tri">
            <a:solidFill>
              <a:srgbClr val="A5002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4" name="Rectangle 5"/>
          <p:cNvSpPr>
            <a:spLocks noChangeArrowheads="1"/>
          </p:cNvSpPr>
          <p:nvPr/>
        </p:nvSpPr>
        <p:spPr bwMode="auto">
          <a:xfrm>
            <a:off x="287338" y="5481638"/>
            <a:ext cx="86423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2800" dirty="0"/>
              <a:t>     </a:t>
            </a:r>
            <a:r>
              <a:rPr lang="ru-RU" altLang="ru-RU" sz="2800" b="1" dirty="0">
                <a:solidFill>
                  <a:srgbClr val="A50021"/>
                </a:solidFill>
                <a:latin typeface="Comic Sans MS" pitchFamily="66" charset="0"/>
              </a:rPr>
              <a:t>ПИФАГОР         АРХИМЕД         ФАЛЕС</a:t>
            </a:r>
            <a:endParaRPr lang="ru-RU" altLang="ru-RU" dirty="0"/>
          </a:p>
        </p:txBody>
      </p:sp>
      <p:sp>
        <p:nvSpPr>
          <p:cNvPr id="7175" name="TextBox 7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7286625" y="6143625"/>
            <a:ext cx="1643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800" b="1" dirty="0">
                <a:latin typeface="Comic Sans MS" pitchFamily="66" charset="0"/>
                <a:hlinkClick r:id="rId5" action="ppaction://hlinksldjump"/>
              </a:rPr>
              <a:t>ответ</a:t>
            </a:r>
            <a:endParaRPr lang="ru-RU" altLang="ru-RU" sz="2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51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17616" y="477978"/>
            <a:ext cx="86042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b="1" dirty="0">
                <a:latin typeface="Georgia" pitchFamily="18" charset="0"/>
              </a:rPr>
              <a:t>Этот знаменитый ученый измерил высоту египетской пирамиды, не влезая на неё. </a:t>
            </a:r>
          </a:p>
        </p:txBody>
      </p:sp>
      <p:pic>
        <p:nvPicPr>
          <p:cNvPr id="10243" name="Picture 7" descr="Пирамида Хеоп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414" y="2564904"/>
            <a:ext cx="4359275" cy="34956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68313" y="3643313"/>
            <a:ext cx="33845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b="1" dirty="0">
                <a:latin typeface="Georgia" pitchFamily="18" charset="0"/>
              </a:rPr>
              <a:t>Кто он?</a:t>
            </a:r>
          </a:p>
        </p:txBody>
      </p:sp>
      <p:sp>
        <p:nvSpPr>
          <p:cNvPr id="10245" name="Text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286625" y="6143624"/>
            <a:ext cx="1643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800" b="1" dirty="0">
                <a:solidFill>
                  <a:srgbClr val="002060"/>
                </a:solidFill>
                <a:latin typeface="Comic Sans MS" pitchFamily="66" charset="0"/>
                <a:hlinkClick r:id="rId4" action="ppaction://hlinksldjump"/>
              </a:rPr>
              <a:t>ответ</a:t>
            </a:r>
            <a:endParaRPr lang="ru-RU" altLang="ru-RU" sz="2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9257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93" name="Text Box 13"/>
          <p:cNvSpPr txBox="1">
            <a:spLocks noChangeArrowheads="1"/>
          </p:cNvSpPr>
          <p:nvPr/>
        </p:nvSpPr>
        <p:spPr bwMode="auto">
          <a:xfrm>
            <a:off x="250825" y="4868863"/>
            <a:ext cx="85693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Georgia" pitchFamily="18" charset="0"/>
              </a:rPr>
              <a:t>С кем из этих знаменитых людей произошёл следующий случай…</a:t>
            </a:r>
            <a:endParaRPr lang="ru-RU" sz="2800" b="1" dirty="0">
              <a:latin typeface="Georgia" pitchFamily="18" charset="0"/>
            </a:endParaRPr>
          </a:p>
        </p:txBody>
      </p:sp>
      <p:sp>
        <p:nvSpPr>
          <p:cNvPr id="11267" name="TextBox 2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7286625" y="6143625"/>
            <a:ext cx="1643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800" b="1" dirty="0">
                <a:solidFill>
                  <a:srgbClr val="002060"/>
                </a:solidFill>
                <a:latin typeface="Comic Sans MS" pitchFamily="66" charset="0"/>
                <a:hlinkClick r:id="rId3" action="ppaction://hlinksldjump"/>
              </a:rPr>
              <a:t>ответ</a:t>
            </a:r>
            <a:endParaRPr lang="ru-RU" altLang="ru-RU" sz="2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grpSp>
        <p:nvGrpSpPr>
          <p:cNvPr id="11268" name="Группа 25"/>
          <p:cNvGrpSpPr>
            <a:grpSpLocks/>
          </p:cNvGrpSpPr>
          <p:nvPr/>
        </p:nvGrpSpPr>
        <p:grpSpPr bwMode="auto">
          <a:xfrm>
            <a:off x="5688013" y="909638"/>
            <a:ext cx="3384550" cy="3376612"/>
            <a:chOff x="-252413" y="571480"/>
            <a:chExt cx="3384551" cy="3376633"/>
          </a:xfrm>
        </p:grpSpPr>
        <p:sp>
          <p:nvSpPr>
            <p:cNvPr id="11275" name="Rectangle 5"/>
            <p:cNvSpPr>
              <a:spLocks noChangeArrowheads="1"/>
            </p:cNvSpPr>
            <p:nvPr/>
          </p:nvSpPr>
          <p:spPr bwMode="auto">
            <a:xfrm>
              <a:off x="-252413" y="3429000"/>
              <a:ext cx="3384551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ru-RU" altLang="ru-RU" sz="2800" dirty="0"/>
                <a:t>     </a:t>
              </a:r>
              <a:r>
                <a:rPr lang="ru-RU" altLang="ru-RU" sz="2400" b="1" dirty="0">
                  <a:solidFill>
                    <a:srgbClr val="A50021"/>
                  </a:solidFill>
                  <a:latin typeface="Comic Sans MS" pitchFamily="66" charset="0"/>
                </a:rPr>
                <a:t>М. В. Ломоносов</a:t>
              </a:r>
              <a:endParaRPr lang="ru-RU" altLang="ru-RU" sz="1600" dirty="0"/>
            </a:p>
          </p:txBody>
        </p:sp>
        <p:pic>
          <p:nvPicPr>
            <p:cNvPr id="11276" name="Рисунок 27" descr="копия - портрет Ломоносова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596" y="571480"/>
              <a:ext cx="2286016" cy="2857520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269" name="Группа 28"/>
          <p:cNvGrpSpPr>
            <a:grpSpLocks/>
          </p:cNvGrpSpPr>
          <p:nvPr/>
        </p:nvGrpSpPr>
        <p:grpSpPr bwMode="auto">
          <a:xfrm>
            <a:off x="80963" y="695325"/>
            <a:ext cx="3133725" cy="3590925"/>
            <a:chOff x="5938869" y="500042"/>
            <a:chExt cx="3133725" cy="3590946"/>
          </a:xfrm>
        </p:grpSpPr>
        <p:sp>
          <p:nvSpPr>
            <p:cNvPr id="11273" name="Rectangle 5"/>
            <p:cNvSpPr>
              <a:spLocks noChangeArrowheads="1"/>
            </p:cNvSpPr>
            <p:nvPr/>
          </p:nvSpPr>
          <p:spPr bwMode="auto">
            <a:xfrm>
              <a:off x="5938869" y="3571876"/>
              <a:ext cx="3133725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ru-RU" altLang="ru-RU" sz="2800" dirty="0"/>
                <a:t>     </a:t>
              </a:r>
              <a:r>
                <a:rPr lang="ru-RU" altLang="ru-RU" sz="2400" b="1" dirty="0">
                  <a:solidFill>
                    <a:srgbClr val="A50021"/>
                  </a:solidFill>
                  <a:latin typeface="Comic Sans MS" pitchFamily="66" charset="0"/>
                </a:rPr>
                <a:t>А. С. Пушкин</a:t>
              </a:r>
              <a:endParaRPr lang="ru-RU" altLang="ru-RU" sz="1600" dirty="0"/>
            </a:p>
          </p:txBody>
        </p:sp>
        <p:pic>
          <p:nvPicPr>
            <p:cNvPr id="11274" name="Рисунок 30" descr="Портрет поэта Александра Сергеевича Пушкина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7950" y="500042"/>
              <a:ext cx="2428892" cy="3071834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270" name="Группа 31"/>
          <p:cNvGrpSpPr>
            <a:grpSpLocks/>
          </p:cNvGrpSpPr>
          <p:nvPr/>
        </p:nvGrpSpPr>
        <p:grpSpPr bwMode="auto">
          <a:xfrm>
            <a:off x="3081338" y="357188"/>
            <a:ext cx="3133725" cy="4048125"/>
            <a:chOff x="3096995" y="285728"/>
            <a:chExt cx="3133725" cy="4047470"/>
          </a:xfrm>
        </p:grpSpPr>
        <p:sp>
          <p:nvSpPr>
            <p:cNvPr id="11271" name="Rectangle 5"/>
            <p:cNvSpPr>
              <a:spLocks noChangeArrowheads="1"/>
            </p:cNvSpPr>
            <p:nvPr/>
          </p:nvSpPr>
          <p:spPr bwMode="auto">
            <a:xfrm>
              <a:off x="3096995" y="3814086"/>
              <a:ext cx="3133725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ru-RU" altLang="ru-RU" sz="2800" dirty="0"/>
                <a:t>     </a:t>
              </a:r>
              <a:r>
                <a:rPr lang="ru-RU" altLang="ru-RU" sz="2400" b="1" dirty="0">
                  <a:solidFill>
                    <a:srgbClr val="A50021"/>
                  </a:solidFill>
                  <a:latin typeface="Comic Sans MS" pitchFamily="66" charset="0"/>
                </a:rPr>
                <a:t>Л. Н. Толстой</a:t>
              </a:r>
              <a:endParaRPr lang="ru-RU" altLang="ru-RU" sz="1600" dirty="0"/>
            </a:p>
          </p:txBody>
        </p:sp>
        <p:pic>
          <p:nvPicPr>
            <p:cNvPr id="11272" name="Рисунок 33" descr="Портрет Толстой Л. Н. Portrait of Tolstoy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8992" y="285728"/>
              <a:ext cx="2500330" cy="3500462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4992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568952" cy="1584176"/>
          </a:xfrm>
        </p:spPr>
        <p:txBody>
          <a:bodyPr/>
          <a:lstStyle/>
          <a:p>
            <a:r>
              <a:rPr lang="ru-RU" sz="3200" b="1" dirty="0">
                <a:latin typeface="Georgia" panose="02040502050405020303" pitchFamily="18" charset="0"/>
              </a:rPr>
              <a:t>Какой знаменитый </a:t>
            </a:r>
            <a:r>
              <a:rPr lang="ru-RU" sz="3200" b="1" dirty="0" smtClean="0">
                <a:latin typeface="Georgia" panose="02040502050405020303" pitchFamily="18" charset="0"/>
              </a:rPr>
              <a:t>человек, </a:t>
            </a:r>
            <a:r>
              <a:rPr lang="ru-RU" sz="3200" b="1" dirty="0">
                <a:latin typeface="Georgia" panose="02040502050405020303" pitchFamily="18" charset="0"/>
              </a:rPr>
              <a:t>фантастически разносторонняя и талантливая личность, ввел в математику знаки « + » и « - »? </a:t>
            </a:r>
            <a:r>
              <a:rPr lang="ru-RU" b="1" dirty="0">
                <a:latin typeface="Georgia" panose="02040502050405020303" pitchFamily="18" charset="0"/>
              </a:rPr>
              <a:t/>
            </a:r>
            <a:br>
              <a:rPr lang="ru-RU" b="1" dirty="0">
                <a:latin typeface="Georgia" panose="02040502050405020303" pitchFamily="18" charset="0"/>
              </a:rPr>
            </a:br>
            <a:endParaRPr lang="ru-RU" b="1" dirty="0">
              <a:latin typeface="Georgia" panose="02040502050405020303" pitchFamily="18" charset="0"/>
            </a:endParaRPr>
          </a:p>
        </p:txBody>
      </p:sp>
      <p:pic>
        <p:nvPicPr>
          <p:cNvPr id="4" name="Объект 3" descr="http://www.dietz-repliken.de/media/images/albrecht_duerer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3" t="-294" r="5612" b="294"/>
          <a:stretch/>
        </p:blipFill>
        <p:spPr bwMode="auto">
          <a:xfrm>
            <a:off x="6300192" y="2773399"/>
            <a:ext cx="2046914" cy="25200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357" y="2773399"/>
            <a:ext cx="2016217" cy="2556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80928"/>
            <a:ext cx="2043247" cy="2520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5517232"/>
            <a:ext cx="82648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/>
              <a:t> </a:t>
            </a:r>
            <a:r>
              <a:rPr lang="ru-RU" altLang="ru-RU" sz="2400" b="1" dirty="0" smtClean="0">
                <a:solidFill>
                  <a:srgbClr val="A50021"/>
                </a:solidFill>
                <a:latin typeface="Comic Sans MS" pitchFamily="66" charset="0"/>
              </a:rPr>
              <a:t>Микеланджело     Леонардо да Винчи       Дюрер</a:t>
            </a:r>
            <a:endParaRPr lang="ru-RU" sz="2000" dirty="0"/>
          </a:p>
        </p:txBody>
      </p:sp>
      <p:sp>
        <p:nvSpPr>
          <p:cNvPr id="8" name="TextBox 24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286625" y="6143625"/>
            <a:ext cx="1643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800" b="1" dirty="0">
                <a:solidFill>
                  <a:srgbClr val="002060"/>
                </a:solidFill>
                <a:latin typeface="Comic Sans MS" pitchFamily="66" charset="0"/>
                <a:hlinkClick r:id="rId6" action="ppaction://hlinksldjump"/>
              </a:rPr>
              <a:t>ответ</a:t>
            </a:r>
            <a:endParaRPr lang="ru-RU" altLang="ru-RU" sz="2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40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1538</TotalTime>
  <Words>345</Words>
  <Application>Microsoft Office PowerPoint</Application>
  <PresentationFormat>Экран (4:3)</PresentationFormat>
  <Paragraphs>136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Презентация PowerPoint</vt:lpstr>
      <vt:lpstr>Презентация PowerPoint</vt:lpstr>
      <vt:lpstr>Конкурс «Исторический калейдоскоп»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Какой знаменитый человек, фантастически разносторонняя и талантливая личность, ввел в математику знаки « + » и « - »?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Фокус</vt:lpstr>
      <vt:lpstr>Конкурс  «Среднее арифметическое»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User</cp:lastModifiedBy>
  <cp:revision>77</cp:revision>
  <dcterms:created xsi:type="dcterms:W3CDTF">2013-07-10T15:00:56Z</dcterms:created>
  <dcterms:modified xsi:type="dcterms:W3CDTF">2019-05-03T18:52:21Z</dcterms:modified>
</cp:coreProperties>
</file>