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3" r:id="rId2"/>
    <p:sldId id="272" r:id="rId3"/>
    <p:sldId id="274" r:id="rId4"/>
    <p:sldId id="275" r:id="rId5"/>
    <p:sldId id="277" r:id="rId6"/>
    <p:sldId id="276" r:id="rId7"/>
    <p:sldId id="280" r:id="rId8"/>
    <p:sldId id="284" r:id="rId9"/>
    <p:sldId id="273" r:id="rId10"/>
    <p:sldId id="261" r:id="rId11"/>
    <p:sldId id="263" r:id="rId12"/>
    <p:sldId id="264" r:id="rId13"/>
    <p:sldId id="266" r:id="rId14"/>
    <p:sldId id="267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F31"/>
    <a:srgbClr val="1111C1"/>
    <a:srgbClr val="B4351C"/>
    <a:srgbClr val="C80000"/>
    <a:srgbClr val="29239D"/>
    <a:srgbClr val="9743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686800" cy="6408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smtClean="0">
                <a:solidFill>
                  <a:srgbClr val="7030A0"/>
                </a:solidFill>
              </a:rPr>
              <a:t>Всероссийский </a:t>
            </a:r>
            <a:r>
              <a:rPr lang="ru-RU" sz="2000" b="1" dirty="0" smtClean="0">
                <a:solidFill>
                  <a:srgbClr val="7030A0"/>
                </a:solidFill>
              </a:rPr>
              <a:t>конкурс «Фонд 21 века»</a:t>
            </a:r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Общечеловеческие ценности –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ориентир для воспитания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духовно-нравственной личности</a:t>
            </a: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1800" dirty="0" smtClean="0">
                <a:solidFill>
                  <a:srgbClr val="7030A0"/>
                </a:solidFill>
              </a:rPr>
              <a:t>						   </a:t>
            </a:r>
            <a:r>
              <a:rPr lang="ru-RU" sz="1800" b="1" dirty="0" err="1" smtClean="0">
                <a:solidFill>
                  <a:srgbClr val="7030A0"/>
                </a:solidFill>
              </a:rPr>
              <a:t>Паленко</a:t>
            </a:r>
            <a:r>
              <a:rPr lang="ru-RU" sz="1800" b="1" dirty="0" smtClean="0">
                <a:solidFill>
                  <a:srgbClr val="7030A0"/>
                </a:solidFill>
              </a:rPr>
              <a:t> Ирина Валентиновна,   				              методист МБОУ ДО «Куйбышевский ДДТ»</a:t>
            </a:r>
          </a:p>
          <a:p>
            <a:pPr algn="ctr">
              <a:buNone/>
            </a:pPr>
            <a:endParaRPr lang="ru-RU" sz="18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Куйбышев, </a:t>
            </a:r>
            <a:r>
              <a:rPr lang="ru-RU" sz="1800" b="1" dirty="0" smtClean="0">
                <a:solidFill>
                  <a:srgbClr val="C00000"/>
                </a:solidFill>
              </a:rPr>
              <a:t>2024 </a:t>
            </a:r>
            <a:r>
              <a:rPr lang="ru-RU" sz="1800" b="1" dirty="0" smtClean="0">
                <a:solidFill>
                  <a:srgbClr val="C00000"/>
                </a:solidFill>
              </a:rPr>
              <a:t>год</a:t>
            </a: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571612"/>
            <a:ext cx="8072494" cy="3214710"/>
          </a:xfrm>
        </p:spPr>
        <p:txBody>
          <a:bodyPr>
            <a:noAutofit/>
          </a:bodyPr>
          <a:lstStyle/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30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357166"/>
            <a:ext cx="85010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 </a:t>
            </a:r>
            <a:r>
              <a:rPr kumimoji="0" lang="ru-RU" sz="3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Традиции</a:t>
            </a:r>
            <a:r>
              <a:rPr kumimoji="0" lang="ru-RU" sz="30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0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52736"/>
            <a:ext cx="9144000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-праздник «Мы рады видеть вас, друзья!», посвящённый началу нового учебного года;</a:t>
            </a:r>
          </a:p>
          <a:p>
            <a:r>
              <a:rPr lang="ru-RU" sz="2800" dirty="0" smtClean="0"/>
              <a:t>-концерт ко Дню Матери;</a:t>
            </a:r>
          </a:p>
          <a:p>
            <a:r>
              <a:rPr lang="ru-RU" sz="2800" dirty="0" smtClean="0"/>
              <a:t>-</a:t>
            </a:r>
            <a:r>
              <a:rPr lang="ru-RU" sz="2800" dirty="0" err="1" smtClean="0"/>
              <a:t>познавательно-досуговые</a:t>
            </a:r>
            <a:r>
              <a:rPr lang="ru-RU" sz="2800" dirty="0" smtClean="0"/>
              <a:t> мероприятия «Ура! Каникулы!»;</a:t>
            </a:r>
          </a:p>
          <a:p>
            <a:r>
              <a:rPr lang="ru-RU" sz="2800" dirty="0" smtClean="0"/>
              <a:t>-новогодние театрализованные праздники;</a:t>
            </a:r>
          </a:p>
          <a:p>
            <a:r>
              <a:rPr lang="ru-RU" sz="2800" dirty="0" smtClean="0"/>
              <a:t>-познавательно-развлекательные программы ко Дню защитника Отечества и Международному Дню 8 Марта;</a:t>
            </a:r>
          </a:p>
          <a:p>
            <a:r>
              <a:rPr lang="ru-RU" sz="2800" dirty="0" smtClean="0"/>
              <a:t>-тематические мероприятия ко  Дню Победы в Великой Отечественной войне 1941-1945 гг.;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3000" dirty="0" smtClean="0"/>
          </a:p>
          <a:p>
            <a:endParaRPr lang="ru-RU" sz="3000" dirty="0" smtClean="0"/>
          </a:p>
          <a:p>
            <a:endParaRPr lang="ru-RU" sz="3000" dirty="0" smtClean="0"/>
          </a:p>
          <a:p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000636"/>
            <a:ext cx="882347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-праздничная программа «Планета детства» к окончанию учебного года;</a:t>
            </a:r>
          </a:p>
          <a:p>
            <a:r>
              <a:rPr lang="ru-RU" sz="2800" dirty="0" smtClean="0"/>
              <a:t>-родительские лектории;</a:t>
            </a:r>
          </a:p>
          <a:p>
            <a:r>
              <a:rPr lang="ru-RU" sz="2800" dirty="0" smtClean="0"/>
              <a:t>-семейные гостиные.</a:t>
            </a:r>
          </a:p>
          <a:p>
            <a:endParaRPr lang="ru-RU" sz="2800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500042"/>
            <a:ext cx="771530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Учебное занятие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57158" y="1196752"/>
            <a:ext cx="878684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-постановка и комплексное решение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образовательно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- воспитательных задач для формирования мотивации к предстоящей практической деятельности;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-организация структуры занятий и применение инновационных технологий образовательно-воспитательного процесса;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-полное методическое обеспечение и материально-техническое оснащение занятия;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-наличие благоприятной психологической атмосферы;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-создание ситуации успеха для каждого ребёнка</a:t>
            </a: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-организация участия детей в конкурсах всех уровней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500042"/>
            <a:ext cx="82153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 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Здоровьесбережение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57158" y="1214422"/>
            <a:ext cx="8786842" cy="638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/>
              <a:t>-ролевые игры по ПДД в рамках месячников по безопасности дорожного движения;</a:t>
            </a:r>
          </a:p>
          <a:p>
            <a:r>
              <a:rPr lang="ru-RU" sz="2800" dirty="0" smtClean="0"/>
              <a:t>-участие в акции ко Всемирному Дню памяти жертв дорожно-транспортных происшествий ;</a:t>
            </a:r>
          </a:p>
          <a:p>
            <a:r>
              <a:rPr lang="ru-RU" sz="2800" dirty="0" smtClean="0"/>
              <a:t>-</a:t>
            </a:r>
            <a:r>
              <a:rPr lang="ru-RU" sz="2800" dirty="0" smtClean="0">
                <a:solidFill>
                  <a:schemeClr val="tx1"/>
                </a:solidFill>
              </a:rPr>
              <a:t> беседы по профилактике вирусных и инфекционных заболеваний;</a:t>
            </a:r>
            <a:endParaRPr lang="ru-RU" sz="2800" dirty="0" smtClean="0"/>
          </a:p>
          <a:p>
            <a:r>
              <a:rPr lang="ru-RU" sz="2800" dirty="0" smtClean="0">
                <a:solidFill>
                  <a:schemeClr val="tx1"/>
                </a:solidFill>
              </a:rPr>
              <a:t>-тематические конкурсы детских плакатов и рисунков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по теме о здоровом образе жизни;</a:t>
            </a:r>
            <a:endParaRPr lang="ru-RU" sz="2800" dirty="0" smtClean="0"/>
          </a:p>
          <a:p>
            <a:r>
              <a:rPr lang="ru-RU" sz="2800" dirty="0" smtClean="0"/>
              <a:t>-диспуты по антитеррористической защищённости;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-тематические беседы в комплексе познавательных программ «Ура! Каникулы!».</a:t>
            </a:r>
          </a:p>
          <a:p>
            <a:endParaRPr lang="ru-RU" sz="2800" dirty="0" smtClean="0"/>
          </a:p>
          <a:p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500042"/>
            <a:ext cx="82153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</a:t>
            </a:r>
            <a:r>
              <a:rPr lang="ru-RU" sz="30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 «</a:t>
            </a: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Каникулы»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57158" y="1571612"/>
            <a:ext cx="85725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000" dirty="0" smtClean="0">
                <a:solidFill>
                  <a:schemeClr val="tx1"/>
                </a:solidFill>
              </a:rPr>
              <a:t>- профильная смена для учащихся физкультурно-спортивной, технической, художественной, естественнонаучной, социально-педагогической  направленностей;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-летняя профильная смена «В стране Весёлых Гномов»</a:t>
            </a:r>
            <a:r>
              <a:rPr lang="ru-RU" sz="3000" b="1" dirty="0" smtClean="0">
                <a:solidFill>
                  <a:schemeClr val="tx1"/>
                </a:solidFill>
              </a:rPr>
              <a:t> </a:t>
            </a:r>
            <a:r>
              <a:rPr lang="ru-RU" sz="3000" dirty="0" smtClean="0">
                <a:solidFill>
                  <a:schemeClr val="tx1"/>
                </a:solidFill>
              </a:rPr>
              <a:t>для учащихся 5-7 лет;</a:t>
            </a:r>
          </a:p>
          <a:p>
            <a:r>
              <a:rPr lang="ru-RU" sz="3000" dirty="0" smtClean="0">
                <a:solidFill>
                  <a:schemeClr val="tx1"/>
                </a:solidFill>
              </a:rPr>
              <a:t>-летний лагерь с дневным пребыванием «Академия успеха»</a:t>
            </a:r>
            <a:r>
              <a:rPr lang="ru-RU" sz="3000" b="1" dirty="0" smtClean="0">
                <a:solidFill>
                  <a:schemeClr val="tx1"/>
                </a:solidFill>
              </a:rPr>
              <a:t> </a:t>
            </a:r>
            <a:r>
              <a:rPr lang="ru-RU" sz="3000" dirty="0" smtClean="0">
                <a:solidFill>
                  <a:schemeClr val="tx1"/>
                </a:solidFill>
              </a:rPr>
              <a:t>для учащихся 7-15 лет.</a:t>
            </a:r>
          </a:p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500042"/>
            <a:ext cx="82153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</a:t>
            </a:r>
            <a:r>
              <a:rPr lang="ru-RU" sz="3000" b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 «</a:t>
            </a: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родителями»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57158" y="412735"/>
            <a:ext cx="8535322" cy="646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sz="2600" dirty="0" smtClean="0">
              <a:solidFill>
                <a:schemeClr val="tx1"/>
              </a:solidFill>
            </a:endParaRPr>
          </a:p>
          <a:p>
            <a:endParaRPr lang="ru-RU" sz="105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-информационно-просветительская работа;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-взаимодействие с семьями через ведение социальных сетей: сайт учреждения, </a:t>
            </a:r>
            <a:r>
              <a:rPr lang="en-US" sz="2800" dirty="0" err="1" smtClean="0">
                <a:solidFill>
                  <a:schemeClr val="tx1"/>
                </a:solidFill>
              </a:rPr>
              <a:t>WhatsApp</a:t>
            </a:r>
            <a:r>
              <a:rPr lang="ru-RU" sz="2800" dirty="0" smtClean="0">
                <a:solidFill>
                  <a:schemeClr val="tx1"/>
                </a:solidFill>
              </a:rPr>
              <a:t>,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  </a:t>
            </a:r>
            <a:r>
              <a:rPr lang="ru-RU" sz="2800" dirty="0" err="1" smtClean="0">
                <a:solidFill>
                  <a:schemeClr val="tx1"/>
                </a:solidFill>
              </a:rPr>
              <a:t>ВКонтакте</a:t>
            </a:r>
            <a:r>
              <a:rPr lang="ru-RU" sz="2800" dirty="0" smtClean="0">
                <a:solidFill>
                  <a:schemeClr val="tx1"/>
                </a:solidFill>
              </a:rPr>
              <a:t>, Одноклассники;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-участие в работе родительских комитетов объединений и Управляющего совета Учреждения;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-родительские лектории;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-семейные гостиные;</a:t>
            </a:r>
          </a:p>
          <a:p>
            <a:r>
              <a:rPr lang="ru-RU" sz="2800" dirty="0" smtClean="0"/>
              <a:t>-</a:t>
            </a:r>
            <a:r>
              <a:rPr lang="ru-RU" sz="2800" dirty="0" smtClean="0">
                <a:solidFill>
                  <a:schemeClr val="tx1"/>
                </a:solidFill>
              </a:rPr>
              <a:t>совместное участие родителей и детей в социальных проектах, акциях и конкурсах различных уровней от учрежденского до Международного.</a:t>
            </a:r>
          </a:p>
          <a:p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s://gas-kvas.com/uploads/posts/2023-01/1673489752_gas-kvas-com-p-kachestva-detskogo-risunka-kakovi-34.jpg"/>
          <p:cNvPicPr>
            <a:picLocks noGrp="1"/>
          </p:cNvPicPr>
          <p:nvPr>
            <p:ph idx="1"/>
          </p:nvPr>
        </p:nvPicPr>
        <p:blipFill>
          <a:blip r:embed="rId2" cstate="print"/>
          <a:srcRect t="2538" b="8647"/>
          <a:stretch>
            <a:fillRect/>
          </a:stretch>
        </p:blipFill>
        <p:spPr bwMode="auto">
          <a:xfrm>
            <a:off x="971600" y="1412776"/>
            <a:ext cx="756708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260648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</a:rPr>
              <a:t>Базовые ценности ориентированы на духовно-нравственное воспитание личности молодого поколения</a:t>
            </a:r>
            <a:endParaRPr lang="ru-RU" sz="2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991600" cy="58194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Убеждения, принципы, идеалы  являются внутренним компасом для формирования мировоззрения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 человека и определяют его гражданскую позицию.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cf2.ppt-online.org/files2/slide/2/2ohmw15j8EbvUtNnszOMRXir0SLHKI67TCZGcgadq/slide-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16832"/>
            <a:ext cx="426564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f2.ppt-online.org/files2/slide/7/7vUTcr2PG63bAZJyj5FWduKq0m8OD4QICHkL1B/slide-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432048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938320" cy="581947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    </a:t>
            </a:r>
            <a:r>
              <a:rPr lang="ru-RU" sz="3900" dirty="0" smtClean="0">
                <a:solidFill>
                  <a:srgbClr val="FF0000"/>
                </a:solidFill>
                <a:latin typeface="Monotype Corsiva" pitchFamily="66" charset="0"/>
              </a:rPr>
              <a:t>Культурный человек </a:t>
            </a:r>
            <a:r>
              <a:rPr lang="ru-RU" sz="3900" dirty="0" smtClean="0">
                <a:solidFill>
                  <a:schemeClr val="tx1"/>
                </a:solidFill>
                <a:latin typeface="Monotype Corsiva" pitchFamily="66" charset="0"/>
              </a:rPr>
              <a:t>– это интеллигент, которого  отличает:  творческий  труд, стремление  к  высокому  качеству  жизни, признательность  и  умение  быть  благодарным, любовь  к  природе  и  Родине, сострадание и снисходительность, сочувствие и доброжелательность.</a:t>
            </a:r>
          </a:p>
          <a:p>
            <a:pPr>
              <a:buNone/>
            </a:pPr>
            <a:r>
              <a:rPr lang="ru-RU" sz="3900" dirty="0" smtClean="0">
                <a:solidFill>
                  <a:srgbClr val="00B0F0"/>
                </a:solidFill>
                <a:latin typeface="Monotype Corsiva" pitchFamily="66" charset="0"/>
              </a:rPr>
              <a:t> </a:t>
            </a:r>
          </a:p>
          <a:p>
            <a:pPr>
              <a:lnSpc>
                <a:spcPct val="110000"/>
              </a:lnSpc>
              <a:buNone/>
            </a:pPr>
            <a:r>
              <a:rPr lang="ru-RU" sz="3600" dirty="0" smtClean="0">
                <a:latin typeface="Monotype Corsiva" pitchFamily="66" charset="0"/>
              </a:rPr>
              <a:t>   </a:t>
            </a:r>
            <a:r>
              <a:rPr lang="ru-RU" sz="3900" dirty="0" smtClean="0">
                <a:solidFill>
                  <a:srgbClr val="FF0000"/>
                </a:solidFill>
                <a:latin typeface="Monotype Corsiva" pitchFamily="66" charset="0"/>
              </a:rPr>
              <a:t>Нравственный  человек  </a:t>
            </a:r>
            <a:r>
              <a:rPr lang="ru-RU" sz="3900" dirty="0" smtClean="0">
                <a:solidFill>
                  <a:schemeClr val="tx1"/>
                </a:solidFill>
                <a:latin typeface="Monotype Corsiva" pitchFamily="66" charset="0"/>
              </a:rPr>
              <a:t>милосердный, добрый, миролюбивый, честный, соблюдающий все требования морали и не причиняющий никому зла.</a:t>
            </a:r>
          </a:p>
          <a:p>
            <a:pPr>
              <a:lnSpc>
                <a:spcPct val="110000"/>
              </a:lnSpc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www.uchmet.ru/portfolios/users/374/186579/10.03.2015_BRifv/data/images/625_278_337_338_340_841_content_1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36712"/>
            <a:ext cx="714380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26064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Классификация общечеловеческих ценностей  многогранна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740080" cy="64087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        </a:t>
            </a:r>
            <a:r>
              <a:rPr lang="ru-RU" sz="3900" b="1" dirty="0" smtClean="0">
                <a:solidFill>
                  <a:srgbClr val="7030A0"/>
                </a:solidFill>
              </a:rPr>
              <a:t>Базовые ценности по Б.С. Ерасову :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b="1" i="1" u="sng" dirty="0" smtClean="0">
                <a:solidFill>
                  <a:srgbClr val="C00000"/>
                </a:solidFill>
              </a:rPr>
              <a:t>витальные </a:t>
            </a:r>
            <a:r>
              <a:rPr lang="ru-RU" dirty="0" smtClean="0"/>
              <a:t>– жизнь, семья, здоровье, безопасность, благополучие, природа;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b="1" i="1" u="sng" dirty="0" smtClean="0">
                <a:solidFill>
                  <a:srgbClr val="C00000"/>
                </a:solidFill>
              </a:rPr>
              <a:t>моральные </a:t>
            </a:r>
            <a:r>
              <a:rPr lang="ru-RU" dirty="0" smtClean="0"/>
              <a:t>– дружба, добро, любовь, верность, уважение, патриотизм;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</a:t>
            </a:r>
            <a:r>
              <a:rPr lang="ru-RU" b="1" i="1" u="sng" dirty="0" smtClean="0">
                <a:solidFill>
                  <a:srgbClr val="C00000"/>
                </a:solidFill>
              </a:rPr>
              <a:t>социальные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труд, статус, работа, коллектив, солидарность;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ru-RU" b="1" i="1" u="sng" dirty="0" smtClean="0">
                <a:solidFill>
                  <a:srgbClr val="C00000"/>
                </a:solidFill>
              </a:rPr>
              <a:t>эстетические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красота, гармония, вкус, стиль, имидж;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i="1" u="sng" dirty="0" smtClean="0">
                <a:solidFill>
                  <a:srgbClr val="C00000"/>
                </a:solidFill>
              </a:rPr>
              <a:t>политические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гражданское общество, гражданские свободы и гражданский мир,</a:t>
            </a:r>
          </a:p>
          <a:p>
            <a:pPr>
              <a:buNone/>
            </a:pPr>
            <a:r>
              <a:rPr lang="ru-RU" dirty="0" smtClean="0"/>
              <a:t>    права человека, государство, закон;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i="1" u="sng" dirty="0" smtClean="0">
                <a:solidFill>
                  <a:srgbClr val="C00000"/>
                </a:solidFill>
              </a:rPr>
              <a:t>религиозные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–Закон Божий, спасение, вера, благодать, церковные обряды.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origin-style.ru/800/600/http/images.myshared.ru/5/493282/slide_15.jpg"/>
          <p:cNvPicPr>
            <a:picLocks noGrp="1"/>
          </p:cNvPicPr>
          <p:nvPr>
            <p:ph idx="1"/>
          </p:nvPr>
        </p:nvPicPr>
        <p:blipFill>
          <a:blip r:embed="rId2" cstate="print"/>
          <a:srcRect l="2514" t="4556" r="2065" b="9353"/>
          <a:stretch>
            <a:fillRect/>
          </a:stretch>
        </p:blipFill>
        <p:spPr bwMode="auto">
          <a:xfrm>
            <a:off x="1115616" y="1628800"/>
            <a:ext cx="72008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26064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Базовые национальные ценности России закреплены Конституцией нашего государства и включены </a:t>
            </a:r>
          </a:p>
          <a:p>
            <a:pPr algn="ctr"/>
            <a:r>
              <a:rPr lang="ru-RU" sz="2400" dirty="0" smtClean="0"/>
              <a:t>в Федеральный Закон об образовании.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3C8F31"/>
                </a:solidFill>
              </a:rPr>
              <a:t>    </a:t>
            </a:r>
            <a:r>
              <a:rPr lang="ru-RU" sz="2800" b="1" i="1" dirty="0" smtClean="0">
                <a:solidFill>
                  <a:srgbClr val="C00000"/>
                </a:solidFill>
              </a:rPr>
              <a:t>Искусство  воспитания  имеет  ту  особенность,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C00000"/>
                </a:solidFill>
              </a:rPr>
              <a:t>   что почти всем оно кажется делом знакомым  и понятным, а иным - даже легким, и тем понятнее и  легче кажется оно, чем менее  человек  с  ним знаком теоретически или практически»</a:t>
            </a:r>
            <a:r>
              <a:rPr lang="ru-RU" sz="2800" b="1" dirty="0" smtClean="0">
                <a:solidFill>
                  <a:srgbClr val="C00000"/>
                </a:solidFill>
              </a:rPr>
              <a:t> 				                                              </a:t>
            </a:r>
            <a:r>
              <a:rPr lang="ru-RU" sz="2800" b="1" i="1" dirty="0" smtClean="0">
                <a:solidFill>
                  <a:srgbClr val="C00000"/>
                </a:solidFill>
              </a:rPr>
              <a:t>К.Д. Ушинский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s://ds05.infourok.ru/uploads/ex/0f2e/00107665-e1c4e524/hello_html_m2e90d6b2.jpg"/>
          <p:cNvPicPr/>
          <p:nvPr/>
        </p:nvPicPr>
        <p:blipFill>
          <a:blip r:embed="rId2" cstate="print"/>
          <a:srcRect l="17432" t="-1678" r="17664" b="22800"/>
          <a:stretch>
            <a:fillRect/>
          </a:stretch>
        </p:blipFill>
        <p:spPr bwMode="auto">
          <a:xfrm>
            <a:off x="467544" y="2780928"/>
            <a:ext cx="4104456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5.infourok.ru/uploads/ex/029c/0010082b-61932502/img1.jpg"/>
          <p:cNvPicPr/>
          <p:nvPr/>
        </p:nvPicPr>
        <p:blipFill>
          <a:blip r:embed="rId3" cstate="print"/>
          <a:srcRect l="6331" r="5919"/>
          <a:stretch>
            <a:fillRect/>
          </a:stretch>
        </p:blipFill>
        <p:spPr bwMode="auto">
          <a:xfrm>
            <a:off x="4932040" y="3068960"/>
            <a:ext cx="396044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57227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C00000"/>
                </a:solidFill>
              </a:rPr>
              <a:t>Основная цель </a:t>
            </a:r>
            <a:r>
              <a:rPr lang="ru-RU" b="1" i="1" dirty="0" smtClean="0">
                <a:solidFill>
                  <a:srgbClr val="C00000"/>
                </a:solidFill>
              </a:rPr>
              <a:t>выполнения Рабочей Программы воспитания </a:t>
            </a:r>
            <a:r>
              <a:rPr lang="ru-RU" b="1" dirty="0" smtClean="0">
                <a:solidFill>
                  <a:srgbClr val="C00000"/>
                </a:solidFill>
              </a:rPr>
              <a:t>в МБОУ ДО «Куйбышевский ДДТ»: 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						      развитие системы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						    взаимодействия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						   всех участников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						   </a:t>
            </a:r>
            <a:r>
              <a:rPr lang="ru-RU" i="1" dirty="0" err="1" smtClean="0">
                <a:solidFill>
                  <a:schemeClr val="tx1"/>
                </a:solidFill>
              </a:rPr>
              <a:t>образовательно</a:t>
            </a:r>
            <a:r>
              <a:rPr lang="ru-RU" i="1" dirty="0" smtClean="0">
                <a:solidFill>
                  <a:schemeClr val="tx1"/>
                </a:solidFill>
              </a:rPr>
              <a:t>-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						  воспитательного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						   процесса для 	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		        				     создания условий 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			                               совершенствования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						    личности ребёнка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в пространстве творчески насыщенной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 воспитательной среды.</a:t>
            </a:r>
            <a:endParaRPr lang="ru-RU" dirty="0"/>
          </a:p>
        </p:txBody>
      </p:sp>
      <p:pic>
        <p:nvPicPr>
          <p:cNvPr id="4" name="Содержимое 3" descr="https://investvlg.ru/800/600/http/mnogodetok73.ru/wp-content/uploads/b/7/7/b7740b23639b73032ac145aae172fd67.jpeg"/>
          <p:cNvPicPr>
            <a:picLocks/>
          </p:cNvPicPr>
          <p:nvPr/>
        </p:nvPicPr>
        <p:blipFill>
          <a:blip r:embed="rId2" cstate="print"/>
          <a:srcRect l="8333"/>
          <a:stretch>
            <a:fillRect/>
          </a:stretch>
        </p:blipFill>
        <p:spPr bwMode="auto">
          <a:xfrm>
            <a:off x="214282" y="1357298"/>
            <a:ext cx="511256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812088" cy="61926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Приоритетные задачи воспитательной деятельности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в МБОУ ДО «Куйбышевский ДДТ»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в соответствии с рабочей Программой воспитания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на 2021-2025 годы:</a:t>
            </a:r>
          </a:p>
          <a:p>
            <a:pPr algn="ctr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algn="just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Franklin Gothic Medium"/>
              </a:rPr>
              <a:t>►</a:t>
            </a:r>
            <a:r>
              <a:rPr lang="ru-RU" sz="2800" dirty="0" smtClean="0">
                <a:solidFill>
                  <a:schemeClr val="tx1"/>
                </a:solidFill>
                <a:latin typeface="Franklin Gothic Medium"/>
              </a:rPr>
              <a:t>формирование духовной нравственности во всех аспектах образовательно-воспитательной среды; </a:t>
            </a:r>
          </a:p>
          <a:p>
            <a:pPr algn="just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Franklin Gothic Medium"/>
              </a:rPr>
              <a:t>►</a:t>
            </a:r>
            <a:r>
              <a:rPr lang="ru-RU" sz="2800" b="1" i="1" dirty="0" smtClean="0">
                <a:solidFill>
                  <a:schemeClr val="tx1"/>
                </a:solidFill>
              </a:rPr>
              <a:t>создание доброжелательной и комфортной атмосферы, в которой каждый ребёнок мог бы ощутить себя необходимым и значимым; </a:t>
            </a:r>
          </a:p>
          <a:p>
            <a:pPr algn="just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Franklin Gothic Medium"/>
              </a:rPr>
              <a:t>►</a:t>
            </a:r>
            <a:r>
              <a:rPr lang="ru-RU" sz="2800" b="1" i="1" dirty="0" smtClean="0">
                <a:solidFill>
                  <a:schemeClr val="tx1"/>
                </a:solidFill>
              </a:rPr>
              <a:t>развитие удовлетворения потребности для самоутверждения и признания через создание «ситуации успеха каждого ребенка»;</a:t>
            </a:r>
          </a:p>
          <a:p>
            <a:pPr algn="just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Franklin Gothic Medium"/>
              </a:rPr>
              <a:t>►</a:t>
            </a:r>
            <a:r>
              <a:rPr lang="ru-RU" sz="2800" b="1" i="1" dirty="0" smtClean="0">
                <a:solidFill>
                  <a:schemeClr val="tx1"/>
                </a:solidFill>
              </a:rPr>
              <a:t>использование различных форм массовой воспитательной работы, в которых каждый учащийся и родитель мог бы приобрести практический опыт общения в социальном пространстве.</a:t>
            </a:r>
          </a:p>
          <a:p>
            <a:pPr algn="ctr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1718</TotalTime>
  <Words>698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Валентиновна</dc:creator>
  <cp:lastModifiedBy>Ирина Валентиновна</cp:lastModifiedBy>
  <cp:revision>128</cp:revision>
  <dcterms:created xsi:type="dcterms:W3CDTF">2022-05-04T03:26:08Z</dcterms:created>
  <dcterms:modified xsi:type="dcterms:W3CDTF">2024-10-16T10:20:34Z</dcterms:modified>
</cp:coreProperties>
</file>