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341" r:id="rId3"/>
    <p:sldId id="320" r:id="rId4"/>
    <p:sldId id="340" r:id="rId5"/>
    <p:sldId id="342" r:id="rId6"/>
    <p:sldId id="343" r:id="rId7"/>
    <p:sldId id="344" r:id="rId8"/>
  </p:sldIdLst>
  <p:sldSz cx="12192000" cy="6858000"/>
  <p:notesSz cx="6805613" cy="99441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89C7"/>
    <a:srgbClr val="04A2D1"/>
    <a:srgbClr val="5DADD5"/>
    <a:srgbClr val="62B9E4"/>
    <a:srgbClr val="86C9EA"/>
    <a:srgbClr val="03779B"/>
    <a:srgbClr val="005392"/>
    <a:srgbClr val="965ECE"/>
    <a:srgbClr val="6453CD"/>
    <a:srgbClr val="392A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5EADFD-CD5A-4030-BDDB-47D693B3EAC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B1C750-6957-4D36-87CE-EA2F7C24F185}">
      <dgm:prSet phldrT="[Текст]" custT="1"/>
      <dgm:spPr>
        <a:solidFill>
          <a:srgbClr val="5BC4E3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>
            <a:spcAft>
              <a:spcPts val="0"/>
            </a:spcAft>
          </a:pPr>
          <a:endParaRPr lang="ru-RU" sz="4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>
            <a:spcAft>
              <a:spcPts val="0"/>
            </a:spcAft>
          </a:pPr>
          <a:r>
            <a: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Антон Григорьевич </a:t>
          </a:r>
          <a:r>
            <a:rPr lang="ru-RU" sz="6000" b="1" cap="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Рубинштейн</a:t>
          </a:r>
        </a:p>
        <a:p>
          <a:pPr algn="ctr">
            <a:spcAft>
              <a:spcPts val="0"/>
            </a:spcAft>
          </a:pPr>
          <a:r>
            <a: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(1829 – 1894)</a:t>
          </a:r>
        </a:p>
        <a:p>
          <a:pPr algn="ctr">
            <a:spcAft>
              <a:spcPct val="35000"/>
            </a:spcAft>
          </a:pPr>
          <a:endParaRPr lang="ru-RU" sz="4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4DCDEA-8E13-4E69-B4CE-B94E30C1C375}" type="parTrans" cxnId="{6B649E4E-BA70-4F4F-BE2A-847295EEA64F}">
      <dgm:prSet/>
      <dgm:spPr/>
      <dgm:t>
        <a:bodyPr/>
        <a:lstStyle/>
        <a:p>
          <a:endParaRPr lang="ru-RU" sz="2400"/>
        </a:p>
      </dgm:t>
    </dgm:pt>
    <dgm:pt modelId="{1FECAC15-C5D0-49C4-BF69-F541C8F607E4}" type="sibTrans" cxnId="{6B649E4E-BA70-4F4F-BE2A-847295EEA64F}">
      <dgm:prSet/>
      <dgm:spPr/>
      <dgm:t>
        <a:bodyPr/>
        <a:lstStyle/>
        <a:p>
          <a:endParaRPr lang="ru-RU" sz="2400"/>
        </a:p>
      </dgm:t>
    </dgm:pt>
    <dgm:pt modelId="{20A19D32-B77F-4EB0-ABFF-3FDD2F2601FE}" type="pres">
      <dgm:prSet presAssocID="{D35EADFD-CD5A-4030-BDDB-47D693B3EAC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189E89-D349-4409-870A-463E1AF55987}" type="pres">
      <dgm:prSet presAssocID="{C6B1C750-6957-4D36-87CE-EA2F7C24F185}" presName="parentText" presStyleLbl="node1" presStyleIdx="0" presStyleCnt="1" custScaleY="626984" custLinFactNeighborY="377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649E4E-BA70-4F4F-BE2A-847295EEA64F}" srcId="{D35EADFD-CD5A-4030-BDDB-47D693B3EAC6}" destId="{C6B1C750-6957-4D36-87CE-EA2F7C24F185}" srcOrd="0" destOrd="0" parTransId="{214DCDEA-8E13-4E69-B4CE-B94E30C1C375}" sibTransId="{1FECAC15-C5D0-49C4-BF69-F541C8F607E4}"/>
    <dgm:cxn modelId="{7EAFDC51-EFAA-491A-A1C8-369253DBF174}" type="presOf" srcId="{D35EADFD-CD5A-4030-BDDB-47D693B3EAC6}" destId="{20A19D32-B77F-4EB0-ABFF-3FDD2F2601FE}" srcOrd="0" destOrd="0" presId="urn:microsoft.com/office/officeart/2005/8/layout/vList2"/>
    <dgm:cxn modelId="{851FD9D8-F626-4C37-BBBF-8A6963596EC0}" type="presOf" srcId="{C6B1C750-6957-4D36-87CE-EA2F7C24F185}" destId="{F5189E89-D349-4409-870A-463E1AF55987}" srcOrd="0" destOrd="0" presId="urn:microsoft.com/office/officeart/2005/8/layout/vList2"/>
    <dgm:cxn modelId="{2AF6E6AD-410D-4657-9197-7675A71E0CFD}" type="presParOf" srcId="{20A19D32-B77F-4EB0-ABFF-3FDD2F2601FE}" destId="{F5189E89-D349-4409-870A-463E1AF5598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189E89-D349-4409-870A-463E1AF55987}">
      <dsp:nvSpPr>
        <dsp:cNvPr id="0" name=""/>
        <dsp:cNvSpPr/>
      </dsp:nvSpPr>
      <dsp:spPr>
        <a:xfrm>
          <a:off x="0" y="2099"/>
          <a:ext cx="6819061" cy="2147334"/>
        </a:xfrm>
        <a:prstGeom prst="roundRect">
          <a:avLst/>
        </a:prstGeom>
        <a:solidFill>
          <a:srgbClr val="5BC4E3"/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4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4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Антон Григорьевич </a:t>
          </a:r>
          <a:r>
            <a:rPr lang="ru-RU" sz="6000" b="1" kern="1200" cap="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Рубинштейн</a:t>
          </a: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(1829 – 1894)</a:t>
          </a: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4824" y="106923"/>
        <a:ext cx="6609413" cy="19376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849481-C327-4615-BE97-54CF9DF9076C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86313"/>
            <a:ext cx="544353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3F047-849E-48A7-BCF8-DF836280F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728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76 </a:t>
            </a:r>
            <a:r>
              <a:rPr lang="en-US" dirty="0" smtClean="0">
                <a:hlinkClick r:id="rId3"/>
              </a:rPr>
              <a:t>https://worldskills.ru/assets/docs/media/WSdoklad_12_okt_rus.pdf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3F047-849E-48A7-BCF8-DF836280FD6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36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76 </a:t>
            </a:r>
            <a:r>
              <a:rPr lang="en-US" dirty="0" smtClean="0">
                <a:hlinkClick r:id="rId3"/>
              </a:rPr>
              <a:t>https://worldskills.ru/assets/docs/media/WSdoklad_12_okt_rus.pdf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3F047-849E-48A7-BCF8-DF836280FD6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36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76 </a:t>
            </a:r>
            <a:r>
              <a:rPr lang="en-US" dirty="0" smtClean="0">
                <a:hlinkClick r:id="rId3"/>
              </a:rPr>
              <a:t>https://worldskills.ru/assets/docs/media/WSdoklad_12_okt_rus.pdf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3F047-849E-48A7-BCF8-DF836280FD6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36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76 </a:t>
            </a:r>
            <a:r>
              <a:rPr lang="en-US" dirty="0" smtClean="0">
                <a:hlinkClick r:id="rId3"/>
              </a:rPr>
              <a:t>https://worldskills.ru/assets/docs/media/WSdoklad_12_okt_rus.pdf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3F047-849E-48A7-BCF8-DF836280FD6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36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83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65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58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964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43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77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75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46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17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76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20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517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30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85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55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65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19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01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03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82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5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423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941E2-EC3C-407D-9845-B920498AEAE6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699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27.09.2020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928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SlOZA2rkDMU" TargetMode="External"/><Relationship Id="rId4" Type="http://schemas.openxmlformats.org/officeDocument/2006/relationships/hyperlink" Target="https://www.youtube.com/watch?v=a1V9JwlQfV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7591" y="413405"/>
            <a:ext cx="115662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3A2C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ГБУ ДО ДВОРЕЦ ДЕТСКОГО (ЮНОШЕСКОГО) ТВОРЧЕСТВА </a:t>
            </a:r>
            <a:br>
              <a:rPr lang="ru-RU" sz="2800" dirty="0" smtClean="0">
                <a:solidFill>
                  <a:srgbClr val="03A2C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03A2C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ВЫБОРГСКОГО РАЙОНА САНКТ-ПЕТЕРБУРГА</a:t>
            </a:r>
            <a:endParaRPr lang="ru-RU" sz="2800" dirty="0">
              <a:solidFill>
                <a:srgbClr val="03A2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35552" y="2042784"/>
            <a:ext cx="1090285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sz="48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Открытый районный онлайн-марафон</a:t>
            </a:r>
            <a:br>
              <a:rPr lang="ru-RU" sz="48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«ВЕЛИКИЕ КОМПОЗИТОРЫ-ПЕДАГОГИ»</a:t>
            </a:r>
            <a:endParaRPr lang="ru-RU" sz="4800" b="1" dirty="0">
              <a:solidFill>
                <a:srgbClr val="5AC5E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297" y="4431324"/>
            <a:ext cx="5196634" cy="15080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8306" y="6178505"/>
            <a:ext cx="5838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prstClr val="black"/>
                </a:solidFill>
              </a:rPr>
              <a:t>2020-2021</a:t>
            </a:r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400" y="124691"/>
            <a:ext cx="1454727" cy="105294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79763" y="647964"/>
            <a:ext cx="1191491" cy="6096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22" y="0"/>
            <a:ext cx="1246909" cy="132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16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24306" y="448574"/>
            <a:ext cx="115662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I Открытый районный онлайн-марафон</a:t>
            </a:r>
            <a:br>
              <a:rPr lang="ru-RU" sz="2800" dirty="0"/>
            </a:br>
            <a:r>
              <a:rPr lang="ru-RU" sz="2800" dirty="0"/>
              <a:t> «ВЕЛИКИЕ КОМПОЗИТОРЫ-ПЕДАГОГИ»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900752496"/>
              </p:ext>
            </p:extLst>
          </p:nvPr>
        </p:nvGraphicFramePr>
        <p:xfrm>
          <a:off x="5094513" y="1947554"/>
          <a:ext cx="6819061" cy="2149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5094513" y="4416451"/>
            <a:ext cx="6819061" cy="116495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800" dirty="0"/>
              <a:t>Русский композитор, пианист, </a:t>
            </a:r>
            <a:r>
              <a:rPr lang="ru-RU" sz="2800" dirty="0" smtClean="0"/>
              <a:t>дирижёр</a:t>
            </a:r>
            <a:r>
              <a:rPr lang="ru-RU" sz="2800" dirty="0"/>
              <a:t>, </a:t>
            </a:r>
            <a:endParaRPr lang="ru-RU" sz="2800" dirty="0" smtClean="0"/>
          </a:p>
          <a:p>
            <a:pPr algn="r"/>
            <a:r>
              <a:rPr lang="ru-RU" sz="2800" dirty="0" smtClean="0"/>
              <a:t>музыкальный </a:t>
            </a:r>
            <a:r>
              <a:rPr lang="ru-RU" sz="2800" dirty="0"/>
              <a:t>педагог</a:t>
            </a:r>
            <a:endParaRPr lang="ru-RU" sz="2800" i="1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6" y="4396"/>
            <a:ext cx="1323658" cy="140268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67144" y="705737"/>
            <a:ext cx="379241" cy="21989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3" descr="G:\07- 2020-2021 учебный год\онлайн-марафон\рубинштейн\74299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44533" y="1463819"/>
            <a:ext cx="3412475" cy="4986915"/>
          </a:xfrm>
          <a:prstGeom prst="rect">
            <a:avLst/>
          </a:prstGeom>
          <a:solidFill>
            <a:srgbClr val="C17529"/>
          </a:solidFill>
          <a:ln w="762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39683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7144" y="703385"/>
            <a:ext cx="39682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00676" y="465895"/>
            <a:ext cx="10644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Антон Григорьевич РУБИНШТЕЙН </a:t>
            </a:r>
            <a:endParaRPr lang="ru-RU" sz="3600" b="1" dirty="0">
              <a:solidFill>
                <a:srgbClr val="5AC5E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6" y="4396"/>
            <a:ext cx="1323658" cy="1402682"/>
          </a:xfrm>
          <a:prstGeom prst="rect">
            <a:avLst/>
          </a:prstGeom>
        </p:spPr>
      </p:pic>
      <p:pic>
        <p:nvPicPr>
          <p:cNvPr id="8" name="Picture 2" descr="G:\07- 2020-2021 учебный год\онлайн-марафон\рубинштейн\антон р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67144" y="1534497"/>
            <a:ext cx="3015352" cy="4391289"/>
          </a:xfrm>
          <a:prstGeom prst="rect">
            <a:avLst/>
          </a:prstGeom>
          <a:solidFill>
            <a:srgbClr val="C17529"/>
          </a:solidFill>
          <a:ln w="76200">
            <a:solidFill>
              <a:srgbClr val="04A2D1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4952010" y="1407078"/>
            <a:ext cx="6650182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Первые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уроки музыки Антону преподала мать, Калерия Христофоровна.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Когда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Антону исполнилось </a:t>
            </a: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 лет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его отдали на обучение к Александру Ивановичу </a:t>
            </a:r>
            <a:r>
              <a:rPr lang="ru-RU" sz="21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Виллуану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одному 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 лучших педагогов Москвы того времени.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Впервые на сцену Антон попал уже в </a:t>
            </a: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 лет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он выступил в рамках благотворительного мероприятия.</a:t>
            </a:r>
            <a:r>
              <a:rPr lang="ru-RU" sz="21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А через 2 года со своим учителем они отправились в </a:t>
            </a:r>
            <a:r>
              <a:rPr lang="ru-RU" sz="21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гастрольное турне по Европе</a:t>
            </a:r>
            <a:r>
              <a:rPr lang="ru-RU" sz="21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У него была аудиенция у королевы Виктории в Лондоне, а в Париже состоялось его знакомство с </a:t>
            </a:r>
            <a:r>
              <a:rPr lang="ru-RU" sz="2100" b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Ференцем</a:t>
            </a:r>
            <a:r>
              <a:rPr lang="ru-RU" sz="21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1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Листом </a:t>
            </a:r>
            <a:r>
              <a:rPr lang="ru-RU" sz="21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lang="ru-RU" sz="21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Фредериком Шопеном</a:t>
            </a:r>
            <a:r>
              <a:rPr lang="ru-RU" sz="21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Всю юность Антон Рубинштейн </a:t>
            </a:r>
            <a:r>
              <a:rPr lang="ru-RU" sz="21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провёл </a:t>
            </a:r>
            <a:r>
              <a:rPr lang="ru-RU" sz="21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границей. Он давал концерты и занимался преподавательской деятельностью.</a:t>
            </a:r>
          </a:p>
        </p:txBody>
      </p:sp>
    </p:spTree>
    <p:extLst>
      <p:ext uri="{BB962C8B-B14F-4D97-AF65-F5344CB8AC3E}">
        <p14:creationId xmlns:p14="http://schemas.microsoft.com/office/powerpoint/2010/main" val="308357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7144" y="703385"/>
            <a:ext cx="39682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00676" y="465895"/>
            <a:ext cx="10644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Антон Григорьевич РУБИНШТЕЙН </a:t>
            </a:r>
            <a:endParaRPr lang="ru-RU" sz="3600" b="1" dirty="0">
              <a:solidFill>
                <a:srgbClr val="5AC5E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6" y="4396"/>
            <a:ext cx="1323658" cy="140268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67543" y="2907738"/>
            <a:ext cx="10105901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Несмотря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мировую славу, важнейшим своим делом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А. Рубинштейн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почитал музыкальное просвещение. Он стоял у истоков 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профессионального музыкального образования в России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мая 1859 года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 поддержке великой княгини Елены Павловны и под руководством Антона Рубинштейна в 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Петербурге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было основано 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Русское музыкальное общество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 сентября 1862 года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на Неве открылась 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первая в России консерватория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Антон Рубинштейн вложил свои деньги в строительство нового здания консерватории на Театральной площади напротив Мариинского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театра. Он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стал и 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первым директором консерватории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собрал блестящий состав преподавателей.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Одним из первых выпускников петербургской консерватории был </a:t>
            </a:r>
            <a:r>
              <a:rPr lang="ru-RU" sz="185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Пётр 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Ильич Чайковский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ученик Антона Григорьевича.</a:t>
            </a:r>
          </a:p>
          <a:p>
            <a:pPr lvl="0" algn="just"/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Известный пианист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А. Рубинштейн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был не просто одним из первых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руководителей консерватории в Петербурге,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 и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дирижёром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оркестра и хора, профессором по фортепиано и аранжировке.</a:t>
            </a:r>
          </a:p>
        </p:txBody>
      </p:sp>
      <p:pic>
        <p:nvPicPr>
          <p:cNvPr id="9" name="Picture 3" descr="G:\07- 2020-2021 учебный год\онлайн-марафон\рубинштейн\консерв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66996" y="1207719"/>
            <a:ext cx="3669476" cy="1651264"/>
          </a:xfrm>
          <a:prstGeom prst="rect">
            <a:avLst/>
          </a:prstGeom>
          <a:noFill/>
          <a:ln w="76200">
            <a:solidFill>
              <a:srgbClr val="62B9E4"/>
            </a:solidFill>
          </a:ln>
        </p:spPr>
      </p:pic>
    </p:spTree>
    <p:extLst>
      <p:ext uri="{BB962C8B-B14F-4D97-AF65-F5344CB8AC3E}">
        <p14:creationId xmlns:p14="http://schemas.microsoft.com/office/powerpoint/2010/main" val="358637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7144" y="703385"/>
            <a:ext cx="39682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00676" y="465895"/>
            <a:ext cx="10644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Антон Григорьевич РУБИНШТЕЙН </a:t>
            </a:r>
            <a:endParaRPr lang="ru-RU" sz="3600" b="1" dirty="0">
              <a:solidFill>
                <a:srgbClr val="5AC5E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6" y="4396"/>
            <a:ext cx="1323658" cy="140268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047010" y="1407078"/>
            <a:ext cx="6650182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Антон Григорьевич Рубинштейн был первым русским музыкантом, слава которого была поистине всемирной: в разные годы он многократно концертировал во всех странах Европы и в США. И почти всегда он включал в программы собственные фортепианные 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произведения либо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дирижировал своими оркестровыми сочинениями. 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Творческое наследие 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А. Рубинштейна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огромно. Вероятно, он — самый плодовитый композитор во всей </a:t>
            </a:r>
            <a:r>
              <a:rPr lang="ru-RU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второй половине XIX </a:t>
            </a: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века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1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 Он оставил немалое музыкальное наследство: 13 опер и 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духовные оперы-оратории, 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симфоний и несколько десятков сочинений для оркестра и камерно-музыкальных ансамблей, более 200 фортепианных пьес и почти столько же романсов.</a:t>
            </a:r>
          </a:p>
        </p:txBody>
      </p:sp>
      <p:pic>
        <p:nvPicPr>
          <p:cNvPr id="9" name="Picture 2" descr="G:\07- 2020-2021 учебный год\онлайн-марафон\рубинштейн\р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67144" y="1534497"/>
            <a:ext cx="3359541" cy="4429108"/>
          </a:xfrm>
          <a:prstGeom prst="rect">
            <a:avLst/>
          </a:prstGeom>
          <a:noFill/>
          <a:ln w="76200">
            <a:solidFill>
              <a:srgbClr val="5DADD5"/>
            </a:solidFill>
          </a:ln>
        </p:spPr>
      </p:pic>
    </p:spTree>
    <p:extLst>
      <p:ext uri="{BB962C8B-B14F-4D97-AF65-F5344CB8AC3E}">
        <p14:creationId xmlns:p14="http://schemas.microsoft.com/office/powerpoint/2010/main" val="399910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7144" y="703385"/>
            <a:ext cx="39682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77538" y="465895"/>
            <a:ext cx="10567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 для прослушивания</a:t>
            </a:r>
            <a:endParaRPr lang="ru-RU" sz="3600" b="1" dirty="0">
              <a:solidFill>
                <a:srgbClr val="5AC5E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6" y="4396"/>
            <a:ext cx="1323658" cy="140268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63969" y="1407078"/>
            <a:ext cx="9560093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Музыка </a:t>
            </a:r>
            <a:r>
              <a:rPr lang="ru-RU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Рубинштейна</a:t>
            </a:r>
            <a:r>
              <a:rPr lang="ru-RU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слова А</a:t>
            </a: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Пушкина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b="1" cap="all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100" b="1" cap="all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Туча»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Исполняет старший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хор ДМШ 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им.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Стасова 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Дирижёр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И. </a:t>
            </a:r>
            <a:r>
              <a:rPr lang="ru-RU" sz="21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Разночинцева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концертмейстер К. 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Ильясова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1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  <a:hlinkClick r:id="rId4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</a:t>
            </a:r>
            <a:r>
              <a:rPr lang="en-US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en-US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www.youtube.com/watch?v=a1V9JwlQfVs</a:t>
            </a:r>
            <a:endParaRPr lang="ru-RU" sz="21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1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* * *</a:t>
            </a:r>
            <a:endParaRPr lang="ru-RU" sz="2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Музыка </a:t>
            </a:r>
            <a:r>
              <a:rPr lang="ru-RU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А. Рубинштейна, слова М. Лермонтова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b="1" cap="all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«Горные вершины»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Исполняет средний хор Хоровой студии мальчиков и юношей Санкт-Петербурга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Дирижёр Т. </a:t>
            </a:r>
            <a:r>
              <a:rPr lang="ru-RU" sz="21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Садовникова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концертмейстер Т. Горбань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https</a:t>
            </a:r>
            <a:r>
              <a:rPr lang="en-US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://</a:t>
            </a:r>
            <a:r>
              <a:rPr lang="en-US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www.youtube.com/watch?v=SlOZA2rkDMU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4470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6007</TotalTime>
  <Words>89</Words>
  <Application>Microsoft Office PowerPoint</Application>
  <PresentationFormat>Произвольный</PresentationFormat>
  <Paragraphs>47</Paragraphs>
  <Slides>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 За</dc:creator>
  <cp:lastModifiedBy>Виктория</cp:lastModifiedBy>
  <cp:revision>259</cp:revision>
  <cp:lastPrinted>2018-10-19T17:13:29Z</cp:lastPrinted>
  <dcterms:created xsi:type="dcterms:W3CDTF">2018-09-11T08:52:13Z</dcterms:created>
  <dcterms:modified xsi:type="dcterms:W3CDTF">2020-09-27T08:02:58Z</dcterms:modified>
</cp:coreProperties>
</file>